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Times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Time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/>
          <p:nvPr>
            <p:ph type="title"/>
          </p:nvPr>
        </p:nvSpPr>
        <p:spPr>
          <a:xfrm>
            <a:off x="685800" y="914400"/>
            <a:ext cx="7772400" cy="857250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algn="l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685800" y="1943100"/>
            <a:ext cx="3810000" cy="3086100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Font typeface="Arial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xfrm>
            <a:off x="8217078" y="5591810"/>
            <a:ext cx="241122" cy="246381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7200">
              <a:defRPr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 defTabSz="457200">
              <a:spcBef>
                <a:spcPts val="700"/>
              </a:spcBef>
              <a:buSz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457200">
              <a:spcBef>
                <a:spcPts val="700"/>
              </a:spcBef>
              <a:buSz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457200">
              <a:spcBef>
                <a:spcPts val="700"/>
              </a:spcBef>
              <a:buSz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457200">
              <a:spcBef>
                <a:spcPts val="700"/>
              </a:spcBef>
              <a:buSz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457200">
              <a:spcBef>
                <a:spcPts val="700"/>
              </a:spcBef>
              <a:buSzTx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5588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8156292" y="6248400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b="0" sz="14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38200" marR="0" indent="-3810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88719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76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336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908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480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05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624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"/>
        <a:tabLst/>
        <a:defRPr b="0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099" y="920110"/>
            <a:ext cx="9180198" cy="644597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Exploring the Kuiper Belt…"/>
          <p:cNvSpPr txBox="1"/>
          <p:nvPr/>
        </p:nvSpPr>
        <p:spPr>
          <a:xfrm>
            <a:off x="911671" y="142875"/>
            <a:ext cx="7320658" cy="1397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Exploring the Kuiper Belt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8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with the New Horizons spacecraft</a:t>
            </a:r>
          </a:p>
        </p:txBody>
      </p:sp>
      <p:sp>
        <p:nvSpPr>
          <p:cNvPr id="41" name="Brian Enke…"/>
          <p:cNvSpPr txBox="1"/>
          <p:nvPr/>
        </p:nvSpPr>
        <p:spPr>
          <a:xfrm>
            <a:off x="5649250" y="5790900"/>
            <a:ext cx="3509700" cy="92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Brian Enke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Senior Space Research Analyst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Southwest Research Institute</a:t>
            </a:r>
          </a:p>
        </p:txBody>
      </p:sp>
      <p:sp>
        <p:nvSpPr>
          <p:cNvPr id="42" name="Ultima Thule (latin):…"/>
          <p:cNvSpPr txBox="1"/>
          <p:nvPr/>
        </p:nvSpPr>
        <p:spPr>
          <a:xfrm>
            <a:off x="167302" y="2400000"/>
            <a:ext cx="3653196" cy="92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Ultima Thule (latin):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“The most distant place beyond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borders of the known world”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CO 1 - 8    (Feb 28, 2007 - Jul 14, 2015)"/>
          <p:cNvSpPr txBox="1"/>
          <p:nvPr/>
        </p:nvSpPr>
        <p:spPr>
          <a:xfrm>
            <a:off x="1743377" y="123820"/>
            <a:ext cx="5377847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ACO 1 - 8    </a:t>
            </a:r>
            <a:r>
              <a:rPr sz="1700"/>
              <a:t>(Feb 28, 2007 - Jul 14, 2015)</a:t>
            </a:r>
          </a:p>
        </p:txBody>
      </p:sp>
      <p:sp>
        <p:nvSpPr>
          <p:cNvPr id="78" name="NASA"/>
          <p:cNvSpPr txBox="1"/>
          <p:nvPr/>
        </p:nvSpPr>
        <p:spPr>
          <a:xfrm>
            <a:off x="8169741" y="6527500"/>
            <a:ext cx="449918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luto_Charon.jpg" descr="Pluto_Char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608" y="883146"/>
            <a:ext cx="6485384" cy="6485385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Pluto     (Jul 14, 2015)"/>
          <p:cNvSpPr txBox="1"/>
          <p:nvPr/>
        </p:nvSpPr>
        <p:spPr>
          <a:xfrm>
            <a:off x="2863448" y="123820"/>
            <a:ext cx="313770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Pluto     </a:t>
            </a:r>
            <a:r>
              <a:rPr sz="1700"/>
              <a:t>(Jul 14, 2015)</a:t>
            </a:r>
          </a:p>
        </p:txBody>
      </p:sp>
      <p:sp>
        <p:nvSpPr>
          <p:cNvPr id="82" name="NASA/SwRI/APL"/>
          <p:cNvSpPr txBox="1"/>
          <p:nvPr/>
        </p:nvSpPr>
        <p:spPr>
          <a:xfrm>
            <a:off x="45214" y="65656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sp>
        <p:nvSpPr>
          <p:cNvPr id="83" name="Altitude: 12,500 km"/>
          <p:cNvSpPr txBox="1"/>
          <p:nvPr/>
        </p:nvSpPr>
        <p:spPr>
          <a:xfrm>
            <a:off x="5662759" y="1033691"/>
            <a:ext cx="1933282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Altitude: 12,500 km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uto     (Jul 14, 2015)"/>
          <p:cNvSpPr txBox="1"/>
          <p:nvPr/>
        </p:nvSpPr>
        <p:spPr>
          <a:xfrm>
            <a:off x="2863448" y="123820"/>
            <a:ext cx="313770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Pluto     </a:t>
            </a:r>
            <a:r>
              <a:rPr sz="1700"/>
              <a:t>(Jul 14, 2015)</a:t>
            </a:r>
          </a:p>
        </p:txBody>
      </p:sp>
      <p:sp>
        <p:nvSpPr>
          <p:cNvPr id="86" name="NASA/SwRI/APL"/>
          <p:cNvSpPr txBox="1"/>
          <p:nvPr/>
        </p:nvSpPr>
        <p:spPr>
          <a:xfrm>
            <a:off x="6534914" y="64640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sp>
        <p:nvSpPr>
          <p:cNvPr id="87" name="Altitude: 12,500 km"/>
          <p:cNvSpPr txBox="1"/>
          <p:nvPr/>
        </p:nvSpPr>
        <p:spPr>
          <a:xfrm>
            <a:off x="5662759" y="1033691"/>
            <a:ext cx="1933282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Altitude: 12,500 km</a:t>
            </a:r>
          </a:p>
        </p:txBody>
      </p:sp>
      <p:pic>
        <p:nvPicPr>
          <p:cNvPr id="88" name="Pluto-Charon_orbit.gif" descr="Pluto-Charon_orbit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09" y="954645"/>
            <a:ext cx="9202618" cy="594489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NH_trajectory.png" descr="NH_trajecto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2" y="1943996"/>
            <a:ext cx="9123236" cy="47297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92" name="Welcome to the Kuiper Belt…"/>
          <p:cNvSpPr txBox="1"/>
          <p:nvPr/>
        </p:nvSpPr>
        <p:spPr>
          <a:xfrm>
            <a:off x="1353065" y="123820"/>
            <a:ext cx="6437870" cy="1437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Welcome to the Kuiper Belt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(hope you packed a lunch…)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cc_results.jpg" descr="occ_resul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122" y="898673"/>
            <a:ext cx="7089756" cy="597058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Occultations     (Jul 17, 2017)"/>
          <p:cNvSpPr txBox="1"/>
          <p:nvPr/>
        </p:nvSpPr>
        <p:spPr>
          <a:xfrm>
            <a:off x="2073294" y="123820"/>
            <a:ext cx="471801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Occultations     </a:t>
            </a:r>
            <a:r>
              <a:rPr sz="1700"/>
              <a:t>(Jul 17, 2017)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occ_results2.jpg" descr="occ_result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288" y="909835"/>
            <a:ext cx="7063424" cy="594841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Occultations     (Jul 17, 2017)"/>
          <p:cNvSpPr txBox="1"/>
          <p:nvPr/>
        </p:nvSpPr>
        <p:spPr>
          <a:xfrm>
            <a:off x="2073294" y="123820"/>
            <a:ext cx="471801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Occultations     </a:t>
            </a:r>
            <a:r>
              <a:rPr sz="1700"/>
              <a:t>(Jul 17, 2017)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met_67P.jpg" descr="Comet_67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831" y="929034"/>
            <a:ext cx="6682338" cy="6256339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Comet 67P - like? Maybe…"/>
          <p:cNvSpPr txBox="1"/>
          <p:nvPr/>
        </p:nvSpPr>
        <p:spPr>
          <a:xfrm>
            <a:off x="1542995" y="123820"/>
            <a:ext cx="605801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Comet 67P - like? Maybe…</a:t>
            </a:r>
          </a:p>
        </p:txBody>
      </p:sp>
      <p:sp>
        <p:nvSpPr>
          <p:cNvPr id="102" name="ESA"/>
          <p:cNvSpPr txBox="1"/>
          <p:nvPr/>
        </p:nvSpPr>
        <p:spPr>
          <a:xfrm>
            <a:off x="8219102" y="6527500"/>
            <a:ext cx="351196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laf.jpg" descr="Ola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3014" y="920898"/>
            <a:ext cx="4577972" cy="81386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Olaf? He fits!"/>
          <p:cNvSpPr txBox="1"/>
          <p:nvPr/>
        </p:nvSpPr>
        <p:spPr>
          <a:xfrm>
            <a:off x="3052732" y="123820"/>
            <a:ext cx="303853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Olaf? He fits!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A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 See…. Stars! (Sep 28 - Nov 25, 2018)"/>
          <p:cNvSpPr txBox="1"/>
          <p:nvPr/>
        </p:nvSpPr>
        <p:spPr>
          <a:xfrm>
            <a:off x="1841867" y="123820"/>
            <a:ext cx="546026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 See…. Stars! </a:t>
            </a:r>
            <a:r>
              <a:rPr sz="1700"/>
              <a:t>(Sep 28 - Nov 25, 2018)</a:t>
            </a:r>
          </a:p>
        </p:txBody>
      </p:sp>
      <p:sp>
        <p:nvSpPr>
          <p:cNvPr id="108" name="LORRI 4x4’s, Sep-Dec"/>
          <p:cNvSpPr txBox="1"/>
          <p:nvPr/>
        </p:nvSpPr>
        <p:spPr>
          <a:xfrm>
            <a:off x="3471476" y="1227133"/>
            <a:ext cx="2201048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LORRI 4x4’s, Sep-Dec</a:t>
            </a:r>
          </a:p>
        </p:txBody>
      </p:sp>
      <p:sp>
        <p:nvSpPr>
          <p:cNvPr id="109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pic>
        <p:nvPicPr>
          <p:cNvPr id="110" name="Stars1.png" descr="Star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6167" y="1110704"/>
            <a:ext cx="5549901" cy="554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A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hen we remove the stars (Dec 2, 2018)"/>
          <p:cNvSpPr txBox="1"/>
          <p:nvPr/>
        </p:nvSpPr>
        <p:spPr>
          <a:xfrm>
            <a:off x="1085259" y="123820"/>
            <a:ext cx="6973483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Then we remove the stars </a:t>
            </a:r>
            <a:r>
              <a:rPr sz="1700"/>
              <a:t>(Dec 2, 2018)</a:t>
            </a:r>
          </a:p>
        </p:txBody>
      </p:sp>
      <p:pic>
        <p:nvPicPr>
          <p:cNvPr id="113" name="UT_first_glance.jpg" descr="UT_first_gla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57868"/>
            <a:ext cx="9144000" cy="51535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14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s_distance.gif" descr="Mars_distanc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7573" y="906149"/>
            <a:ext cx="10594264" cy="595927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45" name="SPACE…… is…… BIG!!"/>
          <p:cNvSpPr txBox="1"/>
          <p:nvPr/>
        </p:nvSpPr>
        <p:spPr>
          <a:xfrm>
            <a:off x="1353065" y="123820"/>
            <a:ext cx="643787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SPACE…… is…… BIG!!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A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UT_first_glance.jpg" descr="UT_first_glan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73193"/>
            <a:ext cx="9144000" cy="44854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17" name="Navigation, Hazards (Dec 2, 2018)"/>
          <p:cNvSpPr txBox="1"/>
          <p:nvPr/>
        </p:nvSpPr>
        <p:spPr>
          <a:xfrm>
            <a:off x="1630342" y="123820"/>
            <a:ext cx="5883317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Navigation, Hazards </a:t>
            </a:r>
            <a:r>
              <a:rPr sz="1700"/>
              <a:t>(Dec 2, 2018)</a:t>
            </a:r>
          </a:p>
        </p:txBody>
      </p:sp>
      <p:sp>
        <p:nvSpPr>
          <p:cNvPr id="118" name="LORRI 4x4’s, Aug-Dec"/>
          <p:cNvSpPr txBox="1"/>
          <p:nvPr/>
        </p:nvSpPr>
        <p:spPr>
          <a:xfrm>
            <a:off x="900749" y="1225662"/>
            <a:ext cx="2237102" cy="33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LORRI 4x4’s, Aug-Dec</a:t>
            </a:r>
          </a:p>
        </p:txBody>
      </p:sp>
      <p:sp>
        <p:nvSpPr>
          <p:cNvPr id="119" name="One pixel!…"/>
          <p:cNvSpPr txBox="1"/>
          <p:nvPr/>
        </p:nvSpPr>
        <p:spPr>
          <a:xfrm>
            <a:off x="5768399" y="1104783"/>
            <a:ext cx="2509402" cy="57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/>
              <a:t>One pixel!</a:t>
            </a:r>
            <a:endParaRPr sz="1700"/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700"/>
              <a:t>(no changes in brightness)</a:t>
            </a:r>
          </a:p>
        </p:txBody>
      </p:sp>
      <p:sp>
        <p:nvSpPr>
          <p:cNvPr id="120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hotometry_12-10.png" descr="photometry_12-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33" y="1286043"/>
            <a:ext cx="9144001" cy="514237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No light curve    :("/>
          <p:cNvSpPr txBox="1"/>
          <p:nvPr/>
        </p:nvSpPr>
        <p:spPr>
          <a:xfrm>
            <a:off x="2558871" y="123820"/>
            <a:ext cx="402625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 light curve    :(</a:t>
            </a:r>
          </a:p>
        </p:txBody>
      </p:sp>
      <p:sp>
        <p:nvSpPr>
          <p:cNvPr id="124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A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First_UT_1x1.png" descr="First_UT_1x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5458" y="916394"/>
            <a:ext cx="6836596" cy="593506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First LORRI 1x1     (Dec 24, 2018)"/>
          <p:cNvSpPr txBox="1"/>
          <p:nvPr/>
        </p:nvSpPr>
        <p:spPr>
          <a:xfrm>
            <a:off x="1549652" y="123820"/>
            <a:ext cx="576529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LORRI 1x1     </a:t>
            </a:r>
            <a:r>
              <a:rPr sz="1700"/>
              <a:t>(Dec 24, 2018)</a:t>
            </a:r>
          </a:p>
        </p:txBody>
      </p:sp>
      <p:sp>
        <p:nvSpPr>
          <p:cNvPr id="128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NH_Early_Downlink_Summary.pdf" descr="NH_Early_Downlink_Summar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41784"/>
            <a:ext cx="9144000" cy="514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31" name="Expectations…."/>
          <p:cNvSpPr txBox="1"/>
          <p:nvPr/>
        </p:nvSpPr>
        <p:spPr>
          <a:xfrm>
            <a:off x="2805429" y="123820"/>
            <a:ext cx="3533141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Expectations….</a:t>
            </a:r>
          </a:p>
        </p:txBody>
      </p:sp>
      <p:sp>
        <p:nvSpPr>
          <p:cNvPr id="132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roken PSF!!     (Dec 31)"/>
          <p:cNvSpPr txBox="1"/>
          <p:nvPr/>
        </p:nvSpPr>
        <p:spPr>
          <a:xfrm>
            <a:off x="2198046" y="123820"/>
            <a:ext cx="446850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Broken PSF!!     </a:t>
            </a:r>
            <a:r>
              <a:rPr sz="1700"/>
              <a:t>(Dec 31)</a:t>
            </a:r>
          </a:p>
        </p:txBody>
      </p:sp>
      <p:pic>
        <p:nvPicPr>
          <p:cNvPr id="135" name="UT_Dec_31.png" descr="UT_Dec_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590" y="1187292"/>
            <a:ext cx="9207180" cy="517903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First Look     (Jan 1)"/>
          <p:cNvSpPr txBox="1"/>
          <p:nvPr/>
        </p:nvSpPr>
        <p:spPr>
          <a:xfrm>
            <a:off x="2591815" y="123820"/>
            <a:ext cx="368097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Look     </a:t>
            </a:r>
            <a:r>
              <a:rPr sz="1700"/>
              <a:t>(Jan 1)</a:t>
            </a:r>
          </a:p>
        </p:txBody>
      </p:sp>
      <p:pic>
        <p:nvPicPr>
          <p:cNvPr id="139" name="UT_jan_1.jpg" descr="UT_jan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81" y="902940"/>
            <a:ext cx="9174362" cy="917436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A7A7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A04     (Jan 2)"/>
          <p:cNvSpPr txBox="1"/>
          <p:nvPr/>
        </p:nvSpPr>
        <p:spPr>
          <a:xfrm>
            <a:off x="3121023" y="123820"/>
            <a:ext cx="262255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CA04     </a:t>
            </a:r>
            <a:r>
              <a:rPr sz="1700"/>
              <a:t>(Jan 2)</a:t>
            </a:r>
          </a:p>
        </p:txBody>
      </p:sp>
      <p:pic>
        <p:nvPicPr>
          <p:cNvPr id="143" name="UT_jan_2.jpg" descr="UT_jan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6" y="891728"/>
            <a:ext cx="9140628" cy="914062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NASA/SwRI/APL"/>
          <p:cNvSpPr txBox="1"/>
          <p:nvPr/>
        </p:nvSpPr>
        <p:spPr>
          <a:xfrm>
            <a:off x="108714" y="65529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A04     (Jan 2)"/>
          <p:cNvSpPr txBox="1"/>
          <p:nvPr/>
        </p:nvSpPr>
        <p:spPr>
          <a:xfrm>
            <a:off x="3121023" y="123820"/>
            <a:ext cx="262255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CA04     </a:t>
            </a:r>
            <a:r>
              <a:rPr sz="1700"/>
              <a:t>(Jan 2)</a:t>
            </a:r>
          </a:p>
        </p:txBody>
      </p:sp>
      <p:pic>
        <p:nvPicPr>
          <p:cNvPr id="147" name="ut_scitech.jpg" descr="ut_scite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3492" y="909935"/>
            <a:ext cx="13870984" cy="59674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48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BC News Cover"/>
          <p:cNvSpPr txBox="1"/>
          <p:nvPr/>
        </p:nvSpPr>
        <p:spPr>
          <a:xfrm>
            <a:off x="2629316" y="123820"/>
            <a:ext cx="388536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BBC News Cover</a:t>
            </a:r>
          </a:p>
        </p:txBody>
      </p:sp>
      <p:pic>
        <p:nvPicPr>
          <p:cNvPr id="151" name="ultimabbc.jpg" descr="ultimabb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3623"/>
            <a:ext cx="9144000" cy="571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3" y="890370"/>
            <a:ext cx="450483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1952" y="890370"/>
            <a:ext cx="463916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NY Times Covers (Pluto/UT)"/>
          <p:cNvSpPr txBox="1"/>
          <p:nvPr/>
        </p:nvSpPr>
        <p:spPr>
          <a:xfrm>
            <a:off x="1385113" y="123820"/>
            <a:ext cx="637377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NY Times Covers (Pluto/UT)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Kuiper Belt (30-50 AUs)…"/>
          <p:cNvSpPr txBox="1"/>
          <p:nvPr/>
        </p:nvSpPr>
        <p:spPr>
          <a:xfrm>
            <a:off x="1154430" y="123820"/>
            <a:ext cx="6835141" cy="1194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Kuiper Belt (30-50 AUs)</a:t>
            </a: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9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9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(1000 NEOs, 1,000,000 asteroids, 1,000,000,000,000 comet cores?)</a:t>
            </a:r>
          </a:p>
        </p:txBody>
      </p:sp>
      <p:pic>
        <p:nvPicPr>
          <p:cNvPr id="48" name="kuiper_belt.jpg" descr="kuiper_bel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71936"/>
            <a:ext cx="9144000" cy="52621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ordgren KEM Poster2019.jpg" descr="Nordgren KEM Poster2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4567" y="943719"/>
            <a:ext cx="4001995" cy="596041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rtwork"/>
          <p:cNvSpPr txBox="1"/>
          <p:nvPr/>
        </p:nvSpPr>
        <p:spPr>
          <a:xfrm>
            <a:off x="3574747" y="123820"/>
            <a:ext cx="199450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Artwork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rickly City 2019Jan07.tif" descr="Prickly City 2019Jan07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88487"/>
            <a:ext cx="9144000" cy="42633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61" name="Prickly City"/>
          <p:cNvSpPr txBox="1"/>
          <p:nvPr/>
        </p:nvSpPr>
        <p:spPr>
          <a:xfrm>
            <a:off x="3200816" y="123820"/>
            <a:ext cx="274236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Prickly 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ience2.jpg" descr="scienc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3231" y="2000610"/>
            <a:ext cx="10990462" cy="3449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cience team meeting"/>
          <p:cNvSpPr txBox="1"/>
          <p:nvPr/>
        </p:nvSpPr>
        <p:spPr>
          <a:xfrm>
            <a:off x="2052806" y="123820"/>
            <a:ext cx="475898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Science team meeting</a:t>
            </a:r>
          </a:p>
        </p:txBody>
      </p:sp>
      <p:sp>
        <p:nvSpPr>
          <p:cNvPr id="165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Where the real science happens"/>
          <p:cNvSpPr txBox="1"/>
          <p:nvPr/>
        </p:nvSpPr>
        <p:spPr>
          <a:xfrm>
            <a:off x="1114742" y="123820"/>
            <a:ext cx="691451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 the real science happens</a:t>
            </a:r>
          </a:p>
        </p:txBody>
      </p:sp>
      <p:pic>
        <p:nvPicPr>
          <p:cNvPr id="168" name="science1.jpg" descr="scienc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6420"/>
            <a:ext cx="9144000" cy="609004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ore real science"/>
          <p:cNvSpPr txBox="1"/>
          <p:nvPr/>
        </p:nvSpPr>
        <p:spPr>
          <a:xfrm>
            <a:off x="2625223" y="123820"/>
            <a:ext cx="389355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More real science</a:t>
            </a:r>
          </a:p>
        </p:txBody>
      </p:sp>
      <p:pic>
        <p:nvPicPr>
          <p:cNvPr id="172" name="May.jpg" descr="Ma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2452"/>
            <a:ext cx="9144000" cy="656336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ore real science (Brian May)"/>
          <p:cNvSpPr txBox="1"/>
          <p:nvPr/>
        </p:nvSpPr>
        <p:spPr>
          <a:xfrm>
            <a:off x="1888028" y="123820"/>
            <a:ext cx="536794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More real science </a:t>
            </a:r>
            <a:r>
              <a:rPr sz="2000"/>
              <a:t>(Brian May)</a:t>
            </a:r>
          </a:p>
        </p:txBody>
      </p:sp>
      <p:pic>
        <p:nvPicPr>
          <p:cNvPr id="176" name="May.jpg" descr="Ma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2452"/>
            <a:ext cx="9144000" cy="656336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pic>
        <p:nvPicPr>
          <p:cNvPr id="178" name="May_red_special.jpg" descr="May_red_speci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1735" y="1208533"/>
            <a:ext cx="2794001" cy="15621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79" name="May_1977.jpg" descr="May_197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434" y="1125983"/>
            <a:ext cx="2794001" cy="17272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ore real science (Marc Buie)"/>
          <p:cNvSpPr txBox="1"/>
          <p:nvPr/>
        </p:nvSpPr>
        <p:spPr>
          <a:xfrm>
            <a:off x="1904585" y="123820"/>
            <a:ext cx="533483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More real science </a:t>
            </a:r>
            <a:r>
              <a:rPr sz="2000"/>
              <a:t>(Marc Buie)</a:t>
            </a:r>
          </a:p>
        </p:txBody>
      </p:sp>
      <p:pic>
        <p:nvPicPr>
          <p:cNvPr id="182" name="Marc_Buie.jpg" descr="Marc_Bu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1650"/>
            <a:ext cx="9144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cc_results2.jpg" descr="occ_result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288" y="909835"/>
            <a:ext cx="7063424" cy="594841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ner:   Occultations"/>
          <p:cNvSpPr txBox="1"/>
          <p:nvPr/>
        </p:nvSpPr>
        <p:spPr>
          <a:xfrm>
            <a:off x="1908442" y="123820"/>
            <a:ext cx="504771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Winner:   Occultations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roposed Binary Formation Models"/>
          <p:cNvSpPr txBox="1"/>
          <p:nvPr>
            <p:ph type="title" idx="4294967295"/>
          </p:nvPr>
        </p:nvSpPr>
        <p:spPr>
          <a:xfrm>
            <a:off x="342900" y="914400"/>
            <a:ext cx="8458200" cy="1143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lnSpc>
                <a:spcPct val="90000"/>
              </a:lnSpc>
              <a:defRPr sz="3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Proposed Binary Formation Models</a:t>
            </a:r>
          </a:p>
        </p:txBody>
      </p:sp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4546" t="8237" r="4546" b="23532"/>
          <a:stretch>
            <a:fillRect/>
          </a:stretch>
        </p:blipFill>
        <p:spPr>
          <a:xfrm>
            <a:off x="860821" y="1954610"/>
            <a:ext cx="7422358" cy="430285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Plenty o’ theories"/>
          <p:cNvSpPr txBox="1"/>
          <p:nvPr/>
        </p:nvSpPr>
        <p:spPr>
          <a:xfrm>
            <a:off x="2648416" y="123820"/>
            <a:ext cx="384716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Plenty o’ theories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formationofultimathule.jpg" descr="formationofultimathu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203" y="1573138"/>
            <a:ext cx="9472406" cy="45783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93" name="… some better than others…"/>
          <p:cNvSpPr txBox="1"/>
          <p:nvPr/>
        </p:nvSpPr>
        <p:spPr>
          <a:xfrm>
            <a:off x="1392430" y="123820"/>
            <a:ext cx="6359139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… some better than others…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nh_spacecraft.jpg" descr="nh_spacecraf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15600"/>
            <a:ext cx="9144000" cy="6079114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Let’s Meet New Horizons"/>
          <p:cNvSpPr txBox="1"/>
          <p:nvPr/>
        </p:nvSpPr>
        <p:spPr>
          <a:xfrm>
            <a:off x="1631870" y="123820"/>
            <a:ext cx="560086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Let’s Meet New Horizons</a:t>
            </a:r>
          </a:p>
        </p:txBody>
      </p:sp>
      <p:sp>
        <p:nvSpPr>
          <p:cNvPr id="52" name="NASA/SwRI/APL"/>
          <p:cNvSpPr txBox="1"/>
          <p:nvPr/>
        </p:nvSpPr>
        <p:spPr>
          <a:xfrm>
            <a:off x="172214" y="65656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UT_vs_Charon.png" descr="UT_vs_Char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68936"/>
            <a:ext cx="9144000" cy="60992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Ultima Thule is… red!"/>
          <p:cNvSpPr txBox="1"/>
          <p:nvPr/>
        </p:nvSpPr>
        <p:spPr>
          <a:xfrm>
            <a:off x="2080885" y="123820"/>
            <a:ext cx="498223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Ultima Thule is… red!</a:t>
            </a:r>
          </a:p>
        </p:txBody>
      </p:sp>
      <p:sp>
        <p:nvSpPr>
          <p:cNvPr id="197" name="(Charon: Tholins)"/>
          <p:cNvSpPr txBox="1"/>
          <p:nvPr/>
        </p:nvSpPr>
        <p:spPr>
          <a:xfrm>
            <a:off x="85682" y="2079582"/>
            <a:ext cx="2063836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2000"/>
              <a:t>(Charon: Tholins)</a:t>
            </a:r>
          </a:p>
        </p:txBody>
      </p:sp>
      <p:sp>
        <p:nvSpPr>
          <p:cNvPr id="198" name="(UT: space weathering)"/>
          <p:cNvSpPr txBox="1"/>
          <p:nvPr/>
        </p:nvSpPr>
        <p:spPr>
          <a:xfrm>
            <a:off x="6282203" y="2371682"/>
            <a:ext cx="2624794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2000"/>
              <a:t>(UT: space weathering)</a:t>
            </a:r>
          </a:p>
        </p:txBody>
      </p:sp>
      <p:sp>
        <p:nvSpPr>
          <p:cNvPr id="199" name="(Tholins = CH4, C2H6, NH3, H2O, HCHO, H2S)"/>
          <p:cNvSpPr txBox="1"/>
          <p:nvPr/>
        </p:nvSpPr>
        <p:spPr>
          <a:xfrm>
            <a:off x="252060" y="6321382"/>
            <a:ext cx="5414080" cy="42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/>
              <a:t>(Tholins = CH</a:t>
            </a:r>
            <a:r>
              <a:rPr baseline="-22499" sz="2000"/>
              <a:t>4</a:t>
            </a:r>
            <a:r>
              <a:rPr sz="2000"/>
              <a:t>, C</a:t>
            </a:r>
            <a:r>
              <a:rPr baseline="-22499" sz="2000"/>
              <a:t>2</a:t>
            </a:r>
            <a:r>
              <a:rPr sz="2000"/>
              <a:t>H</a:t>
            </a:r>
            <a:r>
              <a:rPr baseline="-22499" sz="2000"/>
              <a:t>6</a:t>
            </a:r>
            <a:r>
              <a:rPr sz="2000"/>
              <a:t>, NH</a:t>
            </a:r>
            <a:r>
              <a:rPr baseline="-22499" sz="2000"/>
              <a:t>3</a:t>
            </a:r>
            <a:r>
              <a:rPr sz="2000"/>
              <a:t>, H</a:t>
            </a:r>
            <a:r>
              <a:rPr baseline="-22499" sz="2000"/>
              <a:t>2</a:t>
            </a:r>
            <a:r>
              <a:rPr sz="2000"/>
              <a:t>O, HCHO, H2S)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loop_noscale.gif" descr="loop_noscal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384" y="901030"/>
            <a:ext cx="5977832" cy="597783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Image credits: NASA/Johns Hopkins Applied Physics Laboratory/Southwest Research Institute/National Optical Astronomy Observatory"/>
          <p:cNvSpPr txBox="1"/>
          <p:nvPr/>
        </p:nvSpPr>
        <p:spPr>
          <a:xfrm>
            <a:off x="1697384" y="6345224"/>
            <a:ext cx="5977832" cy="492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b="0" i="1" sz="1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Image credits: NASA/Johns Hopkins Applied Physics Laboratory/Southwest Research Institute/National Optical Astronomy Observatory</a:t>
            </a:r>
          </a:p>
        </p:txBody>
      </p:sp>
      <p:sp>
        <p:nvSpPr>
          <p:cNvPr id="203" name="More images….."/>
          <p:cNvSpPr txBox="1"/>
          <p:nvPr/>
        </p:nvSpPr>
        <p:spPr>
          <a:xfrm>
            <a:off x="2740069" y="123820"/>
            <a:ext cx="366386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More images…..</a:t>
            </a:r>
          </a:p>
        </p:txBody>
      </p:sp>
      <p:sp>
        <p:nvSpPr>
          <p:cNvPr id="204" name="Altitude: 30,000 km - 3,500 km"/>
          <p:cNvSpPr txBox="1"/>
          <p:nvPr/>
        </p:nvSpPr>
        <p:spPr>
          <a:xfrm>
            <a:off x="5051401" y="1097191"/>
            <a:ext cx="2952798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Altitude: 30,000 km - 3,500 km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CA06_sim.gif" descr="CA06_sim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450" y="917775"/>
            <a:ext cx="8479100" cy="635932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imulated images (19059)"/>
          <p:cNvSpPr txBox="1"/>
          <p:nvPr/>
        </p:nvSpPr>
        <p:spPr>
          <a:xfrm>
            <a:off x="2002576" y="123820"/>
            <a:ext cx="485944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Simulated images </a:t>
            </a:r>
            <a:r>
              <a:rPr sz="2000"/>
              <a:t>(19059)</a:t>
            </a:r>
          </a:p>
        </p:txBody>
      </p:sp>
      <p:sp>
        <p:nvSpPr>
          <p:cNvPr id="208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NASA Deep Space Network (DSN)"/>
          <p:cNvSpPr txBox="1"/>
          <p:nvPr/>
        </p:nvSpPr>
        <p:spPr>
          <a:xfrm>
            <a:off x="780747" y="123820"/>
            <a:ext cx="758250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 Deep Space Network (DSN)</a:t>
            </a:r>
          </a:p>
        </p:txBody>
      </p:sp>
      <p:pic>
        <p:nvPicPr>
          <p:cNvPr id="211" name="DSN.png" descr="DS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968" y="909416"/>
            <a:ext cx="8727064" cy="6126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OC.jpg" descr="MO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03" y="917356"/>
            <a:ext cx="9311606" cy="601115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Mission Operations (Flight Controllers)"/>
          <p:cNvSpPr txBox="1"/>
          <p:nvPr/>
        </p:nvSpPr>
        <p:spPr>
          <a:xfrm>
            <a:off x="1273182" y="123820"/>
            <a:ext cx="659763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Mission Operations </a:t>
            </a:r>
            <a:r>
              <a:rPr sz="2000"/>
              <a:t>(Flight Controllers)</a:t>
            </a:r>
          </a:p>
        </p:txBody>
      </p:sp>
      <p:sp>
        <p:nvSpPr>
          <p:cNvPr id="215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DR-Vu.png" descr="CDR-V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892552"/>
            <a:ext cx="9144001" cy="681442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Data!  More Data!!"/>
          <p:cNvSpPr txBox="1"/>
          <p:nvPr/>
        </p:nvSpPr>
        <p:spPr>
          <a:xfrm>
            <a:off x="2304325" y="123820"/>
            <a:ext cx="425595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Data!  More Data!!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wri_encounter.jpeg" descr="swri_encounte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0412" y="1828899"/>
            <a:ext cx="10427710" cy="50427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21" name="SwRI Team"/>
          <p:cNvSpPr txBox="1"/>
          <p:nvPr/>
        </p:nvSpPr>
        <p:spPr>
          <a:xfrm>
            <a:off x="3256627" y="123820"/>
            <a:ext cx="263074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SwRI Team</a:t>
            </a:r>
          </a:p>
        </p:txBody>
      </p:sp>
      <p:sp>
        <p:nvSpPr>
          <p:cNvPr id="222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he real SwRI team"/>
          <p:cNvSpPr txBox="1"/>
          <p:nvPr/>
        </p:nvSpPr>
        <p:spPr>
          <a:xfrm>
            <a:off x="2344682" y="123820"/>
            <a:ext cx="4454636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real SwRI team</a:t>
            </a:r>
          </a:p>
        </p:txBody>
      </p:sp>
      <p:pic>
        <p:nvPicPr>
          <p:cNvPr id="225" name="swri_goofs.jpeg" descr="swri_goof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0593" y="1154062"/>
            <a:ext cx="9705186" cy="57017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26" name="NASA/SwRI/APL"/>
          <p:cNvSpPr txBox="1"/>
          <p:nvPr/>
        </p:nvSpPr>
        <p:spPr>
          <a:xfrm>
            <a:off x="78557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ay_gg.png" descr="May_g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80457"/>
            <a:ext cx="9144000" cy="48504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29" name="Brian May (He had a pretty good week)"/>
          <p:cNvSpPr txBox="1"/>
          <p:nvPr/>
        </p:nvSpPr>
        <p:spPr>
          <a:xfrm>
            <a:off x="1746083" y="123820"/>
            <a:ext cx="5651834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Brian May </a:t>
            </a:r>
            <a:r>
              <a:rPr sz="2000"/>
              <a:t>(He had a pretty good week)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UltimaGrail.jpg" descr="UltimaGrai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4424" y="1182786"/>
            <a:ext cx="3735752" cy="56036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232" name="Stay tuned!"/>
          <p:cNvSpPr txBox="1"/>
          <p:nvPr/>
        </p:nvSpPr>
        <p:spPr>
          <a:xfrm>
            <a:off x="3131189" y="123820"/>
            <a:ext cx="260222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Stay tuned!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nstruments.jpg" descr="instrumen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79099"/>
            <a:ext cx="9144000" cy="56091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55" name="Instruments! (7… or 8?)"/>
          <p:cNvSpPr txBox="1"/>
          <p:nvPr/>
        </p:nvSpPr>
        <p:spPr>
          <a:xfrm>
            <a:off x="1739274" y="123820"/>
            <a:ext cx="538605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Instruments! (7… or 8?)</a:t>
            </a:r>
          </a:p>
        </p:txBody>
      </p:sp>
      <p:sp>
        <p:nvSpPr>
          <p:cNvPr id="56" name="NASA/SwRI/APL"/>
          <p:cNvSpPr txBox="1"/>
          <p:nvPr/>
        </p:nvSpPr>
        <p:spPr>
          <a:xfrm>
            <a:off x="184914" y="65148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sp>
        <p:nvSpPr>
          <p:cNvPr id="57" name="LEISA"/>
          <p:cNvSpPr txBox="1"/>
          <p:nvPr/>
        </p:nvSpPr>
        <p:spPr>
          <a:xfrm>
            <a:off x="8075781" y="5511500"/>
            <a:ext cx="714038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LEISA</a:t>
            </a:r>
          </a:p>
        </p:txBody>
      </p:sp>
      <p:sp>
        <p:nvSpPr>
          <p:cNvPr id="58" name="MVIC"/>
          <p:cNvSpPr txBox="1"/>
          <p:nvPr/>
        </p:nvSpPr>
        <p:spPr>
          <a:xfrm>
            <a:off x="8098551" y="4724100"/>
            <a:ext cx="668498" cy="31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6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MVIC</a:t>
            </a:r>
          </a:p>
        </p:txBody>
      </p:sp>
      <p:sp>
        <p:nvSpPr>
          <p:cNvPr id="59" name="Rectangle"/>
          <p:cNvSpPr/>
          <p:nvPr/>
        </p:nvSpPr>
        <p:spPr>
          <a:xfrm>
            <a:off x="7391945" y="4762301"/>
            <a:ext cx="1441154" cy="101947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nstruments2.jpg" descr="instrument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841" y="921219"/>
            <a:ext cx="7622318" cy="582188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Other Stuff"/>
          <p:cNvSpPr txBox="1"/>
          <p:nvPr/>
        </p:nvSpPr>
        <p:spPr>
          <a:xfrm>
            <a:off x="3136150" y="123820"/>
            <a:ext cx="2592300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Other Stuff</a:t>
            </a:r>
          </a:p>
        </p:txBody>
      </p:sp>
      <p:sp>
        <p:nvSpPr>
          <p:cNvPr id="63" name="NASA/SwRI/APL"/>
          <p:cNvSpPr txBox="1"/>
          <p:nvPr/>
        </p:nvSpPr>
        <p:spPr>
          <a:xfrm>
            <a:off x="8008114" y="65275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luto_and_its_satellites.jpg" descr="Pluto_and_its_satellit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825" y="912862"/>
            <a:ext cx="751609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NASA"/>
          <p:cNvSpPr txBox="1"/>
          <p:nvPr/>
        </p:nvSpPr>
        <p:spPr>
          <a:xfrm>
            <a:off x="1260941" y="6464000"/>
            <a:ext cx="449918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</a:t>
            </a:r>
          </a:p>
        </p:txBody>
      </p:sp>
      <p:sp>
        <p:nvSpPr>
          <p:cNvPr id="67" name="Pluto     (2005)"/>
          <p:cNvSpPr txBox="1"/>
          <p:nvPr/>
        </p:nvSpPr>
        <p:spPr>
          <a:xfrm>
            <a:off x="3336064" y="123820"/>
            <a:ext cx="247187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Pluto     </a:t>
            </a:r>
            <a:r>
              <a:rPr sz="1700"/>
              <a:t>(2005)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NH_Launch.jpg" descr="NH_Laun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91" y="962831"/>
            <a:ext cx="8917418" cy="5921724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NASA/SwRI/APL"/>
          <p:cNvSpPr txBox="1"/>
          <p:nvPr/>
        </p:nvSpPr>
        <p:spPr>
          <a:xfrm>
            <a:off x="197614" y="6616400"/>
            <a:ext cx="1077973" cy="22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NASA/SwRI/APL</a:t>
            </a:r>
          </a:p>
        </p:txBody>
      </p:sp>
      <p:sp>
        <p:nvSpPr>
          <p:cNvPr id="71" name="Launch!   (Jan 19, 2006)"/>
          <p:cNvSpPr txBox="1"/>
          <p:nvPr/>
        </p:nvSpPr>
        <p:spPr>
          <a:xfrm>
            <a:off x="2627509" y="123820"/>
            <a:ext cx="3609582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Launch!   </a:t>
            </a:r>
            <a:r>
              <a:rPr sz="1700"/>
              <a:t>(Jan 19, 2006)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JupiterFlyby_logo.jpg" descr="JupiterFlyby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1" y="944026"/>
            <a:ext cx="9139118" cy="51477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74" name="Jupiter    (Feb 28, 2007)"/>
          <p:cNvSpPr txBox="1"/>
          <p:nvPr/>
        </p:nvSpPr>
        <p:spPr>
          <a:xfrm>
            <a:off x="2690066" y="123820"/>
            <a:ext cx="3484468" cy="6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Jupiter    </a:t>
            </a:r>
            <a:r>
              <a:rPr sz="1700"/>
              <a:t>(Feb 28, 2007)</a:t>
            </a:r>
          </a:p>
        </p:txBody>
      </p:sp>
      <p:sp>
        <p:nvSpPr>
          <p:cNvPr id="75" name="Altitude: 2.3 Mkm"/>
          <p:cNvSpPr txBox="1"/>
          <p:nvPr/>
        </p:nvSpPr>
        <p:spPr>
          <a:xfrm>
            <a:off x="7094396" y="1008291"/>
            <a:ext cx="1813208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700">
                <a:solidFill>
                  <a:srgbClr val="FF99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4000"/>
            </a:pPr>
            <a:r>
              <a:rPr sz="1700"/>
              <a:t>Altitude: 2.3 Mkm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 Presentation">
      <a:majorFont>
        <a:latin typeface="Times"/>
        <a:ea typeface="Times"/>
        <a:cs typeface="Times"/>
      </a:majorFont>
      <a:minorFont>
        <a:latin typeface="Helvetica"/>
        <a:ea typeface="Helvetica"/>
        <a:cs typeface="Helvetica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 Presentation">
      <a:majorFont>
        <a:latin typeface="Times"/>
        <a:ea typeface="Times"/>
        <a:cs typeface="Times"/>
      </a:majorFont>
      <a:minorFont>
        <a:latin typeface="Helvetica"/>
        <a:ea typeface="Helvetica"/>
        <a:cs typeface="Helvetica"/>
      </a:minorFont>
    </a:fontScheme>
    <a:fmtScheme name="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