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256" r:id="rId2"/>
    <p:sldId id="257" r:id="rId3"/>
    <p:sldId id="258" r:id="rId4"/>
    <p:sldId id="274" r:id="rId5"/>
    <p:sldId id="265" r:id="rId6"/>
    <p:sldId id="278" r:id="rId7"/>
    <p:sldId id="271" r:id="rId8"/>
    <p:sldId id="266" r:id="rId9"/>
    <p:sldId id="273" r:id="rId10"/>
    <p:sldId id="272" r:id="rId11"/>
    <p:sldId id="279" r:id="rId12"/>
    <p:sldId id="282" r:id="rId13"/>
    <p:sldId id="331" r:id="rId14"/>
    <p:sldId id="283" r:id="rId15"/>
    <p:sldId id="284" r:id="rId16"/>
    <p:sldId id="285" r:id="rId17"/>
    <p:sldId id="286" r:id="rId18"/>
    <p:sldId id="287" r:id="rId19"/>
    <p:sldId id="288" r:id="rId20"/>
    <p:sldId id="289" r:id="rId21"/>
    <p:sldId id="290" r:id="rId22"/>
    <p:sldId id="260" r:id="rId23"/>
    <p:sldId id="264" r:id="rId24"/>
    <p:sldId id="291" r:id="rId25"/>
    <p:sldId id="292" r:id="rId26"/>
    <p:sldId id="263" r:id="rId27"/>
    <p:sldId id="275" r:id="rId28"/>
    <p:sldId id="32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 id="319" r:id="rId56"/>
    <p:sldId id="320" r:id="rId57"/>
    <p:sldId id="321" r:id="rId58"/>
    <p:sldId id="323" r:id="rId59"/>
    <p:sldId id="324" r:id="rId60"/>
    <p:sldId id="325" r:id="rId61"/>
    <p:sldId id="326" r:id="rId62"/>
    <p:sldId id="327" r:id="rId63"/>
    <p:sldId id="329" r:id="rId64"/>
    <p:sldId id="330" r:id="rId65"/>
    <p:sldId id="332"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112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D7E4A6-E5B8-4265-9502-C9AFB0BD6BA2}" type="datetimeFigureOut">
              <a:rPr lang="en-US" smtClean="0"/>
              <a:t>2/11/2013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7E67BF-FFCD-48D3-8FBF-42E78B08900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Text Box 1"/>
          <p:cNvSpPr txBox="1">
            <a:spLocks noChangeArrowheads="1"/>
          </p:cNvSpPr>
          <p:nvPr/>
        </p:nvSpPr>
        <p:spPr bwMode="auto">
          <a:xfrm>
            <a:off x="1157007" y="933739"/>
            <a:ext cx="4343681" cy="3364056"/>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n-US">
              <a:ea typeface="msmincho" charset="0"/>
              <a:cs typeface="msmincho" charset="0"/>
            </a:endParaRPr>
          </a:p>
        </p:txBody>
      </p:sp>
      <p:sp>
        <p:nvSpPr>
          <p:cNvPr id="164867" name="Rectangle 2"/>
          <p:cNvSpPr txBox="1">
            <a:spLocks noGrp="1" noChangeArrowheads="1"/>
          </p:cNvSpPr>
          <p:nvPr>
            <p:ph type="body"/>
          </p:nvPr>
        </p:nvSpPr>
        <p:spPr>
          <a:xfrm>
            <a:off x="1032343" y="4623955"/>
            <a:ext cx="4595812" cy="3723409"/>
          </a:xfrm>
          <a:noFill/>
          <a:ln/>
        </p:spPr>
        <p:txBody>
          <a:bodyPr wrap="none" anchor="ct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Text Box 1"/>
          <p:cNvSpPr txBox="1">
            <a:spLocks noChangeArrowheads="1"/>
          </p:cNvSpPr>
          <p:nvPr/>
        </p:nvSpPr>
        <p:spPr bwMode="auto">
          <a:xfrm>
            <a:off x="1157008" y="933739"/>
            <a:ext cx="4353485" cy="3364056"/>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ea typeface="msmincho" charset="0"/>
              <a:cs typeface="msmincho" charset="0"/>
            </a:endParaRPr>
          </a:p>
        </p:txBody>
      </p:sp>
      <p:sp>
        <p:nvSpPr>
          <p:cNvPr id="145411" name="Rectangle 2"/>
          <p:cNvSpPr txBox="1">
            <a:spLocks noChangeArrowheads="1"/>
          </p:cNvSpPr>
          <p:nvPr>
            <p:ph type="body"/>
          </p:nvPr>
        </p:nvSpPr>
        <p:spPr>
          <a:xfrm>
            <a:off x="1032343" y="4623954"/>
            <a:ext cx="4608419" cy="3734955"/>
          </a:xfrm>
          <a:noFill/>
          <a:ln/>
        </p:spPr>
        <p:txBody>
          <a:bodyPr wrap="none" anchor="ct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Text Box 1"/>
          <p:cNvSpPr txBox="1">
            <a:spLocks noChangeArrowheads="1"/>
          </p:cNvSpPr>
          <p:nvPr/>
        </p:nvSpPr>
        <p:spPr bwMode="auto">
          <a:xfrm>
            <a:off x="1157008" y="933739"/>
            <a:ext cx="4353485" cy="3364056"/>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ea typeface="msmincho" charset="0"/>
              <a:cs typeface="msmincho" charset="0"/>
            </a:endParaRPr>
          </a:p>
        </p:txBody>
      </p:sp>
      <p:sp>
        <p:nvSpPr>
          <p:cNvPr id="146435" name="Rectangle 2"/>
          <p:cNvSpPr txBox="1">
            <a:spLocks noChangeArrowheads="1"/>
          </p:cNvSpPr>
          <p:nvPr>
            <p:ph type="body"/>
          </p:nvPr>
        </p:nvSpPr>
        <p:spPr>
          <a:xfrm>
            <a:off x="1032343" y="4623954"/>
            <a:ext cx="4608419" cy="3734955"/>
          </a:xfrm>
          <a:noFill/>
          <a:ln/>
        </p:spPr>
        <p:txBody>
          <a:bodyPr wrap="none" anchor="ct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Text Box 1"/>
          <p:cNvSpPr txBox="1">
            <a:spLocks noChangeArrowheads="1"/>
          </p:cNvSpPr>
          <p:nvPr/>
        </p:nvSpPr>
        <p:spPr bwMode="auto">
          <a:xfrm>
            <a:off x="1157008" y="933739"/>
            <a:ext cx="4353485" cy="3364056"/>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ea typeface="msmincho" charset="0"/>
              <a:cs typeface="msmincho" charset="0"/>
            </a:endParaRPr>
          </a:p>
        </p:txBody>
      </p:sp>
      <p:sp>
        <p:nvSpPr>
          <p:cNvPr id="147459" name="Rectangle 2"/>
          <p:cNvSpPr txBox="1">
            <a:spLocks noChangeArrowheads="1"/>
          </p:cNvSpPr>
          <p:nvPr>
            <p:ph type="body"/>
          </p:nvPr>
        </p:nvSpPr>
        <p:spPr>
          <a:xfrm>
            <a:off x="1032343" y="4623954"/>
            <a:ext cx="4608419" cy="3734955"/>
          </a:xfrm>
          <a:noFill/>
          <a:ln/>
        </p:spPr>
        <p:txBody>
          <a:bodyPr wrap="none" anchor="ct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Text Box 1"/>
          <p:cNvSpPr txBox="1">
            <a:spLocks noChangeArrowheads="1"/>
          </p:cNvSpPr>
          <p:nvPr/>
        </p:nvSpPr>
        <p:spPr bwMode="auto">
          <a:xfrm>
            <a:off x="1157008" y="933739"/>
            <a:ext cx="4353485" cy="3364056"/>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ea typeface="msmincho" charset="0"/>
              <a:cs typeface="msmincho" charset="0"/>
            </a:endParaRPr>
          </a:p>
        </p:txBody>
      </p:sp>
      <p:sp>
        <p:nvSpPr>
          <p:cNvPr id="148483" name="Rectangle 2"/>
          <p:cNvSpPr txBox="1">
            <a:spLocks noChangeArrowheads="1"/>
          </p:cNvSpPr>
          <p:nvPr>
            <p:ph type="body"/>
          </p:nvPr>
        </p:nvSpPr>
        <p:spPr>
          <a:xfrm>
            <a:off x="1032343" y="4623954"/>
            <a:ext cx="4608419" cy="3734955"/>
          </a:xfrm>
          <a:noFill/>
          <a:ln/>
        </p:spPr>
        <p:txBody>
          <a:bodyPr wrap="none" anchor="ct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Text Box 1"/>
          <p:cNvSpPr txBox="1">
            <a:spLocks noChangeArrowheads="1"/>
          </p:cNvSpPr>
          <p:nvPr/>
        </p:nvSpPr>
        <p:spPr bwMode="auto">
          <a:xfrm>
            <a:off x="1157008" y="933739"/>
            <a:ext cx="4353485" cy="3364056"/>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ea typeface="msmincho" charset="0"/>
              <a:cs typeface="msmincho" charset="0"/>
            </a:endParaRPr>
          </a:p>
        </p:txBody>
      </p:sp>
      <p:sp>
        <p:nvSpPr>
          <p:cNvPr id="149507" name="Rectangle 2"/>
          <p:cNvSpPr txBox="1">
            <a:spLocks noChangeArrowheads="1"/>
          </p:cNvSpPr>
          <p:nvPr>
            <p:ph type="body"/>
          </p:nvPr>
        </p:nvSpPr>
        <p:spPr>
          <a:xfrm>
            <a:off x="1032343" y="4623954"/>
            <a:ext cx="4608419" cy="3734955"/>
          </a:xfrm>
          <a:noFill/>
          <a:ln/>
        </p:spPr>
        <p:txBody>
          <a:bodyPr wrap="none" anchor="ct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Text Box 1"/>
          <p:cNvSpPr txBox="1">
            <a:spLocks noChangeArrowheads="1"/>
          </p:cNvSpPr>
          <p:nvPr/>
        </p:nvSpPr>
        <p:spPr bwMode="auto">
          <a:xfrm>
            <a:off x="1157008" y="933739"/>
            <a:ext cx="4353485" cy="3364056"/>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ea typeface="msmincho" charset="0"/>
              <a:cs typeface="msmincho" charset="0"/>
            </a:endParaRPr>
          </a:p>
        </p:txBody>
      </p:sp>
      <p:sp>
        <p:nvSpPr>
          <p:cNvPr id="150531" name="Rectangle 2"/>
          <p:cNvSpPr txBox="1">
            <a:spLocks noChangeArrowheads="1"/>
          </p:cNvSpPr>
          <p:nvPr>
            <p:ph type="body"/>
          </p:nvPr>
        </p:nvSpPr>
        <p:spPr>
          <a:xfrm>
            <a:off x="1032343" y="4623954"/>
            <a:ext cx="4608419" cy="3734955"/>
          </a:xfrm>
          <a:noFill/>
          <a:ln/>
        </p:spPr>
        <p:txBody>
          <a:bodyPr wrap="none" anchor="ct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Text Box 1"/>
          <p:cNvSpPr txBox="1">
            <a:spLocks noChangeArrowheads="1"/>
          </p:cNvSpPr>
          <p:nvPr/>
        </p:nvSpPr>
        <p:spPr bwMode="auto">
          <a:xfrm>
            <a:off x="1157008" y="933739"/>
            <a:ext cx="4353485" cy="3364056"/>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ea typeface="msmincho" charset="0"/>
              <a:cs typeface="msmincho" charset="0"/>
            </a:endParaRPr>
          </a:p>
        </p:txBody>
      </p:sp>
      <p:sp>
        <p:nvSpPr>
          <p:cNvPr id="151555" name="Rectangle 2"/>
          <p:cNvSpPr txBox="1">
            <a:spLocks noChangeArrowheads="1"/>
          </p:cNvSpPr>
          <p:nvPr>
            <p:ph type="body"/>
          </p:nvPr>
        </p:nvSpPr>
        <p:spPr>
          <a:xfrm>
            <a:off x="1032343" y="4623954"/>
            <a:ext cx="4608419" cy="3734955"/>
          </a:xfrm>
          <a:noFill/>
          <a:ln/>
        </p:spPr>
        <p:txBody>
          <a:bodyPr wrap="none" anchor="ct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Text Box 1"/>
          <p:cNvSpPr txBox="1">
            <a:spLocks noChangeArrowheads="1"/>
          </p:cNvSpPr>
          <p:nvPr/>
        </p:nvSpPr>
        <p:spPr bwMode="auto">
          <a:xfrm>
            <a:off x="1143000" y="685512"/>
            <a:ext cx="4572000" cy="3429000"/>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ea typeface="msmincho" charset="0"/>
              <a:cs typeface="msmincho" charset="0"/>
            </a:endParaRPr>
          </a:p>
        </p:txBody>
      </p:sp>
      <p:sp>
        <p:nvSpPr>
          <p:cNvPr id="152579" name="Rectangle 2"/>
          <p:cNvSpPr txBox="1">
            <a:spLocks noChangeArrowheads="1"/>
          </p:cNvSpPr>
          <p:nvPr>
            <p:ph type="body"/>
          </p:nvPr>
        </p:nvSpPr>
        <p:spPr>
          <a:xfrm>
            <a:off x="686360" y="4342535"/>
            <a:ext cx="5486681" cy="4114511"/>
          </a:xfrm>
          <a:noFill/>
          <a:ln/>
        </p:spPr>
        <p:txBody>
          <a:bodyPr wrap="none" anchor="ct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Text Box 1"/>
          <p:cNvSpPr txBox="1">
            <a:spLocks noChangeArrowheads="1"/>
          </p:cNvSpPr>
          <p:nvPr/>
        </p:nvSpPr>
        <p:spPr bwMode="auto">
          <a:xfrm>
            <a:off x="1157008" y="933739"/>
            <a:ext cx="4353485" cy="3364056"/>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ea typeface="msmincho" charset="0"/>
              <a:cs typeface="msmincho" charset="0"/>
            </a:endParaRPr>
          </a:p>
        </p:txBody>
      </p:sp>
      <p:sp>
        <p:nvSpPr>
          <p:cNvPr id="153603" name="Rectangle 2"/>
          <p:cNvSpPr txBox="1">
            <a:spLocks noChangeArrowheads="1"/>
          </p:cNvSpPr>
          <p:nvPr>
            <p:ph type="body"/>
          </p:nvPr>
        </p:nvSpPr>
        <p:spPr>
          <a:xfrm>
            <a:off x="1032343" y="4623954"/>
            <a:ext cx="4608419" cy="3734955"/>
          </a:xfrm>
          <a:noFill/>
          <a:ln/>
        </p:spPr>
        <p:txBody>
          <a:bodyPr wrap="none" anchor="ct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1"/>
          <p:cNvSpPr txBox="1">
            <a:spLocks noChangeArrowheads="1" noTextEdit="1"/>
          </p:cNvSpPr>
          <p:nvPr>
            <p:ph type="sldImg"/>
          </p:nvPr>
        </p:nvSpPr>
        <p:spPr>
          <a:xfrm>
            <a:off x="-3189474" y="1"/>
            <a:ext cx="18174541" cy="12490739"/>
          </a:xfrm>
          <a:solidFill>
            <a:srgbClr val="FFFFFF"/>
          </a:solidFill>
          <a:ln>
            <a:solidFill>
              <a:srgbClr val="000000"/>
            </a:solidFill>
            <a:miter lim="800000"/>
          </a:ln>
        </p:spPr>
      </p:sp>
      <p:sp>
        <p:nvSpPr>
          <p:cNvPr id="154627" name="Rectangle 2"/>
          <p:cNvSpPr txBox="1">
            <a:spLocks noChangeArrowheads="1"/>
          </p:cNvSpPr>
          <p:nvPr>
            <p:ph type="body" idx="1"/>
          </p:nvPr>
        </p:nvSpPr>
        <p:spPr>
          <a:xfrm>
            <a:off x="686360" y="4342535"/>
            <a:ext cx="5486681" cy="4114511"/>
          </a:xfrm>
          <a:noFill/>
          <a:ln/>
        </p:spPr>
        <p:txBody>
          <a:bodyPr wrap="none" anchor="ct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Text Box 1"/>
          <p:cNvSpPr txBox="1">
            <a:spLocks noChangeArrowheads="1"/>
          </p:cNvSpPr>
          <p:nvPr/>
        </p:nvSpPr>
        <p:spPr bwMode="auto">
          <a:xfrm>
            <a:off x="1190625" y="877455"/>
            <a:ext cx="4476750" cy="3164898"/>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ea typeface="msmincho" charset="0"/>
              <a:cs typeface="msmincho" charset="0"/>
            </a:endParaRPr>
          </a:p>
        </p:txBody>
      </p:sp>
      <p:sp>
        <p:nvSpPr>
          <p:cNvPr id="137219" name="Rectangle 2"/>
          <p:cNvSpPr txBox="1">
            <a:spLocks noChangeArrowheads="1"/>
          </p:cNvSpPr>
          <p:nvPr>
            <p:ph type="body"/>
          </p:nvPr>
        </p:nvSpPr>
        <p:spPr>
          <a:xfrm>
            <a:off x="1032343" y="4623954"/>
            <a:ext cx="4608419" cy="3734955"/>
          </a:xfrm>
          <a:noFill/>
          <a:ln/>
        </p:spPr>
        <p:txBody>
          <a:bodyPr wrap="none" anchor="ct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1"/>
          <p:cNvSpPr txBox="1">
            <a:spLocks noChangeArrowheads="1" noTextEdit="1"/>
          </p:cNvSpPr>
          <p:nvPr>
            <p:ph type="sldImg"/>
          </p:nvPr>
        </p:nvSpPr>
        <p:spPr>
          <a:xfrm>
            <a:off x="-3189474" y="1"/>
            <a:ext cx="18174541" cy="12490739"/>
          </a:xfrm>
          <a:solidFill>
            <a:srgbClr val="FFFFFF"/>
          </a:solidFill>
          <a:ln>
            <a:solidFill>
              <a:srgbClr val="000000"/>
            </a:solidFill>
            <a:miter lim="800000"/>
          </a:ln>
        </p:spPr>
      </p:sp>
      <p:sp>
        <p:nvSpPr>
          <p:cNvPr id="155651" name="Rectangle 2"/>
          <p:cNvSpPr txBox="1">
            <a:spLocks noChangeArrowheads="1"/>
          </p:cNvSpPr>
          <p:nvPr>
            <p:ph type="body" idx="1"/>
          </p:nvPr>
        </p:nvSpPr>
        <p:spPr>
          <a:xfrm>
            <a:off x="686360" y="4342535"/>
            <a:ext cx="5486681" cy="4114511"/>
          </a:xfrm>
          <a:noFill/>
          <a:ln/>
        </p:spPr>
        <p:txBody>
          <a:bodyPr wrap="none" anchor="ct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Text Box 1"/>
          <p:cNvSpPr txBox="1">
            <a:spLocks noChangeArrowheads="1"/>
          </p:cNvSpPr>
          <p:nvPr/>
        </p:nvSpPr>
        <p:spPr bwMode="auto">
          <a:xfrm>
            <a:off x="1143000" y="685512"/>
            <a:ext cx="4572000" cy="3429000"/>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ea typeface="msmincho" charset="0"/>
              <a:cs typeface="msmincho" charset="0"/>
            </a:endParaRPr>
          </a:p>
        </p:txBody>
      </p:sp>
      <p:sp>
        <p:nvSpPr>
          <p:cNvPr id="156675" name="Rectangle 2"/>
          <p:cNvSpPr txBox="1">
            <a:spLocks noChangeArrowheads="1"/>
          </p:cNvSpPr>
          <p:nvPr>
            <p:ph type="body"/>
          </p:nvPr>
        </p:nvSpPr>
        <p:spPr>
          <a:xfrm>
            <a:off x="686360" y="4342535"/>
            <a:ext cx="5486681" cy="4114511"/>
          </a:xfrm>
          <a:noFill/>
          <a:ln/>
        </p:spPr>
        <p:txBody>
          <a:bodyPr wrap="none" anchor="ct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1"/>
          <p:cNvSpPr txBox="1">
            <a:spLocks noChangeArrowheads="1" noTextEdit="1"/>
          </p:cNvSpPr>
          <p:nvPr>
            <p:ph type="sldImg"/>
          </p:nvPr>
        </p:nvSpPr>
        <p:spPr>
          <a:xfrm>
            <a:off x="886666" y="933739"/>
            <a:ext cx="4894169" cy="3364056"/>
          </a:xfrm>
          <a:solidFill>
            <a:srgbClr val="FFFFFF"/>
          </a:solidFill>
          <a:ln>
            <a:solidFill>
              <a:srgbClr val="000000"/>
            </a:solidFill>
            <a:miter lim="800000"/>
          </a:ln>
        </p:spPr>
      </p:sp>
      <p:sp>
        <p:nvSpPr>
          <p:cNvPr id="157699" name="Rectangle 2"/>
          <p:cNvSpPr txBox="1">
            <a:spLocks noChangeArrowheads="1"/>
          </p:cNvSpPr>
          <p:nvPr>
            <p:ph type="body" idx="1"/>
          </p:nvPr>
        </p:nvSpPr>
        <p:spPr>
          <a:xfrm>
            <a:off x="1032343" y="4623954"/>
            <a:ext cx="4608419" cy="3734955"/>
          </a:xfrm>
          <a:noFill/>
          <a:ln/>
        </p:spPr>
        <p:txBody>
          <a:bodyPr wrap="none" anchor="ct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1"/>
          <p:cNvSpPr txBox="1">
            <a:spLocks noChangeArrowheads="1" noTextEdit="1"/>
          </p:cNvSpPr>
          <p:nvPr>
            <p:ph type="sldImg"/>
          </p:nvPr>
        </p:nvSpPr>
        <p:spPr>
          <a:xfrm>
            <a:off x="1090613" y="933450"/>
            <a:ext cx="4486275" cy="3363913"/>
          </a:xfrm>
          <a:solidFill>
            <a:srgbClr val="FFFFFF"/>
          </a:solidFill>
          <a:ln>
            <a:solidFill>
              <a:srgbClr val="000000"/>
            </a:solidFill>
            <a:miter lim="800000"/>
          </a:ln>
        </p:spPr>
      </p:sp>
      <p:sp>
        <p:nvSpPr>
          <p:cNvPr id="158723" name="Rectangle 2"/>
          <p:cNvSpPr txBox="1">
            <a:spLocks noChangeArrowheads="1"/>
          </p:cNvSpPr>
          <p:nvPr>
            <p:ph type="body" idx="1"/>
          </p:nvPr>
        </p:nvSpPr>
        <p:spPr>
          <a:xfrm>
            <a:off x="1032343" y="4623954"/>
            <a:ext cx="4608419" cy="3734955"/>
          </a:xfrm>
          <a:noFill/>
          <a:ln/>
        </p:spPr>
        <p:txBody>
          <a:bodyPr wrap="none" anchor="ct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Text Box 1"/>
          <p:cNvSpPr txBox="1">
            <a:spLocks noChangeArrowheads="1"/>
          </p:cNvSpPr>
          <p:nvPr/>
        </p:nvSpPr>
        <p:spPr bwMode="auto">
          <a:xfrm>
            <a:off x="1157008" y="933739"/>
            <a:ext cx="4353485" cy="3364056"/>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ea typeface="msmincho" charset="0"/>
              <a:cs typeface="msmincho" charset="0"/>
            </a:endParaRPr>
          </a:p>
        </p:txBody>
      </p:sp>
      <p:sp>
        <p:nvSpPr>
          <p:cNvPr id="159747" name="Rectangle 2"/>
          <p:cNvSpPr txBox="1">
            <a:spLocks noChangeArrowheads="1"/>
          </p:cNvSpPr>
          <p:nvPr>
            <p:ph type="body"/>
          </p:nvPr>
        </p:nvSpPr>
        <p:spPr>
          <a:xfrm>
            <a:off x="1032343" y="4623954"/>
            <a:ext cx="4608419" cy="3734955"/>
          </a:xfrm>
          <a:noFill/>
          <a:ln/>
        </p:spPr>
        <p:txBody>
          <a:bodyPr wrap="none" anchor="ct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1"/>
          <p:cNvSpPr txBox="1">
            <a:spLocks noChangeArrowheads="1" noTextEdit="1"/>
          </p:cNvSpPr>
          <p:nvPr>
            <p:ph type="sldImg"/>
          </p:nvPr>
        </p:nvSpPr>
        <p:spPr>
          <a:xfrm>
            <a:off x="1090613" y="933450"/>
            <a:ext cx="4486275" cy="3363913"/>
          </a:xfrm>
          <a:solidFill>
            <a:srgbClr val="FFFFFF"/>
          </a:solidFill>
          <a:ln>
            <a:solidFill>
              <a:srgbClr val="000000"/>
            </a:solidFill>
            <a:miter lim="800000"/>
          </a:ln>
        </p:spPr>
      </p:sp>
      <p:sp>
        <p:nvSpPr>
          <p:cNvPr id="160771" name="Rectangle 2"/>
          <p:cNvSpPr txBox="1">
            <a:spLocks noChangeArrowheads="1"/>
          </p:cNvSpPr>
          <p:nvPr>
            <p:ph type="body" idx="1"/>
          </p:nvPr>
        </p:nvSpPr>
        <p:spPr>
          <a:xfrm>
            <a:off x="1032343" y="4623954"/>
            <a:ext cx="4608419" cy="3734955"/>
          </a:xfrm>
          <a:noFill/>
          <a:ln/>
        </p:spPr>
        <p:txBody>
          <a:bodyPr wrap="none" anchor="ct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Rectangle 1"/>
          <p:cNvSpPr txBox="1">
            <a:spLocks noChangeArrowheads="1" noTextEdit="1"/>
          </p:cNvSpPr>
          <p:nvPr>
            <p:ph type="sldImg"/>
          </p:nvPr>
        </p:nvSpPr>
        <p:spPr>
          <a:xfrm>
            <a:off x="886666" y="933739"/>
            <a:ext cx="4894169" cy="3364056"/>
          </a:xfrm>
          <a:solidFill>
            <a:srgbClr val="FFFFFF"/>
          </a:solidFill>
          <a:ln>
            <a:solidFill>
              <a:srgbClr val="000000"/>
            </a:solidFill>
            <a:miter lim="800000"/>
          </a:ln>
        </p:spPr>
      </p:sp>
      <p:sp>
        <p:nvSpPr>
          <p:cNvPr id="161795" name="Rectangle 2"/>
          <p:cNvSpPr txBox="1">
            <a:spLocks noChangeArrowheads="1"/>
          </p:cNvSpPr>
          <p:nvPr>
            <p:ph type="body" idx="1"/>
          </p:nvPr>
        </p:nvSpPr>
        <p:spPr>
          <a:xfrm>
            <a:off x="1032343" y="4623954"/>
            <a:ext cx="4608419" cy="3734955"/>
          </a:xfrm>
          <a:noFill/>
          <a:ln/>
        </p:spPr>
        <p:txBody>
          <a:bodyPr wrap="none" anchor="ct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1"/>
          <p:cNvSpPr txBox="1">
            <a:spLocks noChangeArrowheads="1" noTextEdit="1"/>
          </p:cNvSpPr>
          <p:nvPr>
            <p:ph type="sldImg"/>
          </p:nvPr>
        </p:nvSpPr>
        <p:spPr>
          <a:xfrm>
            <a:off x="1090613" y="933450"/>
            <a:ext cx="4486275" cy="3363913"/>
          </a:xfrm>
          <a:solidFill>
            <a:srgbClr val="FFFFFF"/>
          </a:solidFill>
          <a:ln>
            <a:solidFill>
              <a:srgbClr val="000000"/>
            </a:solidFill>
            <a:miter lim="800000"/>
          </a:ln>
        </p:spPr>
      </p:sp>
      <p:sp>
        <p:nvSpPr>
          <p:cNvPr id="162819" name="Rectangle 2"/>
          <p:cNvSpPr txBox="1">
            <a:spLocks noChangeArrowheads="1"/>
          </p:cNvSpPr>
          <p:nvPr>
            <p:ph type="body" idx="1"/>
          </p:nvPr>
        </p:nvSpPr>
        <p:spPr>
          <a:xfrm>
            <a:off x="1032343" y="4623954"/>
            <a:ext cx="4608419" cy="3734955"/>
          </a:xfrm>
          <a:noFill/>
          <a:ln/>
        </p:spPr>
        <p:txBody>
          <a:bodyPr wrap="none" anchor="ct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1"/>
          <p:cNvSpPr txBox="1">
            <a:spLocks noChangeArrowheads="1" noTextEdit="1"/>
          </p:cNvSpPr>
          <p:nvPr>
            <p:ph type="sldImg"/>
          </p:nvPr>
        </p:nvSpPr>
        <p:spPr>
          <a:xfrm>
            <a:off x="1090613" y="933450"/>
            <a:ext cx="4486275" cy="3363913"/>
          </a:xfrm>
          <a:solidFill>
            <a:srgbClr val="FFFFFF"/>
          </a:solidFill>
          <a:ln>
            <a:solidFill>
              <a:srgbClr val="000000"/>
            </a:solidFill>
            <a:miter lim="800000"/>
          </a:ln>
        </p:spPr>
      </p:sp>
      <p:sp>
        <p:nvSpPr>
          <p:cNvPr id="163843" name="Rectangle 2"/>
          <p:cNvSpPr txBox="1">
            <a:spLocks noChangeArrowheads="1"/>
          </p:cNvSpPr>
          <p:nvPr>
            <p:ph type="body" idx="1"/>
          </p:nvPr>
        </p:nvSpPr>
        <p:spPr>
          <a:xfrm>
            <a:off x="1032343" y="4623954"/>
            <a:ext cx="4608419" cy="3734955"/>
          </a:xfrm>
          <a:noFill/>
          <a:ln/>
        </p:spPr>
        <p:txBody>
          <a:bodyPr wrap="none" anchor="ct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Text Box 1"/>
          <p:cNvSpPr txBox="1">
            <a:spLocks noChangeArrowheads="1"/>
          </p:cNvSpPr>
          <p:nvPr/>
        </p:nvSpPr>
        <p:spPr bwMode="auto">
          <a:xfrm>
            <a:off x="1157007" y="933739"/>
            <a:ext cx="4343681" cy="3364056"/>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n-US">
              <a:ea typeface="msmincho" charset="0"/>
              <a:cs typeface="msmincho" charset="0"/>
            </a:endParaRPr>
          </a:p>
        </p:txBody>
      </p:sp>
      <p:sp>
        <p:nvSpPr>
          <p:cNvPr id="164867" name="Rectangle 2"/>
          <p:cNvSpPr txBox="1">
            <a:spLocks noGrp="1" noChangeArrowheads="1"/>
          </p:cNvSpPr>
          <p:nvPr>
            <p:ph type="body"/>
          </p:nvPr>
        </p:nvSpPr>
        <p:spPr>
          <a:xfrm>
            <a:off x="1032343" y="4623955"/>
            <a:ext cx="4595812" cy="3723409"/>
          </a:xfrm>
          <a:noFill/>
          <a:ln/>
        </p:spPr>
        <p:txBody>
          <a:bodyPr wrap="none" anchor="ct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Text Box 1"/>
          <p:cNvSpPr txBox="1">
            <a:spLocks noChangeArrowheads="1"/>
          </p:cNvSpPr>
          <p:nvPr/>
        </p:nvSpPr>
        <p:spPr bwMode="auto">
          <a:xfrm>
            <a:off x="1157008" y="933739"/>
            <a:ext cx="4353485" cy="3364056"/>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ea typeface="msmincho" charset="0"/>
              <a:cs typeface="msmincho" charset="0"/>
            </a:endParaRPr>
          </a:p>
        </p:txBody>
      </p:sp>
      <p:sp>
        <p:nvSpPr>
          <p:cNvPr id="138243" name="Rectangle 2"/>
          <p:cNvSpPr txBox="1">
            <a:spLocks noChangeArrowheads="1"/>
          </p:cNvSpPr>
          <p:nvPr>
            <p:ph type="body"/>
          </p:nvPr>
        </p:nvSpPr>
        <p:spPr>
          <a:xfrm>
            <a:off x="1032343" y="4623954"/>
            <a:ext cx="4608419" cy="3734955"/>
          </a:xfrm>
          <a:noFill/>
          <a:ln/>
        </p:spPr>
        <p:txBody>
          <a:bodyPr wrap="none" anchor="ct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1"/>
          <p:cNvSpPr txBox="1">
            <a:spLocks noChangeArrowheads="1" noTextEdit="1"/>
          </p:cNvSpPr>
          <p:nvPr>
            <p:ph type="sldImg"/>
          </p:nvPr>
        </p:nvSpPr>
        <p:spPr>
          <a:xfrm>
            <a:off x="886666" y="933739"/>
            <a:ext cx="4894169" cy="3364056"/>
          </a:xfrm>
          <a:solidFill>
            <a:srgbClr val="FFFFFF"/>
          </a:solidFill>
          <a:ln>
            <a:solidFill>
              <a:srgbClr val="000000"/>
            </a:solidFill>
            <a:miter lim="800000"/>
          </a:ln>
        </p:spPr>
      </p:sp>
      <p:sp>
        <p:nvSpPr>
          <p:cNvPr id="139267" name="Rectangle 2"/>
          <p:cNvSpPr txBox="1">
            <a:spLocks noChangeArrowheads="1"/>
          </p:cNvSpPr>
          <p:nvPr>
            <p:ph type="body" idx="1"/>
          </p:nvPr>
        </p:nvSpPr>
        <p:spPr>
          <a:xfrm>
            <a:off x="1032343" y="4623954"/>
            <a:ext cx="4608419" cy="3734955"/>
          </a:xfrm>
          <a:noFill/>
          <a:ln/>
        </p:spPr>
        <p:txBody>
          <a:bodyPr wrap="none" anchor="ct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1"/>
          <p:cNvSpPr txBox="1">
            <a:spLocks noChangeArrowheads="1" noTextEdit="1"/>
          </p:cNvSpPr>
          <p:nvPr>
            <p:ph type="sldImg"/>
          </p:nvPr>
        </p:nvSpPr>
        <p:spPr>
          <a:xfrm>
            <a:off x="1090613" y="933450"/>
            <a:ext cx="4486275" cy="3363913"/>
          </a:xfrm>
          <a:solidFill>
            <a:srgbClr val="FFFFFF"/>
          </a:solidFill>
          <a:ln>
            <a:solidFill>
              <a:srgbClr val="000000"/>
            </a:solidFill>
            <a:miter lim="800000"/>
          </a:ln>
        </p:spPr>
      </p:sp>
      <p:sp>
        <p:nvSpPr>
          <p:cNvPr id="140291" name="Rectangle 2"/>
          <p:cNvSpPr txBox="1">
            <a:spLocks noChangeArrowheads="1"/>
          </p:cNvSpPr>
          <p:nvPr>
            <p:ph type="body" idx="1"/>
          </p:nvPr>
        </p:nvSpPr>
        <p:spPr>
          <a:xfrm>
            <a:off x="1032343" y="4623954"/>
            <a:ext cx="4608419" cy="3734955"/>
          </a:xfrm>
          <a:noFill/>
          <a:ln/>
        </p:spPr>
        <p:txBody>
          <a:bodyPr wrap="none" anchor="ct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Text Box 1"/>
          <p:cNvSpPr txBox="1">
            <a:spLocks noChangeArrowheads="1"/>
          </p:cNvSpPr>
          <p:nvPr/>
        </p:nvSpPr>
        <p:spPr bwMode="auto">
          <a:xfrm>
            <a:off x="1143000" y="685512"/>
            <a:ext cx="4572000" cy="3429000"/>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ea typeface="msmincho" charset="0"/>
              <a:cs typeface="msmincho" charset="0"/>
            </a:endParaRPr>
          </a:p>
        </p:txBody>
      </p:sp>
      <p:sp>
        <p:nvSpPr>
          <p:cNvPr id="141315" name="Rectangle 2"/>
          <p:cNvSpPr txBox="1">
            <a:spLocks noChangeArrowheads="1"/>
          </p:cNvSpPr>
          <p:nvPr>
            <p:ph type="body"/>
          </p:nvPr>
        </p:nvSpPr>
        <p:spPr>
          <a:xfrm>
            <a:off x="1032343" y="4623954"/>
            <a:ext cx="4608419" cy="3734955"/>
          </a:xfrm>
          <a:noFill/>
          <a:ln/>
        </p:spPr>
        <p:txBody>
          <a:bodyPr wrap="none" anchor="ct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Text Box 1"/>
          <p:cNvSpPr txBox="1">
            <a:spLocks noChangeArrowheads="1"/>
          </p:cNvSpPr>
          <p:nvPr/>
        </p:nvSpPr>
        <p:spPr bwMode="auto">
          <a:xfrm>
            <a:off x="1157008" y="933739"/>
            <a:ext cx="4353485" cy="3364056"/>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ea typeface="msmincho" charset="0"/>
              <a:cs typeface="msmincho" charset="0"/>
            </a:endParaRPr>
          </a:p>
        </p:txBody>
      </p:sp>
      <p:sp>
        <p:nvSpPr>
          <p:cNvPr id="142339" name="Rectangle 2"/>
          <p:cNvSpPr txBox="1">
            <a:spLocks noChangeArrowheads="1"/>
          </p:cNvSpPr>
          <p:nvPr>
            <p:ph type="body"/>
          </p:nvPr>
        </p:nvSpPr>
        <p:spPr>
          <a:xfrm>
            <a:off x="1032343" y="4623954"/>
            <a:ext cx="4608419" cy="3734955"/>
          </a:xfrm>
          <a:noFill/>
          <a:ln/>
        </p:spPr>
        <p:txBody>
          <a:bodyPr wrap="none" anchor="ct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Text Box 1"/>
          <p:cNvSpPr txBox="1">
            <a:spLocks noChangeArrowheads="1"/>
          </p:cNvSpPr>
          <p:nvPr/>
        </p:nvSpPr>
        <p:spPr bwMode="auto">
          <a:xfrm>
            <a:off x="1157008" y="933739"/>
            <a:ext cx="4353485" cy="3364056"/>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ea typeface="msmincho" charset="0"/>
              <a:cs typeface="msmincho" charset="0"/>
            </a:endParaRPr>
          </a:p>
        </p:txBody>
      </p:sp>
      <p:sp>
        <p:nvSpPr>
          <p:cNvPr id="143363" name="Rectangle 2"/>
          <p:cNvSpPr txBox="1">
            <a:spLocks noChangeArrowheads="1"/>
          </p:cNvSpPr>
          <p:nvPr>
            <p:ph type="body"/>
          </p:nvPr>
        </p:nvSpPr>
        <p:spPr>
          <a:xfrm>
            <a:off x="1032343" y="4623954"/>
            <a:ext cx="4608419" cy="3734955"/>
          </a:xfrm>
          <a:noFill/>
          <a:ln/>
        </p:spPr>
        <p:txBody>
          <a:bodyPr wrap="none" anchor="ct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Text Box 1"/>
          <p:cNvSpPr txBox="1">
            <a:spLocks noChangeArrowheads="1"/>
          </p:cNvSpPr>
          <p:nvPr/>
        </p:nvSpPr>
        <p:spPr bwMode="auto">
          <a:xfrm>
            <a:off x="1143000" y="685512"/>
            <a:ext cx="4572000" cy="3429000"/>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ea typeface="msmincho" charset="0"/>
              <a:cs typeface="msmincho" charset="0"/>
            </a:endParaRPr>
          </a:p>
        </p:txBody>
      </p:sp>
      <p:sp>
        <p:nvSpPr>
          <p:cNvPr id="144387" name="Rectangle 2"/>
          <p:cNvSpPr txBox="1">
            <a:spLocks noChangeArrowheads="1"/>
          </p:cNvSpPr>
          <p:nvPr>
            <p:ph type="body"/>
          </p:nvPr>
        </p:nvSpPr>
        <p:spPr>
          <a:xfrm>
            <a:off x="1032343" y="4623954"/>
            <a:ext cx="4608419" cy="3734955"/>
          </a:xfrm>
          <a:noFill/>
          <a:ln/>
        </p:spPr>
        <p:txBody>
          <a:bodyPr wrap="none" anchor="ct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2/10/2013</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72024" y="569262"/>
            <a:ext cx="7807419" cy="1143559"/>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72024" y="1905933"/>
            <a:ext cx="3832027" cy="4318995"/>
          </a:xfrm>
        </p:spPr>
        <p:txBody>
          <a:bodyPr/>
          <a:lstStyle/>
          <a:p>
            <a:pPr lvl="0"/>
            <a:endParaRPr lang="en-US" noProof="0" smtClean="0"/>
          </a:p>
        </p:txBody>
      </p:sp>
      <p:sp>
        <p:nvSpPr>
          <p:cNvPr id="4" name="Text Placeholder 3"/>
          <p:cNvSpPr>
            <a:spLocks noGrp="1"/>
          </p:cNvSpPr>
          <p:nvPr>
            <p:ph type="body" sz="half" idx="2"/>
          </p:nvPr>
        </p:nvSpPr>
        <p:spPr>
          <a:xfrm>
            <a:off x="4647416" y="1905933"/>
            <a:ext cx="3832027" cy="43189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2/10/2013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2/10/2013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2/10/2013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2/10/2013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2/10/2013</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6.jpe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5.wmf"/><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92.png"/><Relationship Id="rId4" Type="http://schemas.openxmlformats.org/officeDocument/2006/relationships/image" Target="../media/image91.jpeg"/></Relationships>
</file>

<file path=ppt/slides/_rels/slide5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Space Settlement</a:t>
            </a:r>
            <a:endParaRPr lang="en-US" dirty="0"/>
          </a:p>
        </p:txBody>
      </p:sp>
      <p:sp>
        <p:nvSpPr>
          <p:cNvPr id="5" name="Subtitle 4"/>
          <p:cNvSpPr>
            <a:spLocks noGrp="1"/>
          </p:cNvSpPr>
          <p:nvPr>
            <p:ph type="subTitle" idx="1"/>
          </p:nvPr>
        </p:nvSpPr>
        <p:spPr/>
        <p:txBody>
          <a:bodyPr/>
          <a:lstStyle/>
          <a:p>
            <a:r>
              <a:rPr lang="en-US" dirty="0" smtClean="0"/>
              <a:t>Creating a Genuine Space Economy</a:t>
            </a:r>
            <a:endParaRPr lang="en-US" dirty="0"/>
          </a:p>
        </p:txBody>
      </p:sp>
      <p:sp>
        <p:nvSpPr>
          <p:cNvPr id="6" name="TextBox 5"/>
          <p:cNvSpPr txBox="1"/>
          <p:nvPr/>
        </p:nvSpPr>
        <p:spPr>
          <a:xfrm>
            <a:off x="4876800" y="5562600"/>
            <a:ext cx="3315331" cy="923330"/>
          </a:xfrm>
          <a:prstGeom prst="rect">
            <a:avLst/>
          </a:prstGeom>
          <a:noFill/>
        </p:spPr>
        <p:txBody>
          <a:bodyPr wrap="none" rtlCol="0">
            <a:spAutoFit/>
          </a:bodyPr>
          <a:lstStyle/>
          <a:p>
            <a:r>
              <a:rPr lang="en-US" dirty="0" smtClean="0"/>
              <a:t>Brian </a:t>
            </a:r>
            <a:r>
              <a:rPr lang="en-US" dirty="0" err="1" smtClean="0"/>
              <a:t>Enke</a:t>
            </a:r>
            <a:endParaRPr lang="en-US" dirty="0" smtClean="0"/>
          </a:p>
          <a:p>
            <a:r>
              <a:rPr lang="en-US" dirty="0" smtClean="0"/>
              <a:t>Senior Space Research Analyst</a:t>
            </a:r>
          </a:p>
          <a:p>
            <a:r>
              <a:rPr lang="en-US" dirty="0" smtClean="0"/>
              <a:t>Southwest Research Institute</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pace-Habitat-DoverILC.jpg"/>
          <p:cNvPicPr>
            <a:picLocks noChangeAspect="1"/>
          </p:cNvPicPr>
          <p:nvPr/>
        </p:nvPicPr>
        <p:blipFill>
          <a:blip r:embed="rId2" cstate="print"/>
          <a:stretch>
            <a:fillRect/>
          </a:stretch>
        </p:blipFill>
        <p:spPr>
          <a:xfrm>
            <a:off x="5486400" y="1447800"/>
            <a:ext cx="2857500" cy="2619375"/>
          </a:xfrm>
          <a:prstGeom prst="rect">
            <a:avLst/>
          </a:prstGeom>
          <a:ln>
            <a:noFill/>
          </a:ln>
          <a:effectLst>
            <a:softEdge rad="112500"/>
          </a:effectLst>
        </p:spPr>
      </p:pic>
      <p:pic>
        <p:nvPicPr>
          <p:cNvPr id="14" name="Picture 13" descr="lunar_rover.jpg"/>
          <p:cNvPicPr>
            <a:picLocks noChangeAspect="1"/>
          </p:cNvPicPr>
          <p:nvPr/>
        </p:nvPicPr>
        <p:blipFill>
          <a:blip r:embed="rId3" cstate="print"/>
          <a:stretch>
            <a:fillRect/>
          </a:stretch>
        </p:blipFill>
        <p:spPr>
          <a:xfrm>
            <a:off x="3276600" y="3048000"/>
            <a:ext cx="2743200" cy="2058850"/>
          </a:xfrm>
          <a:prstGeom prst="rect">
            <a:avLst/>
          </a:prstGeom>
          <a:ln>
            <a:noFill/>
          </a:ln>
          <a:effectLst>
            <a:softEdge rad="112500"/>
          </a:effectLst>
        </p:spPr>
      </p:pic>
      <p:sp>
        <p:nvSpPr>
          <p:cNvPr id="2" name="Title 1"/>
          <p:cNvSpPr>
            <a:spLocks noGrp="1"/>
          </p:cNvSpPr>
          <p:nvPr>
            <p:ph type="title"/>
          </p:nvPr>
        </p:nvSpPr>
        <p:spPr/>
        <p:txBody>
          <a:bodyPr/>
          <a:lstStyle/>
          <a:p>
            <a:r>
              <a:rPr lang="en-US" dirty="0" smtClean="0"/>
              <a:t>What </a:t>
            </a:r>
            <a:r>
              <a:rPr lang="en-US" dirty="0" smtClean="0"/>
              <a:t>else do we need?</a:t>
            </a:r>
            <a:endParaRPr lang="en-US" dirty="0"/>
          </a:p>
        </p:txBody>
      </p:sp>
      <p:sp>
        <p:nvSpPr>
          <p:cNvPr id="3" name="Content Placeholder 2"/>
          <p:cNvSpPr>
            <a:spLocks noGrp="1"/>
          </p:cNvSpPr>
          <p:nvPr>
            <p:ph idx="1"/>
          </p:nvPr>
        </p:nvSpPr>
        <p:spPr>
          <a:xfrm>
            <a:off x="457200" y="1524000"/>
            <a:ext cx="3962400" cy="1066800"/>
          </a:xfrm>
        </p:spPr>
        <p:txBody>
          <a:bodyPr/>
          <a:lstStyle/>
          <a:p>
            <a:pPr algn="ctr">
              <a:buNone/>
            </a:pPr>
            <a:r>
              <a:rPr lang="en-US" sz="5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Technology</a:t>
            </a:r>
            <a:endParaRPr lang="en-US" dirty="0" smtClean="0"/>
          </a:p>
          <a:p>
            <a:endParaRPr lang="en-US" dirty="0" smtClean="0"/>
          </a:p>
        </p:txBody>
      </p:sp>
      <p:sp>
        <p:nvSpPr>
          <p:cNvPr id="9" name="Rectangle 8"/>
          <p:cNvSpPr/>
          <p:nvPr/>
        </p:nvSpPr>
        <p:spPr>
          <a:xfrm>
            <a:off x="3657600" y="5562600"/>
            <a:ext cx="4775666" cy="923330"/>
          </a:xfrm>
          <a:prstGeom prst="rect">
            <a:avLst/>
          </a:prstGeom>
        </p:spPr>
        <p:txBody>
          <a:bodyPr wrap="none">
            <a:spAutoFit/>
          </a:bodyPr>
          <a:lstStyle/>
          <a:p>
            <a:r>
              <a:rPr lang="en-US" sz="5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Transportation</a:t>
            </a:r>
            <a:endParaRPr lang="en-US" sz="5400" dirty="0"/>
          </a:p>
        </p:txBody>
      </p:sp>
      <p:pic>
        <p:nvPicPr>
          <p:cNvPr id="11" name="Picture 10" descr="bigelow space station.jpg"/>
          <p:cNvPicPr>
            <a:picLocks noChangeAspect="1"/>
          </p:cNvPicPr>
          <p:nvPr/>
        </p:nvPicPr>
        <p:blipFill>
          <a:blip r:embed="rId4" cstate="print"/>
          <a:stretch>
            <a:fillRect/>
          </a:stretch>
        </p:blipFill>
        <p:spPr>
          <a:xfrm>
            <a:off x="228600" y="4648200"/>
            <a:ext cx="2743200" cy="2017222"/>
          </a:xfrm>
          <a:prstGeom prst="rect">
            <a:avLst/>
          </a:prstGeom>
          <a:ln>
            <a:noFill/>
          </a:ln>
          <a:effectLst>
            <a:softEdge rad="112500"/>
          </a:effectLst>
        </p:spPr>
      </p:pic>
      <p:pic>
        <p:nvPicPr>
          <p:cNvPr id="13" name="Picture 12" descr="spacex_falcon.jpg"/>
          <p:cNvPicPr>
            <a:picLocks noChangeAspect="1"/>
          </p:cNvPicPr>
          <p:nvPr/>
        </p:nvPicPr>
        <p:blipFill>
          <a:blip r:embed="rId5" cstate="print"/>
          <a:stretch>
            <a:fillRect/>
          </a:stretch>
        </p:blipFill>
        <p:spPr>
          <a:xfrm>
            <a:off x="1524000" y="2590800"/>
            <a:ext cx="2038350" cy="2247900"/>
          </a:xfrm>
          <a:prstGeom prst="rect">
            <a:avLst/>
          </a:prstGeom>
          <a:ln>
            <a:noFill/>
          </a:ln>
          <a:effectLst>
            <a:softEdge rad="112500"/>
          </a:effectLst>
        </p:spPr>
      </p:pic>
      <p:pic>
        <p:nvPicPr>
          <p:cNvPr id="15" name="Picture 14" descr="robonaut_3.jpg"/>
          <p:cNvPicPr>
            <a:picLocks noChangeAspect="1"/>
          </p:cNvPicPr>
          <p:nvPr/>
        </p:nvPicPr>
        <p:blipFill>
          <a:blip r:embed="rId6" cstate="print"/>
          <a:stretch>
            <a:fillRect/>
          </a:stretch>
        </p:blipFill>
        <p:spPr>
          <a:xfrm>
            <a:off x="5791200" y="3886200"/>
            <a:ext cx="2743200" cy="184616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152400"/>
            <a:ext cx="6096000" cy="868362"/>
          </a:xfrm>
        </p:spPr>
        <p:txBody>
          <a:bodyPr/>
          <a:lstStyle/>
          <a:p>
            <a:r>
              <a:rPr lang="en-US" dirty="0" smtClean="0"/>
              <a:t>What </a:t>
            </a:r>
            <a:r>
              <a:rPr lang="en-US" dirty="0" smtClean="0"/>
              <a:t>else do we need?</a:t>
            </a:r>
            <a:endParaRPr lang="en-US" dirty="0"/>
          </a:p>
        </p:txBody>
      </p:sp>
      <p:sp>
        <p:nvSpPr>
          <p:cNvPr id="3" name="Content Placeholder 2"/>
          <p:cNvSpPr>
            <a:spLocks noGrp="1"/>
          </p:cNvSpPr>
          <p:nvPr>
            <p:ph idx="1"/>
          </p:nvPr>
        </p:nvSpPr>
        <p:spPr>
          <a:xfrm>
            <a:off x="1828800" y="1066800"/>
            <a:ext cx="2971800" cy="1066800"/>
          </a:xfrm>
        </p:spPr>
        <p:txBody>
          <a:bodyPr/>
          <a:lstStyle/>
          <a:p>
            <a:pPr algn="ctr">
              <a:buNone/>
            </a:pPr>
            <a:r>
              <a:rPr lang="en-US" sz="5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Growth</a:t>
            </a:r>
            <a:endParaRPr lang="en-US" dirty="0" smtClean="0"/>
          </a:p>
          <a:p>
            <a:endParaRPr lang="en-US" dirty="0" smtClean="0"/>
          </a:p>
        </p:txBody>
      </p:sp>
      <p:sp>
        <p:nvSpPr>
          <p:cNvPr id="9" name="Rectangle 8"/>
          <p:cNvSpPr/>
          <p:nvPr/>
        </p:nvSpPr>
        <p:spPr>
          <a:xfrm>
            <a:off x="2667000" y="5791200"/>
            <a:ext cx="6324600" cy="923330"/>
          </a:xfrm>
          <a:prstGeom prst="rect">
            <a:avLst/>
          </a:prstGeom>
        </p:spPr>
        <p:txBody>
          <a:bodyPr wrap="square">
            <a:spAutoFit/>
          </a:bodyPr>
          <a:lstStyle/>
          <a:p>
            <a:r>
              <a:rPr lang="en-US" sz="5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Economic Potential</a:t>
            </a:r>
            <a:endParaRPr lang="en-US" sz="5400" dirty="0"/>
          </a:p>
        </p:txBody>
      </p:sp>
      <p:pic>
        <p:nvPicPr>
          <p:cNvPr id="10" name="Picture 9" descr="us_statehood.png"/>
          <p:cNvPicPr>
            <a:picLocks noChangeAspect="1"/>
          </p:cNvPicPr>
          <p:nvPr/>
        </p:nvPicPr>
        <p:blipFill>
          <a:blip r:embed="rId2" cstate="print"/>
          <a:stretch>
            <a:fillRect/>
          </a:stretch>
        </p:blipFill>
        <p:spPr>
          <a:xfrm>
            <a:off x="0" y="1981200"/>
            <a:ext cx="6400800" cy="3920490"/>
          </a:xfrm>
          <a:prstGeom prst="rect">
            <a:avLst/>
          </a:prstGeom>
          <a:ln>
            <a:noFill/>
          </a:ln>
          <a:effectLst>
            <a:softEdge rad="112500"/>
          </a:effectLst>
        </p:spPr>
      </p:pic>
      <p:pic>
        <p:nvPicPr>
          <p:cNvPr id="16" name="Picture 15" descr="asteroids.jpg"/>
          <p:cNvPicPr>
            <a:picLocks noChangeAspect="1"/>
          </p:cNvPicPr>
          <p:nvPr/>
        </p:nvPicPr>
        <p:blipFill>
          <a:blip r:embed="rId3" cstate="print"/>
          <a:stretch>
            <a:fillRect/>
          </a:stretch>
        </p:blipFill>
        <p:spPr>
          <a:xfrm>
            <a:off x="5791200" y="1066800"/>
            <a:ext cx="2857500" cy="1600200"/>
          </a:xfrm>
          <a:prstGeom prst="rect">
            <a:avLst/>
          </a:prstGeom>
          <a:ln>
            <a:noFill/>
          </a:ln>
          <a:effectLst>
            <a:softEdge rad="112500"/>
          </a:effectLst>
        </p:spPr>
      </p:pic>
      <p:pic>
        <p:nvPicPr>
          <p:cNvPr id="17" name="Picture 16" descr="solar_power_sat.jpg"/>
          <p:cNvPicPr>
            <a:picLocks noChangeAspect="1"/>
          </p:cNvPicPr>
          <p:nvPr/>
        </p:nvPicPr>
        <p:blipFill>
          <a:blip r:embed="rId4" cstate="print"/>
          <a:stretch>
            <a:fillRect/>
          </a:stretch>
        </p:blipFill>
        <p:spPr>
          <a:xfrm>
            <a:off x="6553200" y="3505200"/>
            <a:ext cx="2428875" cy="1885950"/>
          </a:xfrm>
          <a:prstGeom prst="rect">
            <a:avLst/>
          </a:prstGeom>
          <a:ln>
            <a:noFill/>
          </a:ln>
          <a:effectLst>
            <a:softEdge rad="112500"/>
          </a:effectLst>
        </p:spPr>
      </p:pic>
      <p:pic>
        <p:nvPicPr>
          <p:cNvPr id="18" name="Picture 17" descr="bourke2.jpg"/>
          <p:cNvPicPr>
            <a:picLocks noChangeAspect="1"/>
          </p:cNvPicPr>
          <p:nvPr/>
        </p:nvPicPr>
        <p:blipFill>
          <a:blip r:embed="rId5" cstate="print"/>
          <a:stretch>
            <a:fillRect/>
          </a:stretch>
        </p:blipFill>
        <p:spPr>
          <a:xfrm>
            <a:off x="0" y="0"/>
            <a:ext cx="1828800" cy="1828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
            </a:r>
            <a:r>
              <a:rPr lang="en-US" dirty="0" smtClean="0"/>
              <a:t>else do we need?</a:t>
            </a:r>
            <a:endParaRPr lang="en-US" dirty="0"/>
          </a:p>
        </p:txBody>
      </p:sp>
      <p:sp>
        <p:nvSpPr>
          <p:cNvPr id="9" name="Rectangle 8"/>
          <p:cNvSpPr/>
          <p:nvPr/>
        </p:nvSpPr>
        <p:spPr>
          <a:xfrm>
            <a:off x="381000" y="5562600"/>
            <a:ext cx="8610600" cy="923330"/>
          </a:xfrm>
          <a:prstGeom prst="rect">
            <a:avLst/>
          </a:prstGeom>
        </p:spPr>
        <p:txBody>
          <a:bodyPr wrap="square">
            <a:spAutoFit/>
          </a:bodyPr>
          <a:lstStyle/>
          <a:p>
            <a:r>
              <a:rPr lang="en-US" sz="5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Political/religious freedom</a:t>
            </a:r>
            <a:endParaRPr lang="en-US" sz="5400" dirty="0"/>
          </a:p>
        </p:txBody>
      </p:sp>
      <p:pic>
        <p:nvPicPr>
          <p:cNvPr id="11" name="Picture 10" descr="pilgrim.jpg"/>
          <p:cNvPicPr>
            <a:picLocks noChangeAspect="1"/>
          </p:cNvPicPr>
          <p:nvPr/>
        </p:nvPicPr>
        <p:blipFill>
          <a:blip r:embed="rId2" cstate="print"/>
          <a:stretch>
            <a:fillRect/>
          </a:stretch>
        </p:blipFill>
        <p:spPr>
          <a:xfrm>
            <a:off x="4495800" y="1371600"/>
            <a:ext cx="3657600" cy="2367465"/>
          </a:xfrm>
          <a:prstGeom prst="rect">
            <a:avLst/>
          </a:prstGeom>
          <a:ln>
            <a:noFill/>
          </a:ln>
          <a:effectLst>
            <a:softEdge rad="112500"/>
          </a:effectLst>
        </p:spPr>
      </p:pic>
      <p:pic>
        <p:nvPicPr>
          <p:cNvPr id="12" name="Picture 11" descr="firefly.jpg"/>
          <p:cNvPicPr>
            <a:picLocks noChangeAspect="1"/>
          </p:cNvPicPr>
          <p:nvPr/>
        </p:nvPicPr>
        <p:blipFill>
          <a:blip r:embed="rId3" cstate="print"/>
          <a:stretch>
            <a:fillRect/>
          </a:stretch>
        </p:blipFill>
        <p:spPr>
          <a:xfrm>
            <a:off x="1219200" y="2667000"/>
            <a:ext cx="3657600" cy="268037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
            </a:r>
            <a:r>
              <a:rPr lang="en-US" dirty="0" smtClean="0"/>
              <a:t>else do we need?</a:t>
            </a:r>
            <a:endParaRPr lang="en-US" dirty="0"/>
          </a:p>
        </p:txBody>
      </p:sp>
      <p:sp>
        <p:nvSpPr>
          <p:cNvPr id="9" name="Rectangle 8"/>
          <p:cNvSpPr/>
          <p:nvPr/>
        </p:nvSpPr>
        <p:spPr>
          <a:xfrm>
            <a:off x="2514600" y="5638800"/>
            <a:ext cx="6629400" cy="923330"/>
          </a:xfrm>
          <a:prstGeom prst="rect">
            <a:avLst/>
          </a:prstGeom>
        </p:spPr>
        <p:txBody>
          <a:bodyPr wrap="square">
            <a:spAutoFit/>
          </a:bodyPr>
          <a:lstStyle/>
          <a:p>
            <a:r>
              <a:rPr lang="en-US" sz="5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Protection/shielding</a:t>
            </a:r>
            <a:endParaRPr lang="en-US" sz="5400" dirty="0"/>
          </a:p>
        </p:txBody>
      </p:sp>
      <p:pic>
        <p:nvPicPr>
          <p:cNvPr id="6" name="Picture 5" descr="f_troop_fort.jpg"/>
          <p:cNvPicPr>
            <a:picLocks noChangeAspect="1"/>
          </p:cNvPicPr>
          <p:nvPr/>
        </p:nvPicPr>
        <p:blipFill>
          <a:blip r:embed="rId2" cstate="print"/>
          <a:stretch>
            <a:fillRect/>
          </a:stretch>
        </p:blipFill>
        <p:spPr>
          <a:xfrm>
            <a:off x="152400" y="1600200"/>
            <a:ext cx="3657600" cy="2315361"/>
          </a:xfrm>
          <a:prstGeom prst="rect">
            <a:avLst/>
          </a:prstGeom>
          <a:ln>
            <a:noFill/>
          </a:ln>
          <a:effectLst>
            <a:softEdge rad="112500"/>
          </a:effectLst>
        </p:spPr>
      </p:pic>
      <p:pic>
        <p:nvPicPr>
          <p:cNvPr id="7" name="Picture 6" descr="spacecraft_shield.jpg"/>
          <p:cNvPicPr>
            <a:picLocks noChangeAspect="1"/>
          </p:cNvPicPr>
          <p:nvPr/>
        </p:nvPicPr>
        <p:blipFill>
          <a:blip r:embed="rId3" cstate="print"/>
          <a:stretch>
            <a:fillRect/>
          </a:stretch>
        </p:blipFill>
        <p:spPr>
          <a:xfrm>
            <a:off x="3124200" y="3048000"/>
            <a:ext cx="2743200" cy="2230985"/>
          </a:xfrm>
          <a:prstGeom prst="rect">
            <a:avLst/>
          </a:prstGeom>
          <a:ln>
            <a:noFill/>
          </a:ln>
          <a:effectLst>
            <a:softEdge rad="112500"/>
          </a:effectLst>
        </p:spPr>
      </p:pic>
      <p:pic>
        <p:nvPicPr>
          <p:cNvPr id="8" name="Picture 7" descr="lunar_rad_shield.jpg"/>
          <p:cNvPicPr>
            <a:picLocks noChangeAspect="1"/>
          </p:cNvPicPr>
          <p:nvPr/>
        </p:nvPicPr>
        <p:blipFill>
          <a:blip r:embed="rId4" cstate="print"/>
          <a:stretch>
            <a:fillRect/>
          </a:stretch>
        </p:blipFill>
        <p:spPr>
          <a:xfrm>
            <a:off x="5105400" y="2057400"/>
            <a:ext cx="3291840" cy="2194560"/>
          </a:xfrm>
          <a:prstGeom prst="rect">
            <a:avLst/>
          </a:prstGeom>
          <a:ln>
            <a:noFill/>
          </a:ln>
          <a:effectLst>
            <a:softEdge rad="112500"/>
          </a:effectLst>
        </p:spPr>
      </p:pic>
      <p:pic>
        <p:nvPicPr>
          <p:cNvPr id="10" name="Picture 9" descr="underground_home.jpg"/>
          <p:cNvPicPr>
            <a:picLocks noChangeAspect="1"/>
          </p:cNvPicPr>
          <p:nvPr/>
        </p:nvPicPr>
        <p:blipFill>
          <a:blip r:embed="rId5" cstate="print"/>
          <a:stretch>
            <a:fillRect/>
          </a:stretch>
        </p:blipFill>
        <p:spPr>
          <a:xfrm>
            <a:off x="6705600" y="3810000"/>
            <a:ext cx="2286000" cy="1733550"/>
          </a:xfrm>
          <a:prstGeom prst="rect">
            <a:avLst/>
          </a:prstGeom>
          <a:ln>
            <a:noFill/>
          </a:ln>
          <a:effectLst>
            <a:softEdge rad="112500"/>
          </a:effectLst>
        </p:spPr>
      </p:pic>
      <p:pic>
        <p:nvPicPr>
          <p:cNvPr id="13" name="Picture 12" descr="bear.jpg"/>
          <p:cNvPicPr>
            <a:picLocks noChangeAspect="1"/>
          </p:cNvPicPr>
          <p:nvPr/>
        </p:nvPicPr>
        <p:blipFill>
          <a:blip r:embed="rId6" cstate="print"/>
          <a:stretch>
            <a:fillRect/>
          </a:stretch>
        </p:blipFill>
        <p:spPr>
          <a:xfrm>
            <a:off x="228600" y="4114800"/>
            <a:ext cx="2295525" cy="199072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
            </a:r>
            <a:r>
              <a:rPr lang="en-US" dirty="0" smtClean="0"/>
              <a:t>else do we need?</a:t>
            </a:r>
            <a:endParaRPr lang="en-US" dirty="0"/>
          </a:p>
        </p:txBody>
      </p:sp>
      <p:sp>
        <p:nvSpPr>
          <p:cNvPr id="3" name="Content Placeholder 2"/>
          <p:cNvSpPr>
            <a:spLocks noGrp="1"/>
          </p:cNvSpPr>
          <p:nvPr>
            <p:ph idx="1"/>
          </p:nvPr>
        </p:nvSpPr>
        <p:spPr>
          <a:xfrm>
            <a:off x="3048000" y="1371600"/>
            <a:ext cx="5638800" cy="1066800"/>
          </a:xfrm>
        </p:spPr>
        <p:txBody>
          <a:bodyPr/>
          <a:lstStyle/>
          <a:p>
            <a:pPr algn="ctr">
              <a:buNone/>
            </a:pPr>
            <a:r>
              <a:rPr lang="en-US" sz="5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Sports, Tourism</a:t>
            </a:r>
            <a:endParaRPr lang="en-US" dirty="0" smtClean="0"/>
          </a:p>
          <a:p>
            <a:endParaRPr lang="en-US" dirty="0" smtClean="0"/>
          </a:p>
        </p:txBody>
      </p:sp>
      <p:sp>
        <p:nvSpPr>
          <p:cNvPr id="9" name="Rectangle 8"/>
          <p:cNvSpPr/>
          <p:nvPr/>
        </p:nvSpPr>
        <p:spPr>
          <a:xfrm>
            <a:off x="0" y="5715000"/>
            <a:ext cx="8229600" cy="923330"/>
          </a:xfrm>
          <a:prstGeom prst="rect">
            <a:avLst/>
          </a:prstGeom>
        </p:spPr>
        <p:txBody>
          <a:bodyPr wrap="square">
            <a:spAutoFit/>
          </a:bodyPr>
          <a:lstStyle/>
          <a:p>
            <a:r>
              <a:rPr lang="en-US" sz="5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Curb appeal, Location</a:t>
            </a:r>
            <a:endParaRPr lang="en-US" sz="5400" dirty="0"/>
          </a:p>
        </p:txBody>
      </p:sp>
      <p:pic>
        <p:nvPicPr>
          <p:cNvPr id="8" name="Picture 7" descr="mars_golf_course.jpg"/>
          <p:cNvPicPr>
            <a:picLocks noChangeAspect="1"/>
          </p:cNvPicPr>
          <p:nvPr/>
        </p:nvPicPr>
        <p:blipFill>
          <a:blip r:embed="rId2" cstate="print"/>
          <a:stretch>
            <a:fillRect/>
          </a:stretch>
        </p:blipFill>
        <p:spPr>
          <a:xfrm>
            <a:off x="5257800" y="2209800"/>
            <a:ext cx="3657600" cy="3672714"/>
          </a:xfrm>
          <a:prstGeom prst="rect">
            <a:avLst/>
          </a:prstGeom>
          <a:ln>
            <a:noFill/>
          </a:ln>
          <a:effectLst>
            <a:softEdge rad="112500"/>
          </a:effectLst>
        </p:spPr>
      </p:pic>
      <p:pic>
        <p:nvPicPr>
          <p:cNvPr id="12" name="Picture 11" descr="earthrise.jpg"/>
          <p:cNvPicPr>
            <a:picLocks noChangeAspect="1"/>
          </p:cNvPicPr>
          <p:nvPr/>
        </p:nvPicPr>
        <p:blipFill>
          <a:blip r:embed="rId3" cstate="print"/>
          <a:stretch>
            <a:fillRect/>
          </a:stretch>
        </p:blipFill>
        <p:spPr>
          <a:xfrm>
            <a:off x="0" y="1219200"/>
            <a:ext cx="2743200" cy="2057400"/>
          </a:xfrm>
          <a:prstGeom prst="rect">
            <a:avLst/>
          </a:prstGeom>
          <a:ln>
            <a:noFill/>
          </a:ln>
          <a:effectLst>
            <a:softEdge rad="112500"/>
          </a:effectLst>
        </p:spPr>
      </p:pic>
      <p:pic>
        <p:nvPicPr>
          <p:cNvPr id="13" name="Picture 12" descr="lava_tube_snakes.jpg"/>
          <p:cNvPicPr>
            <a:picLocks noChangeAspect="1"/>
          </p:cNvPicPr>
          <p:nvPr/>
        </p:nvPicPr>
        <p:blipFill>
          <a:blip r:embed="rId4" cstate="print"/>
          <a:stretch>
            <a:fillRect/>
          </a:stretch>
        </p:blipFill>
        <p:spPr>
          <a:xfrm>
            <a:off x="1143000" y="2971800"/>
            <a:ext cx="3657600" cy="266273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orbit_plot_inner.gif"/>
          <p:cNvPicPr>
            <a:picLocks noChangeAspect="1"/>
          </p:cNvPicPr>
          <p:nvPr/>
        </p:nvPicPr>
        <p:blipFill>
          <a:blip r:embed="rId2" cstate="print"/>
          <a:stretch>
            <a:fillRect/>
          </a:stretch>
        </p:blipFill>
        <p:spPr>
          <a:xfrm>
            <a:off x="0" y="-914400"/>
            <a:ext cx="9144000" cy="9144000"/>
          </a:xfrm>
          <a:prstGeom prst="rect">
            <a:avLst/>
          </a:prstGeom>
        </p:spPr>
      </p:pic>
      <p:sp>
        <p:nvSpPr>
          <p:cNvPr id="2" name="Title 1"/>
          <p:cNvSpPr>
            <a:spLocks noGrp="1"/>
          </p:cNvSpPr>
          <p:nvPr>
            <p:ph type="title"/>
          </p:nvPr>
        </p:nvSpPr>
        <p:spPr/>
        <p:txBody>
          <a:bodyPr/>
          <a:lstStyle/>
          <a:p>
            <a:r>
              <a:rPr lang="en-US" dirty="0" smtClean="0"/>
              <a:t>What </a:t>
            </a:r>
            <a:r>
              <a:rPr lang="en-US" dirty="0" smtClean="0"/>
              <a:t>else do we need?</a:t>
            </a:r>
            <a:endParaRPr lang="en-US" dirty="0"/>
          </a:p>
        </p:txBody>
      </p:sp>
      <p:sp>
        <p:nvSpPr>
          <p:cNvPr id="3" name="Content Placeholder 2"/>
          <p:cNvSpPr>
            <a:spLocks noGrp="1"/>
          </p:cNvSpPr>
          <p:nvPr>
            <p:ph idx="1"/>
          </p:nvPr>
        </p:nvSpPr>
        <p:spPr>
          <a:xfrm>
            <a:off x="4495800" y="5791200"/>
            <a:ext cx="4648200" cy="1066800"/>
          </a:xfrm>
        </p:spPr>
        <p:txBody>
          <a:bodyPr/>
          <a:lstStyle/>
          <a:p>
            <a:pPr algn="ctr">
              <a:buNone/>
            </a:pPr>
            <a:r>
              <a:rPr lang="en-US" sz="5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Locations</a:t>
            </a:r>
            <a:endParaRPr lang="en-US" dirty="0" smtClean="0"/>
          </a:p>
          <a:p>
            <a:endParaRPr 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867400" cy="1143000"/>
          </a:xfrm>
        </p:spPr>
        <p:txBody>
          <a:bodyPr/>
          <a:lstStyle/>
          <a:p>
            <a:r>
              <a:rPr lang="en-US" dirty="0" smtClean="0"/>
              <a:t>Possible Locations</a:t>
            </a:r>
            <a:endParaRPr lang="en-US" dirty="0"/>
          </a:p>
        </p:txBody>
      </p:sp>
      <p:sp>
        <p:nvSpPr>
          <p:cNvPr id="3" name="Content Placeholder 2"/>
          <p:cNvSpPr>
            <a:spLocks noGrp="1"/>
          </p:cNvSpPr>
          <p:nvPr>
            <p:ph idx="1"/>
          </p:nvPr>
        </p:nvSpPr>
        <p:spPr>
          <a:xfrm>
            <a:off x="609600" y="1524000"/>
            <a:ext cx="5486400" cy="2362200"/>
          </a:xfrm>
        </p:spPr>
        <p:txBody>
          <a:bodyPr>
            <a:normAutofit lnSpcReduction="10000"/>
          </a:bodyPr>
          <a:lstStyle/>
          <a:p>
            <a:pPr algn="ctr">
              <a:buNone/>
            </a:pPr>
            <a:r>
              <a:rPr lang="en-US" sz="5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Earth orbit</a:t>
            </a:r>
          </a:p>
          <a:p>
            <a:pPr algn="ctr">
              <a:buNone/>
            </a:pPr>
            <a:r>
              <a:rPr 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rPr>
              <a:t>(dependent  on Earth resources)</a:t>
            </a:r>
          </a:p>
          <a:p>
            <a:pPr algn="ctr">
              <a:buNone/>
            </a:pPr>
            <a:r>
              <a:rPr 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rPr>
              <a:t>(strong economic potential)</a:t>
            </a:r>
          </a:p>
          <a:p>
            <a:pPr algn="ctr">
              <a:buNone/>
            </a:pPr>
            <a:r>
              <a:rPr 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rPr>
              <a:t>(harsh environment)</a:t>
            </a:r>
            <a:endParaRPr lang="en-US" dirty="0" smtClean="0"/>
          </a:p>
        </p:txBody>
      </p:sp>
      <p:pic>
        <p:nvPicPr>
          <p:cNvPr id="5" name="Picture 4" descr="iss_bigelow.jpg"/>
          <p:cNvPicPr>
            <a:picLocks noChangeAspect="1"/>
          </p:cNvPicPr>
          <p:nvPr/>
        </p:nvPicPr>
        <p:blipFill>
          <a:blip r:embed="rId2" cstate="print"/>
          <a:stretch>
            <a:fillRect/>
          </a:stretch>
        </p:blipFill>
        <p:spPr>
          <a:xfrm>
            <a:off x="381000" y="4000500"/>
            <a:ext cx="3810000" cy="2857500"/>
          </a:xfrm>
          <a:prstGeom prst="rect">
            <a:avLst/>
          </a:prstGeom>
          <a:ln>
            <a:noFill/>
          </a:ln>
          <a:effectLst>
            <a:softEdge rad="112500"/>
          </a:effectLst>
        </p:spPr>
      </p:pic>
      <p:pic>
        <p:nvPicPr>
          <p:cNvPr id="6" name="Picture 5" descr="galactic-suite.jpg"/>
          <p:cNvPicPr>
            <a:picLocks noChangeAspect="1"/>
          </p:cNvPicPr>
          <p:nvPr/>
        </p:nvPicPr>
        <p:blipFill>
          <a:blip r:embed="rId3" cstate="print"/>
          <a:stretch>
            <a:fillRect/>
          </a:stretch>
        </p:blipFill>
        <p:spPr>
          <a:xfrm>
            <a:off x="6172200" y="381000"/>
            <a:ext cx="2543175" cy="3810000"/>
          </a:xfrm>
          <a:prstGeom prst="rect">
            <a:avLst/>
          </a:prstGeom>
          <a:ln>
            <a:noFill/>
          </a:ln>
          <a:effectLst>
            <a:softEdge rad="112500"/>
          </a:effectLst>
        </p:spPr>
      </p:pic>
      <p:pic>
        <p:nvPicPr>
          <p:cNvPr id="7" name="Picture 6" descr="bigelow-ba2100.jpg"/>
          <p:cNvPicPr>
            <a:picLocks noChangeAspect="1"/>
          </p:cNvPicPr>
          <p:nvPr/>
        </p:nvPicPr>
        <p:blipFill>
          <a:blip r:embed="rId4" cstate="print"/>
          <a:stretch>
            <a:fillRect/>
          </a:stretch>
        </p:blipFill>
        <p:spPr>
          <a:xfrm>
            <a:off x="4572000" y="4038600"/>
            <a:ext cx="4572000" cy="256204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oon2.gif"/>
          <p:cNvPicPr>
            <a:picLocks noChangeAspect="1"/>
          </p:cNvPicPr>
          <p:nvPr/>
        </p:nvPicPr>
        <p:blipFill>
          <a:blip r:embed="rId2" cstate="print"/>
          <a:stretch>
            <a:fillRect/>
          </a:stretch>
        </p:blipFill>
        <p:spPr>
          <a:xfrm>
            <a:off x="0" y="152400"/>
            <a:ext cx="3657600" cy="3621024"/>
          </a:xfrm>
          <a:prstGeom prst="rect">
            <a:avLst/>
          </a:prstGeom>
          <a:ln>
            <a:noFill/>
          </a:ln>
          <a:effectLst>
            <a:softEdge rad="112500"/>
          </a:effectLst>
        </p:spPr>
      </p:pic>
      <p:sp>
        <p:nvSpPr>
          <p:cNvPr id="2" name="Title 1"/>
          <p:cNvSpPr>
            <a:spLocks noGrp="1"/>
          </p:cNvSpPr>
          <p:nvPr>
            <p:ph type="title"/>
          </p:nvPr>
        </p:nvSpPr>
        <p:spPr>
          <a:xfrm>
            <a:off x="3276600" y="228600"/>
            <a:ext cx="5867400" cy="1143000"/>
          </a:xfrm>
        </p:spPr>
        <p:txBody>
          <a:bodyPr/>
          <a:lstStyle/>
          <a:p>
            <a:r>
              <a:rPr lang="en-US" dirty="0" smtClean="0"/>
              <a:t>Possible Locations</a:t>
            </a:r>
            <a:endParaRPr lang="en-US" dirty="0"/>
          </a:p>
        </p:txBody>
      </p:sp>
      <p:sp>
        <p:nvSpPr>
          <p:cNvPr id="3" name="Content Placeholder 2"/>
          <p:cNvSpPr>
            <a:spLocks noGrp="1"/>
          </p:cNvSpPr>
          <p:nvPr>
            <p:ph idx="1"/>
          </p:nvPr>
        </p:nvSpPr>
        <p:spPr>
          <a:xfrm>
            <a:off x="0" y="4267200"/>
            <a:ext cx="5410200" cy="2590800"/>
          </a:xfrm>
        </p:spPr>
        <p:txBody>
          <a:bodyPr>
            <a:normAutofit/>
          </a:bodyPr>
          <a:lstStyle/>
          <a:p>
            <a:pPr algn="ctr">
              <a:buNone/>
            </a:pPr>
            <a:r>
              <a:rPr lang="en-US" sz="5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Moon</a:t>
            </a:r>
          </a:p>
          <a:p>
            <a:pPr algn="ctr">
              <a:buNone/>
            </a:pPr>
            <a:r>
              <a:rPr 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rPr>
              <a:t>(dependent on Earth resources)</a:t>
            </a:r>
          </a:p>
          <a:p>
            <a:pPr algn="ctr">
              <a:buNone/>
            </a:pPr>
            <a:r>
              <a:rPr 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rPr>
              <a:t>(medium economic potential)</a:t>
            </a:r>
          </a:p>
          <a:p>
            <a:pPr algn="ctr">
              <a:buNone/>
            </a:pPr>
            <a:r>
              <a:rPr 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rPr>
              <a:t>(harsh environment)</a:t>
            </a:r>
            <a:endParaRPr lang="en-US" dirty="0" smtClean="0"/>
          </a:p>
        </p:txBody>
      </p:sp>
      <p:pic>
        <p:nvPicPr>
          <p:cNvPr id="9" name="Picture 8" descr="moon-hotel.jpg"/>
          <p:cNvPicPr>
            <a:picLocks noChangeAspect="1"/>
          </p:cNvPicPr>
          <p:nvPr/>
        </p:nvPicPr>
        <p:blipFill>
          <a:blip r:embed="rId3" cstate="print"/>
          <a:stretch>
            <a:fillRect/>
          </a:stretch>
        </p:blipFill>
        <p:spPr>
          <a:xfrm>
            <a:off x="4648200" y="2286000"/>
            <a:ext cx="3657600" cy="27432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rrowheads="1"/>
          </p:cNvPicPr>
          <p:nvPr/>
        </p:nvPicPr>
        <p:blipFill>
          <a:blip r:embed="rId2" cstate="print"/>
          <a:srcRect/>
          <a:stretch>
            <a:fillRect/>
          </a:stretch>
        </p:blipFill>
        <p:spPr bwMode="auto">
          <a:xfrm>
            <a:off x="228600" y="1600200"/>
            <a:ext cx="5486400" cy="4572000"/>
          </a:xfrm>
          <a:prstGeom prst="rect">
            <a:avLst/>
          </a:prstGeom>
          <a:noFill/>
          <a:ln w="9525">
            <a:noFill/>
            <a:miter lim="800000"/>
            <a:headEnd/>
            <a:tailEnd/>
          </a:ln>
          <a:effectLst/>
        </p:spPr>
      </p:pic>
      <p:sp>
        <p:nvSpPr>
          <p:cNvPr id="2" name="Title 1"/>
          <p:cNvSpPr>
            <a:spLocks noGrp="1"/>
          </p:cNvSpPr>
          <p:nvPr>
            <p:ph type="title"/>
          </p:nvPr>
        </p:nvSpPr>
        <p:spPr>
          <a:xfrm>
            <a:off x="152400" y="381000"/>
            <a:ext cx="5105400" cy="1143000"/>
          </a:xfrm>
        </p:spPr>
        <p:txBody>
          <a:bodyPr/>
          <a:lstStyle/>
          <a:p>
            <a:r>
              <a:rPr lang="en-US" dirty="0" smtClean="0"/>
              <a:t>Possible Locations</a:t>
            </a:r>
            <a:endParaRPr lang="en-US" dirty="0"/>
          </a:p>
        </p:txBody>
      </p:sp>
      <p:sp>
        <p:nvSpPr>
          <p:cNvPr id="3" name="Content Placeholder 2"/>
          <p:cNvSpPr>
            <a:spLocks noGrp="1"/>
          </p:cNvSpPr>
          <p:nvPr>
            <p:ph idx="1"/>
          </p:nvPr>
        </p:nvSpPr>
        <p:spPr>
          <a:xfrm>
            <a:off x="4648200" y="2971800"/>
            <a:ext cx="4648200" cy="2590800"/>
          </a:xfrm>
        </p:spPr>
        <p:txBody>
          <a:bodyPr>
            <a:normAutofit/>
          </a:bodyPr>
          <a:lstStyle/>
          <a:p>
            <a:pPr algn="ctr">
              <a:buNone/>
            </a:pPr>
            <a:r>
              <a:rPr lang="en-US" sz="5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Asteroids</a:t>
            </a:r>
          </a:p>
          <a:p>
            <a:pPr algn="ctr">
              <a:buNone/>
            </a:pPr>
            <a:r>
              <a:rPr 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rPr>
              <a:t>(independent resources)</a:t>
            </a:r>
          </a:p>
          <a:p>
            <a:pPr algn="ctr">
              <a:buNone/>
            </a:pPr>
            <a:r>
              <a:rPr 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rPr>
              <a:t>(vast economic potential)</a:t>
            </a:r>
          </a:p>
          <a:p>
            <a:pPr algn="ctr">
              <a:buNone/>
            </a:pPr>
            <a:r>
              <a:rPr 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rPr>
              <a:t>(harsh environment)</a:t>
            </a:r>
            <a:endParaRPr lang="en-US" dirty="0" smtClean="0"/>
          </a:p>
        </p:txBody>
      </p:sp>
      <p:pic>
        <p:nvPicPr>
          <p:cNvPr id="6" name="Picture 5" descr="asteroids.jpg"/>
          <p:cNvPicPr>
            <a:picLocks noChangeAspect="1"/>
          </p:cNvPicPr>
          <p:nvPr/>
        </p:nvPicPr>
        <p:blipFill>
          <a:blip r:embed="rId3" cstate="print"/>
          <a:stretch>
            <a:fillRect/>
          </a:stretch>
        </p:blipFill>
        <p:spPr>
          <a:xfrm>
            <a:off x="5257800" y="457200"/>
            <a:ext cx="3657600" cy="204825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762000"/>
            <a:ext cx="2971800" cy="1752600"/>
          </a:xfrm>
        </p:spPr>
        <p:txBody>
          <a:bodyPr/>
          <a:lstStyle/>
          <a:p>
            <a:r>
              <a:rPr lang="en-US" dirty="0" smtClean="0"/>
              <a:t>Possible</a:t>
            </a:r>
            <a:br>
              <a:rPr lang="en-US" dirty="0" smtClean="0"/>
            </a:br>
            <a:r>
              <a:rPr lang="en-US" dirty="0" smtClean="0"/>
              <a:t>Locations</a:t>
            </a:r>
            <a:endParaRPr lang="en-US" dirty="0"/>
          </a:p>
        </p:txBody>
      </p:sp>
      <p:sp>
        <p:nvSpPr>
          <p:cNvPr id="3" name="Content Placeholder 2"/>
          <p:cNvSpPr>
            <a:spLocks noGrp="1"/>
          </p:cNvSpPr>
          <p:nvPr>
            <p:ph idx="1"/>
          </p:nvPr>
        </p:nvSpPr>
        <p:spPr>
          <a:xfrm>
            <a:off x="-228600" y="4038600"/>
            <a:ext cx="5638800" cy="2590800"/>
          </a:xfrm>
        </p:spPr>
        <p:txBody>
          <a:bodyPr>
            <a:normAutofit/>
          </a:bodyPr>
          <a:lstStyle/>
          <a:p>
            <a:pPr algn="ctr">
              <a:buNone/>
            </a:pPr>
            <a:r>
              <a:rPr lang="en-US" sz="5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Lagrange Points</a:t>
            </a:r>
          </a:p>
          <a:p>
            <a:pPr algn="ctr">
              <a:buNone/>
            </a:pPr>
            <a:r>
              <a:rPr 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rPr>
              <a:t>(no resources)</a:t>
            </a:r>
          </a:p>
          <a:p>
            <a:pPr algn="ctr">
              <a:buNone/>
            </a:pPr>
            <a:r>
              <a:rPr 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rPr>
              <a:t>(weak economic potential)</a:t>
            </a:r>
          </a:p>
          <a:p>
            <a:pPr algn="ctr">
              <a:buNone/>
            </a:pPr>
            <a:r>
              <a:rPr 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rPr>
              <a:t>(mild environment)</a:t>
            </a:r>
            <a:endParaRPr lang="en-US" dirty="0" smtClean="0"/>
          </a:p>
        </p:txBody>
      </p:sp>
      <p:pic>
        <p:nvPicPr>
          <p:cNvPr id="6" name="Picture 5" descr="oneill_cylinder.gif"/>
          <p:cNvPicPr>
            <a:picLocks noChangeAspect="1"/>
          </p:cNvPicPr>
          <p:nvPr/>
        </p:nvPicPr>
        <p:blipFill>
          <a:blip r:embed="rId2" cstate="print"/>
          <a:stretch>
            <a:fillRect/>
          </a:stretch>
        </p:blipFill>
        <p:spPr>
          <a:xfrm>
            <a:off x="762000" y="381000"/>
            <a:ext cx="4572000" cy="3367454"/>
          </a:xfrm>
          <a:prstGeom prst="rect">
            <a:avLst/>
          </a:prstGeom>
          <a:ln>
            <a:noFill/>
          </a:ln>
          <a:effectLst>
            <a:softEdge rad="112500"/>
          </a:effectLst>
        </p:spPr>
      </p:pic>
      <p:pic>
        <p:nvPicPr>
          <p:cNvPr id="7" name="Picture 6" descr="oneill.JPG"/>
          <p:cNvPicPr>
            <a:picLocks noChangeAspect="1"/>
          </p:cNvPicPr>
          <p:nvPr/>
        </p:nvPicPr>
        <p:blipFill>
          <a:blip r:embed="rId3" cstate="print"/>
          <a:stretch>
            <a:fillRect/>
          </a:stretch>
        </p:blipFill>
        <p:spPr>
          <a:xfrm>
            <a:off x="5257800" y="3429000"/>
            <a:ext cx="3657600" cy="298235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ilent_running.jpg"/>
          <p:cNvPicPr>
            <a:picLocks noChangeAspect="1"/>
          </p:cNvPicPr>
          <p:nvPr/>
        </p:nvPicPr>
        <p:blipFill>
          <a:blip r:embed="rId2" cstate="print"/>
          <a:stretch>
            <a:fillRect/>
          </a:stretch>
        </p:blipFill>
        <p:spPr>
          <a:xfrm>
            <a:off x="5638800" y="457200"/>
            <a:ext cx="3200400" cy="2321993"/>
          </a:xfrm>
          <a:prstGeom prst="rect">
            <a:avLst/>
          </a:prstGeom>
          <a:ln>
            <a:noFill/>
          </a:ln>
          <a:effectLst>
            <a:softEdge rad="112500"/>
          </a:effectLst>
        </p:spPr>
      </p:pic>
      <p:pic>
        <p:nvPicPr>
          <p:cNvPr id="12" name="Picture 11" descr="avatar_field.jpg"/>
          <p:cNvPicPr>
            <a:picLocks noChangeAspect="1"/>
          </p:cNvPicPr>
          <p:nvPr/>
        </p:nvPicPr>
        <p:blipFill>
          <a:blip r:embed="rId3" cstate="print"/>
          <a:stretch>
            <a:fillRect/>
          </a:stretch>
        </p:blipFill>
        <p:spPr>
          <a:xfrm>
            <a:off x="1676400" y="4953000"/>
            <a:ext cx="3657600" cy="2057400"/>
          </a:xfrm>
          <a:prstGeom prst="rect">
            <a:avLst/>
          </a:prstGeom>
          <a:ln>
            <a:noFill/>
          </a:ln>
          <a:effectLst>
            <a:softEdge rad="112500"/>
          </a:effectLst>
        </p:spPr>
      </p:pic>
      <p:pic>
        <p:nvPicPr>
          <p:cNvPr id="11" name="Picture 10" descr="total_recall_hilton.png"/>
          <p:cNvPicPr>
            <a:picLocks noChangeAspect="1"/>
          </p:cNvPicPr>
          <p:nvPr/>
        </p:nvPicPr>
        <p:blipFill>
          <a:blip r:embed="rId4" cstate="print"/>
          <a:stretch>
            <a:fillRect/>
          </a:stretch>
        </p:blipFill>
        <p:spPr>
          <a:xfrm>
            <a:off x="4953000" y="4267200"/>
            <a:ext cx="3657600" cy="2277373"/>
          </a:xfrm>
          <a:prstGeom prst="rect">
            <a:avLst/>
          </a:prstGeom>
          <a:ln>
            <a:noFill/>
          </a:ln>
          <a:effectLst>
            <a:softEdge rad="112500"/>
          </a:effectLst>
        </p:spPr>
      </p:pic>
      <p:sp>
        <p:nvSpPr>
          <p:cNvPr id="2" name="Title 1"/>
          <p:cNvSpPr>
            <a:spLocks noGrp="1"/>
          </p:cNvSpPr>
          <p:nvPr>
            <p:ph type="title"/>
          </p:nvPr>
        </p:nvSpPr>
        <p:spPr>
          <a:xfrm>
            <a:off x="1219200" y="228600"/>
            <a:ext cx="4267200" cy="1143000"/>
          </a:xfrm>
        </p:spPr>
        <p:txBody>
          <a:bodyPr>
            <a:normAutofit fontScale="90000"/>
          </a:bodyPr>
          <a:lstStyle/>
          <a:p>
            <a:r>
              <a:rPr lang="en-US" dirty="0" smtClean="0"/>
              <a:t>Science Fiction</a:t>
            </a:r>
            <a:br>
              <a:rPr lang="en-US" dirty="0" smtClean="0"/>
            </a:br>
            <a:r>
              <a:rPr lang="en-US" dirty="0" smtClean="0"/>
              <a:t>settlements</a:t>
            </a:r>
            <a:endParaRPr lang="en-US" dirty="0"/>
          </a:p>
        </p:txBody>
      </p:sp>
      <p:pic>
        <p:nvPicPr>
          <p:cNvPr id="10" name="Picture 9" descr="stargate-atlantis-city-600.jpg"/>
          <p:cNvPicPr>
            <a:picLocks noChangeAspect="1"/>
          </p:cNvPicPr>
          <p:nvPr/>
        </p:nvPicPr>
        <p:blipFill>
          <a:blip r:embed="rId5" cstate="print"/>
          <a:stretch>
            <a:fillRect/>
          </a:stretch>
        </p:blipFill>
        <p:spPr>
          <a:xfrm>
            <a:off x="3048000" y="2514600"/>
            <a:ext cx="3657600" cy="2060448"/>
          </a:xfrm>
          <a:prstGeom prst="rect">
            <a:avLst/>
          </a:prstGeom>
          <a:ln>
            <a:noFill/>
          </a:ln>
          <a:effectLst>
            <a:softEdge rad="112500"/>
          </a:effectLst>
        </p:spPr>
      </p:pic>
      <p:pic>
        <p:nvPicPr>
          <p:cNvPr id="13" name="Picture 12" descr="b5.jpg"/>
          <p:cNvPicPr>
            <a:picLocks noChangeAspect="1"/>
          </p:cNvPicPr>
          <p:nvPr/>
        </p:nvPicPr>
        <p:blipFill>
          <a:blip r:embed="rId6" cstate="print"/>
          <a:stretch>
            <a:fillRect/>
          </a:stretch>
        </p:blipFill>
        <p:spPr>
          <a:xfrm>
            <a:off x="152400" y="3124200"/>
            <a:ext cx="2743200" cy="2057400"/>
          </a:xfrm>
          <a:prstGeom prst="rect">
            <a:avLst/>
          </a:prstGeom>
          <a:ln>
            <a:noFill/>
          </a:ln>
          <a:effectLst>
            <a:softEdge rad="112500"/>
          </a:effectLst>
        </p:spPr>
      </p:pic>
      <p:pic>
        <p:nvPicPr>
          <p:cNvPr id="14" name="Picture 13" descr="starwars_city.jpg"/>
          <p:cNvPicPr>
            <a:picLocks noChangeAspect="1"/>
          </p:cNvPicPr>
          <p:nvPr/>
        </p:nvPicPr>
        <p:blipFill>
          <a:blip r:embed="rId7" cstate="print"/>
          <a:stretch>
            <a:fillRect/>
          </a:stretch>
        </p:blipFill>
        <p:spPr>
          <a:xfrm>
            <a:off x="685800" y="1447800"/>
            <a:ext cx="2743200" cy="194767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2971800" cy="1752600"/>
          </a:xfrm>
        </p:spPr>
        <p:txBody>
          <a:bodyPr/>
          <a:lstStyle/>
          <a:p>
            <a:r>
              <a:rPr lang="en-US" dirty="0" smtClean="0"/>
              <a:t>Possible</a:t>
            </a:r>
            <a:br>
              <a:rPr lang="en-US" dirty="0" smtClean="0"/>
            </a:br>
            <a:r>
              <a:rPr lang="en-US" dirty="0" smtClean="0"/>
              <a:t>Locations</a:t>
            </a:r>
            <a:endParaRPr lang="en-US" dirty="0"/>
          </a:p>
        </p:txBody>
      </p:sp>
      <p:sp>
        <p:nvSpPr>
          <p:cNvPr id="3" name="Content Placeholder 2"/>
          <p:cNvSpPr>
            <a:spLocks noGrp="1"/>
          </p:cNvSpPr>
          <p:nvPr>
            <p:ph idx="1"/>
          </p:nvPr>
        </p:nvSpPr>
        <p:spPr>
          <a:xfrm>
            <a:off x="4495800" y="2667000"/>
            <a:ext cx="4648200" cy="2590800"/>
          </a:xfrm>
        </p:spPr>
        <p:txBody>
          <a:bodyPr>
            <a:normAutofit/>
          </a:bodyPr>
          <a:lstStyle/>
          <a:p>
            <a:pPr algn="ctr">
              <a:buNone/>
            </a:pPr>
            <a:r>
              <a:rPr lang="en-US" sz="5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Mars</a:t>
            </a:r>
          </a:p>
          <a:p>
            <a:pPr algn="ctr">
              <a:buNone/>
            </a:pPr>
            <a:r>
              <a:rPr 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rPr>
              <a:t>(vast resources)</a:t>
            </a:r>
          </a:p>
          <a:p>
            <a:pPr algn="ctr">
              <a:buNone/>
            </a:pPr>
            <a:r>
              <a:rPr 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rPr>
              <a:t>(vast economic potential)</a:t>
            </a:r>
          </a:p>
          <a:p>
            <a:pPr algn="ctr">
              <a:buNone/>
            </a:pPr>
            <a:r>
              <a:rPr 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rPr>
              <a:t>(mild environment)</a:t>
            </a:r>
            <a:endParaRPr lang="en-US" dirty="0" smtClean="0"/>
          </a:p>
        </p:txBody>
      </p:sp>
      <p:pic>
        <p:nvPicPr>
          <p:cNvPr id="8" name="Picture 7" descr="mola3.jpg"/>
          <p:cNvPicPr>
            <a:picLocks noChangeAspect="1"/>
          </p:cNvPicPr>
          <p:nvPr/>
        </p:nvPicPr>
        <p:blipFill>
          <a:blip r:embed="rId2" cstate="print"/>
          <a:stretch>
            <a:fillRect/>
          </a:stretch>
        </p:blipFill>
        <p:spPr>
          <a:xfrm>
            <a:off x="0" y="2290848"/>
            <a:ext cx="4572000" cy="4567152"/>
          </a:xfrm>
          <a:prstGeom prst="rect">
            <a:avLst/>
          </a:prstGeom>
          <a:ln>
            <a:noFill/>
          </a:ln>
          <a:effectLst>
            <a:softEdge rad="112500"/>
          </a:effectLst>
        </p:spPr>
      </p:pic>
      <p:pic>
        <p:nvPicPr>
          <p:cNvPr id="9" name="Picture 8" descr="mgs.jpg"/>
          <p:cNvPicPr>
            <a:picLocks noChangeAspect="1"/>
          </p:cNvPicPr>
          <p:nvPr/>
        </p:nvPicPr>
        <p:blipFill>
          <a:blip r:embed="rId3" cstate="print"/>
          <a:stretch>
            <a:fillRect/>
          </a:stretch>
        </p:blipFill>
        <p:spPr>
          <a:xfrm>
            <a:off x="6019800" y="304800"/>
            <a:ext cx="2387600" cy="2260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quot;No&quot; Symbol 5"/>
          <p:cNvSpPr>
            <a:spLocks noChangeAspect="1"/>
          </p:cNvSpPr>
          <p:nvPr/>
        </p:nvSpPr>
        <p:spPr>
          <a:xfrm>
            <a:off x="1905000" y="1219200"/>
            <a:ext cx="5486400" cy="5486400"/>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 name="Title 1"/>
          <p:cNvSpPr>
            <a:spLocks noGrp="1"/>
          </p:cNvSpPr>
          <p:nvPr>
            <p:ph type="title"/>
          </p:nvPr>
        </p:nvSpPr>
        <p:spPr>
          <a:xfrm>
            <a:off x="1676400" y="152400"/>
            <a:ext cx="5867400" cy="1143000"/>
          </a:xfrm>
        </p:spPr>
        <p:txBody>
          <a:bodyPr/>
          <a:lstStyle/>
          <a:p>
            <a:r>
              <a:rPr lang="en-US" dirty="0" smtClean="0"/>
              <a:t>Possible Locations</a:t>
            </a:r>
            <a:endParaRPr lang="en-US" dirty="0"/>
          </a:p>
        </p:txBody>
      </p:sp>
      <p:sp>
        <p:nvSpPr>
          <p:cNvPr id="3" name="Content Placeholder 2"/>
          <p:cNvSpPr>
            <a:spLocks noGrp="1"/>
          </p:cNvSpPr>
          <p:nvPr>
            <p:ph idx="1"/>
          </p:nvPr>
        </p:nvSpPr>
        <p:spPr>
          <a:xfrm>
            <a:off x="1828800" y="2971800"/>
            <a:ext cx="5410200" cy="2057400"/>
          </a:xfrm>
        </p:spPr>
        <p:txBody>
          <a:bodyPr>
            <a:normAutofit/>
          </a:bodyPr>
          <a:lstStyle/>
          <a:p>
            <a:pPr algn="ctr">
              <a:buNone/>
            </a:pPr>
            <a:r>
              <a:rPr lang="en-US" sz="5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Everywhere</a:t>
            </a:r>
          </a:p>
          <a:p>
            <a:pPr algn="ctr">
              <a:buNone/>
            </a:pPr>
            <a:r>
              <a:rPr lang="en-US" sz="5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Else</a:t>
            </a:r>
            <a:endParaRPr lang="en-US"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Companies to watch</a:t>
            </a:r>
            <a:endParaRPr lang="en-US" dirty="0"/>
          </a:p>
        </p:txBody>
      </p:sp>
      <p:sp>
        <p:nvSpPr>
          <p:cNvPr id="3" name="Content Placeholder 2"/>
          <p:cNvSpPr>
            <a:spLocks noGrp="1"/>
          </p:cNvSpPr>
          <p:nvPr>
            <p:ph idx="1"/>
          </p:nvPr>
        </p:nvSpPr>
        <p:spPr/>
        <p:txBody>
          <a:bodyPr>
            <a:normAutofit/>
          </a:bodyPr>
          <a:lstStyle/>
          <a:p>
            <a:pPr>
              <a:buFont typeface="Courier New" pitchFamily="49" charset="0"/>
              <a:buChar char="o"/>
            </a:pPr>
            <a:r>
              <a:rPr lang="en-US" sz="3200" dirty="0" smtClean="0"/>
              <a:t>Bigelow</a:t>
            </a:r>
          </a:p>
          <a:p>
            <a:pPr>
              <a:buFont typeface="Courier New" pitchFamily="49" charset="0"/>
              <a:buChar char="o"/>
            </a:pPr>
            <a:r>
              <a:rPr lang="en-US" sz="3200" dirty="0" smtClean="0"/>
              <a:t>Galactic Suite</a:t>
            </a:r>
            <a:endParaRPr lang="en-US" sz="3200" dirty="0" smtClean="0"/>
          </a:p>
          <a:p>
            <a:pPr>
              <a:buFont typeface="Courier New" pitchFamily="49" charset="0"/>
              <a:buChar char="o"/>
            </a:pPr>
            <a:r>
              <a:rPr lang="en-US" sz="3200" dirty="0" smtClean="0"/>
              <a:t>Golden Spike</a:t>
            </a:r>
          </a:p>
          <a:p>
            <a:pPr>
              <a:buFont typeface="Courier New" pitchFamily="49" charset="0"/>
              <a:buChar char="o"/>
            </a:pPr>
            <a:r>
              <a:rPr lang="en-US" sz="3200" dirty="0" smtClean="0"/>
              <a:t>Planetary Resources</a:t>
            </a:r>
            <a:endParaRPr lang="en-US" sz="3200" dirty="0" smtClean="0"/>
          </a:p>
          <a:p>
            <a:pPr>
              <a:buFont typeface="Courier New" pitchFamily="49" charset="0"/>
              <a:buChar char="o"/>
            </a:pPr>
            <a:r>
              <a:rPr lang="en-US" sz="3200" dirty="0" smtClean="0"/>
              <a:t>Deep Space Industries</a:t>
            </a:r>
            <a:endParaRPr lang="en-US" sz="3200" dirty="0" smtClean="0"/>
          </a:p>
          <a:p>
            <a:pPr>
              <a:buFont typeface="Courier New" pitchFamily="49" charset="0"/>
              <a:buChar char="o"/>
            </a:pPr>
            <a:r>
              <a:rPr lang="en-US" sz="3200" dirty="0" smtClean="0"/>
              <a:t>Mars-One</a:t>
            </a:r>
          </a:p>
          <a:p>
            <a:pPr>
              <a:buFont typeface="Courier New" pitchFamily="49" charset="0"/>
              <a:buChar char="o"/>
            </a:pPr>
            <a:r>
              <a:rPr lang="en-US" sz="3200" dirty="0" err="1" smtClean="0"/>
              <a:t>SpaceX</a:t>
            </a:r>
            <a:endParaRPr lang="en-US" sz="3200" dirty="0" smtClean="0"/>
          </a:p>
          <a:p>
            <a:pPr>
              <a:buFont typeface="Courier New" pitchFamily="49" charset="0"/>
              <a:buChar char="o"/>
            </a:pPr>
            <a:r>
              <a:rPr lang="en-US" sz="3200" dirty="0" smtClean="0"/>
              <a:t>4Frontiers </a:t>
            </a:r>
            <a:r>
              <a:rPr lang="en-US" sz="3200" dirty="0" smtClean="0"/>
              <a:t>(EMMA</a:t>
            </a:r>
            <a:r>
              <a:rPr lang="en-US" sz="3200" dirty="0" smtClean="0"/>
              <a:t>)</a:t>
            </a:r>
            <a:endParaRPr lang="en-US" sz="3200" dirty="0" smtClean="0"/>
          </a:p>
        </p:txBody>
      </p:sp>
      <p:sp>
        <p:nvSpPr>
          <p:cNvPr id="4" name="Right Brace 3"/>
          <p:cNvSpPr/>
          <p:nvPr/>
        </p:nvSpPr>
        <p:spPr>
          <a:xfrm>
            <a:off x="3581400" y="1752600"/>
            <a:ext cx="685800" cy="9144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ight Brace 4"/>
          <p:cNvSpPr/>
          <p:nvPr/>
        </p:nvSpPr>
        <p:spPr>
          <a:xfrm>
            <a:off x="5029200" y="3505200"/>
            <a:ext cx="685800" cy="9144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p:cNvSpPr txBox="1"/>
          <p:nvPr/>
        </p:nvSpPr>
        <p:spPr>
          <a:xfrm>
            <a:off x="5638800" y="1905000"/>
            <a:ext cx="2244525" cy="584775"/>
          </a:xfrm>
          <a:prstGeom prst="rect">
            <a:avLst/>
          </a:prstGeom>
          <a:noFill/>
        </p:spPr>
        <p:txBody>
          <a:bodyPr wrap="none" rtlCol="0">
            <a:spAutoFit/>
          </a:bodyPr>
          <a:lstStyle/>
          <a:p>
            <a:r>
              <a:rPr lang="en-US" sz="3200" dirty="0" smtClean="0">
                <a:solidFill>
                  <a:srgbClr val="FF0000"/>
                </a:solidFill>
              </a:rPr>
              <a:t>Earth Orbit</a:t>
            </a:r>
            <a:endParaRPr lang="en-US" sz="3200" dirty="0">
              <a:solidFill>
                <a:srgbClr val="FF0000"/>
              </a:solidFill>
            </a:endParaRPr>
          </a:p>
        </p:txBody>
      </p:sp>
      <p:sp>
        <p:nvSpPr>
          <p:cNvPr id="7" name="Rectangle 6"/>
          <p:cNvSpPr/>
          <p:nvPr/>
        </p:nvSpPr>
        <p:spPr>
          <a:xfrm>
            <a:off x="5334000" y="5715000"/>
            <a:ext cx="3070071" cy="584775"/>
          </a:xfrm>
          <a:prstGeom prst="rect">
            <a:avLst/>
          </a:prstGeom>
        </p:spPr>
        <p:txBody>
          <a:bodyPr wrap="none">
            <a:spAutoFit/>
          </a:bodyPr>
          <a:lstStyle/>
          <a:p>
            <a:r>
              <a:rPr lang="en-US" sz="3200" dirty="0" smtClean="0">
                <a:solidFill>
                  <a:srgbClr val="FF0000"/>
                </a:solidFill>
              </a:rPr>
              <a:t>All of the above</a:t>
            </a:r>
            <a:endParaRPr lang="en-US" sz="3200" dirty="0">
              <a:solidFill>
                <a:srgbClr val="FF0000"/>
              </a:solidFill>
            </a:endParaRPr>
          </a:p>
        </p:txBody>
      </p:sp>
      <p:sp>
        <p:nvSpPr>
          <p:cNvPr id="8" name="Rectangle 7"/>
          <p:cNvSpPr/>
          <p:nvPr/>
        </p:nvSpPr>
        <p:spPr>
          <a:xfrm>
            <a:off x="6324600" y="4800600"/>
            <a:ext cx="1114408" cy="584775"/>
          </a:xfrm>
          <a:prstGeom prst="rect">
            <a:avLst/>
          </a:prstGeom>
        </p:spPr>
        <p:txBody>
          <a:bodyPr wrap="none">
            <a:spAutoFit/>
          </a:bodyPr>
          <a:lstStyle/>
          <a:p>
            <a:r>
              <a:rPr lang="en-US" sz="3200" dirty="0" smtClean="0">
                <a:solidFill>
                  <a:srgbClr val="FF0000"/>
                </a:solidFill>
              </a:rPr>
              <a:t>Mars</a:t>
            </a:r>
            <a:endParaRPr lang="en-US" sz="3200" dirty="0">
              <a:solidFill>
                <a:srgbClr val="FF0000"/>
              </a:solidFill>
            </a:endParaRPr>
          </a:p>
        </p:txBody>
      </p:sp>
      <p:sp>
        <p:nvSpPr>
          <p:cNvPr id="9" name="Rectangle 8"/>
          <p:cNvSpPr/>
          <p:nvPr/>
        </p:nvSpPr>
        <p:spPr>
          <a:xfrm>
            <a:off x="5943600" y="3657600"/>
            <a:ext cx="1941557" cy="584775"/>
          </a:xfrm>
          <a:prstGeom prst="rect">
            <a:avLst/>
          </a:prstGeom>
        </p:spPr>
        <p:txBody>
          <a:bodyPr wrap="none">
            <a:spAutoFit/>
          </a:bodyPr>
          <a:lstStyle/>
          <a:p>
            <a:r>
              <a:rPr lang="en-US" sz="3200" dirty="0" smtClean="0">
                <a:solidFill>
                  <a:srgbClr val="FF0000"/>
                </a:solidFill>
              </a:rPr>
              <a:t>Asteroids</a:t>
            </a:r>
            <a:endParaRPr lang="en-US" sz="3200" dirty="0">
              <a:solidFill>
                <a:srgbClr val="FF0000"/>
              </a:solidFill>
            </a:endParaRPr>
          </a:p>
        </p:txBody>
      </p:sp>
      <p:sp>
        <p:nvSpPr>
          <p:cNvPr id="10" name="Rectangle 9"/>
          <p:cNvSpPr/>
          <p:nvPr/>
        </p:nvSpPr>
        <p:spPr>
          <a:xfrm>
            <a:off x="6172200" y="2743200"/>
            <a:ext cx="1260281" cy="584775"/>
          </a:xfrm>
          <a:prstGeom prst="rect">
            <a:avLst/>
          </a:prstGeom>
        </p:spPr>
        <p:txBody>
          <a:bodyPr wrap="none">
            <a:spAutoFit/>
          </a:bodyPr>
          <a:lstStyle/>
          <a:p>
            <a:r>
              <a:rPr lang="en-US" sz="3200" dirty="0" smtClean="0">
                <a:solidFill>
                  <a:srgbClr val="FF0000"/>
                </a:solidFill>
              </a:rPr>
              <a:t>Moon</a:t>
            </a:r>
            <a:endParaRPr lang="en-US" sz="3200" dirty="0">
              <a:solidFill>
                <a:srgbClr val="FF0000"/>
              </a:solidFill>
            </a:endParaRPr>
          </a:p>
        </p:txBody>
      </p:sp>
      <p:sp>
        <p:nvSpPr>
          <p:cNvPr id="11" name="Right Brace 10"/>
          <p:cNvSpPr/>
          <p:nvPr/>
        </p:nvSpPr>
        <p:spPr>
          <a:xfrm>
            <a:off x="3048000" y="4648200"/>
            <a:ext cx="685800" cy="9144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4572000" cy="1143000"/>
          </a:xfrm>
        </p:spPr>
        <p:txBody>
          <a:bodyPr>
            <a:normAutofit fontScale="90000"/>
          </a:bodyPr>
          <a:lstStyle/>
          <a:p>
            <a:r>
              <a:rPr lang="en-US" dirty="0" smtClean="0"/>
              <a:t>Mars Settlement</a:t>
            </a:r>
            <a:br>
              <a:rPr lang="en-US" dirty="0" smtClean="0"/>
            </a:br>
            <a:r>
              <a:rPr lang="en-US" dirty="0" smtClean="0"/>
              <a:t>Site Selection</a:t>
            </a:r>
            <a:endParaRPr lang="en-US" dirty="0"/>
          </a:p>
        </p:txBody>
      </p:sp>
      <p:sp>
        <p:nvSpPr>
          <p:cNvPr id="3" name="Content Placeholder 2"/>
          <p:cNvSpPr>
            <a:spLocks noGrp="1"/>
          </p:cNvSpPr>
          <p:nvPr>
            <p:ph idx="1"/>
          </p:nvPr>
        </p:nvSpPr>
        <p:spPr>
          <a:xfrm>
            <a:off x="0" y="1905000"/>
            <a:ext cx="5181600" cy="4709160"/>
          </a:xfrm>
        </p:spPr>
        <p:txBody>
          <a:bodyPr/>
          <a:lstStyle/>
          <a:p>
            <a:pPr>
              <a:buFont typeface="Wingdings" pitchFamily="2" charset="2"/>
              <a:buChar char="Ø"/>
            </a:pPr>
            <a:r>
              <a:rPr lang="en-US" dirty="0" smtClean="0"/>
              <a:t>Equal day/night, seasons</a:t>
            </a:r>
            <a:endParaRPr lang="en-US" dirty="0" smtClean="0"/>
          </a:p>
          <a:p>
            <a:pPr>
              <a:buFont typeface="Wingdings" pitchFamily="2" charset="2"/>
              <a:buChar char="Ø"/>
            </a:pPr>
            <a:r>
              <a:rPr lang="en-US" dirty="0" smtClean="0"/>
              <a:t>(Energy)</a:t>
            </a:r>
          </a:p>
          <a:p>
            <a:pPr>
              <a:buFont typeface="Wingdings" pitchFamily="2" charset="2"/>
              <a:buChar char="Ø"/>
            </a:pPr>
            <a:r>
              <a:rPr lang="en-US" dirty="0" smtClean="0"/>
              <a:t>Low altitude (landing, </a:t>
            </a:r>
            <a:r>
              <a:rPr lang="en-US" dirty="0" err="1" smtClean="0"/>
              <a:t>rad</a:t>
            </a:r>
            <a:r>
              <a:rPr lang="en-US" dirty="0" smtClean="0"/>
              <a:t>)</a:t>
            </a:r>
            <a:endParaRPr lang="en-US" dirty="0" smtClean="0"/>
          </a:p>
          <a:p>
            <a:pPr>
              <a:buFont typeface="Wingdings" pitchFamily="2" charset="2"/>
              <a:buChar char="Ø"/>
            </a:pPr>
            <a:r>
              <a:rPr lang="en-US" dirty="0" smtClean="0"/>
              <a:t>Water</a:t>
            </a:r>
            <a:endParaRPr lang="en-US" dirty="0" smtClean="0"/>
          </a:p>
          <a:p>
            <a:pPr>
              <a:buFont typeface="Wingdings" pitchFamily="2" charset="2"/>
              <a:buChar char="Ø"/>
            </a:pPr>
            <a:r>
              <a:rPr lang="en-US" dirty="0" smtClean="0"/>
              <a:t>Other resources (</a:t>
            </a:r>
            <a:r>
              <a:rPr lang="en-US" dirty="0" smtClean="0"/>
              <a:t>CHNOPS</a:t>
            </a:r>
            <a:r>
              <a:rPr lang="en-US" dirty="0" smtClean="0"/>
              <a:t>)</a:t>
            </a:r>
          </a:p>
          <a:p>
            <a:pPr>
              <a:buFont typeface="Wingdings" pitchFamily="2" charset="2"/>
              <a:buChar char="Ø"/>
            </a:pPr>
            <a:r>
              <a:rPr lang="en-US" dirty="0" smtClean="0"/>
              <a:t>Safety (dust</a:t>
            </a:r>
            <a:r>
              <a:rPr lang="en-US" dirty="0" smtClean="0"/>
              <a:t>, </a:t>
            </a:r>
            <a:r>
              <a:rPr lang="en-US" dirty="0" smtClean="0"/>
              <a:t>radiation, </a:t>
            </a:r>
            <a:r>
              <a:rPr lang="en-US" dirty="0" smtClean="0"/>
              <a:t>etc)</a:t>
            </a:r>
          </a:p>
          <a:p>
            <a:pPr>
              <a:buFont typeface="Wingdings" pitchFamily="2" charset="2"/>
              <a:buChar char="Ø"/>
            </a:pPr>
            <a:r>
              <a:rPr lang="en-US" dirty="0" smtClean="0"/>
              <a:t>Lava tubes</a:t>
            </a:r>
          </a:p>
          <a:p>
            <a:pPr>
              <a:buFont typeface="Wingdings" pitchFamily="2" charset="2"/>
              <a:buChar char="Ø"/>
            </a:pPr>
            <a:r>
              <a:rPr lang="en-US" dirty="0" smtClean="0"/>
              <a:t>Scenery</a:t>
            </a:r>
          </a:p>
          <a:p>
            <a:pPr>
              <a:buFont typeface="Wingdings" pitchFamily="2" charset="2"/>
              <a:buChar char="Ø"/>
            </a:pPr>
            <a:r>
              <a:rPr lang="en-US" dirty="0" smtClean="0"/>
              <a:t>Economic potential, growth</a:t>
            </a:r>
            <a:endParaRPr lang="en-US" dirty="0"/>
          </a:p>
        </p:txBody>
      </p:sp>
      <p:pic>
        <p:nvPicPr>
          <p:cNvPr id="4" name="Picture 3" descr="mola3.jpg"/>
          <p:cNvPicPr>
            <a:picLocks noChangeAspect="1"/>
          </p:cNvPicPr>
          <p:nvPr/>
        </p:nvPicPr>
        <p:blipFill>
          <a:blip r:embed="rId2" cstate="print"/>
          <a:stretch>
            <a:fillRect/>
          </a:stretch>
        </p:blipFill>
        <p:spPr>
          <a:xfrm>
            <a:off x="6400800" y="0"/>
            <a:ext cx="2743200" cy="2740291"/>
          </a:xfrm>
          <a:prstGeom prst="rect">
            <a:avLst/>
          </a:prstGeom>
          <a:ln>
            <a:noFill/>
          </a:ln>
          <a:effectLst>
            <a:softEdge rad="112500"/>
          </a:effectLst>
        </p:spPr>
      </p:pic>
      <p:pic>
        <p:nvPicPr>
          <p:cNvPr id="5" name="Picture 4" descr="mola4.jpg"/>
          <p:cNvPicPr>
            <a:picLocks noChangeAspect="1"/>
          </p:cNvPicPr>
          <p:nvPr/>
        </p:nvPicPr>
        <p:blipFill>
          <a:blip r:embed="rId3" cstate="print"/>
          <a:stretch>
            <a:fillRect/>
          </a:stretch>
        </p:blipFill>
        <p:spPr>
          <a:xfrm>
            <a:off x="5486400" y="2645748"/>
            <a:ext cx="3657600" cy="421225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257800" cy="1143000"/>
          </a:xfrm>
        </p:spPr>
        <p:txBody>
          <a:bodyPr>
            <a:normAutofit fontScale="90000"/>
          </a:bodyPr>
          <a:lstStyle/>
          <a:p>
            <a:r>
              <a:rPr lang="en-US" dirty="0" smtClean="0"/>
              <a:t>Mars-One Settlement</a:t>
            </a:r>
            <a:br>
              <a:rPr lang="en-US" dirty="0" smtClean="0"/>
            </a:br>
            <a:r>
              <a:rPr lang="en-US" dirty="0" smtClean="0"/>
              <a:t>Site Selection</a:t>
            </a:r>
            <a:endParaRPr lang="en-US" dirty="0"/>
          </a:p>
        </p:txBody>
      </p:sp>
      <p:sp>
        <p:nvSpPr>
          <p:cNvPr id="3" name="Content Placeholder 2"/>
          <p:cNvSpPr>
            <a:spLocks noGrp="1"/>
          </p:cNvSpPr>
          <p:nvPr>
            <p:ph idx="1"/>
          </p:nvPr>
        </p:nvSpPr>
        <p:spPr>
          <a:xfrm>
            <a:off x="0" y="1905000"/>
            <a:ext cx="5181600" cy="4709160"/>
          </a:xfrm>
        </p:spPr>
        <p:txBody>
          <a:bodyPr>
            <a:normAutofit/>
          </a:bodyPr>
          <a:lstStyle/>
          <a:p>
            <a:pPr>
              <a:buFont typeface="Wingdings" pitchFamily="2" charset="2"/>
              <a:buChar char="Ø"/>
            </a:pPr>
            <a:r>
              <a:rPr lang="en-US" dirty="0" smtClean="0"/>
              <a:t>Many sites under consideration</a:t>
            </a:r>
          </a:p>
          <a:p>
            <a:pPr>
              <a:buFont typeface="Wingdings" pitchFamily="2" charset="2"/>
              <a:buChar char="Ø"/>
            </a:pPr>
            <a:r>
              <a:rPr lang="en-US" dirty="0" smtClean="0"/>
              <a:t>Short timeframe increases importance of low altitude, low latitude, and water</a:t>
            </a:r>
          </a:p>
          <a:p>
            <a:pPr>
              <a:buFont typeface="Wingdings" pitchFamily="2" charset="2"/>
              <a:buChar char="Ø"/>
            </a:pPr>
            <a:r>
              <a:rPr lang="en-US" dirty="0" smtClean="0"/>
              <a:t>My favorite site extends from Mie to </a:t>
            </a:r>
            <a:r>
              <a:rPr lang="en-US" dirty="0" err="1" smtClean="0"/>
              <a:t>Phlegra</a:t>
            </a:r>
            <a:r>
              <a:rPr lang="en-US" dirty="0" smtClean="0"/>
              <a:t> Montes</a:t>
            </a:r>
          </a:p>
          <a:p>
            <a:pPr>
              <a:buFont typeface="Wingdings" pitchFamily="2" charset="2"/>
              <a:buChar char="Ø"/>
            </a:pPr>
            <a:r>
              <a:rPr lang="en-US" dirty="0" smtClean="0"/>
              <a:t>Backup sites include:</a:t>
            </a:r>
          </a:p>
          <a:p>
            <a:pPr lvl="1">
              <a:buFont typeface="Wingdings" pitchFamily="2" charset="2"/>
              <a:buChar char="Ø"/>
            </a:pPr>
            <a:r>
              <a:rPr lang="en-US" sz="2000" dirty="0" smtClean="0"/>
              <a:t>Gale Crater</a:t>
            </a:r>
          </a:p>
          <a:p>
            <a:pPr lvl="1">
              <a:buFont typeface="Wingdings" pitchFamily="2" charset="2"/>
              <a:buChar char="Ø"/>
            </a:pPr>
            <a:r>
              <a:rPr lang="en-US" sz="2000" dirty="0" err="1" smtClean="0"/>
              <a:t>Medusae</a:t>
            </a:r>
            <a:r>
              <a:rPr lang="en-US" sz="2000" dirty="0" smtClean="0"/>
              <a:t> </a:t>
            </a:r>
            <a:r>
              <a:rPr lang="en-US" sz="2000" dirty="0" err="1" smtClean="0"/>
              <a:t>Fossae</a:t>
            </a:r>
            <a:endParaRPr lang="en-US" sz="2000" dirty="0"/>
          </a:p>
        </p:txBody>
      </p:sp>
      <p:pic>
        <p:nvPicPr>
          <p:cNvPr id="4" name="Picture 3" descr="mola3.jpg"/>
          <p:cNvPicPr>
            <a:picLocks noChangeAspect="1"/>
          </p:cNvPicPr>
          <p:nvPr/>
        </p:nvPicPr>
        <p:blipFill>
          <a:blip r:embed="rId2" cstate="print"/>
          <a:stretch>
            <a:fillRect/>
          </a:stretch>
        </p:blipFill>
        <p:spPr>
          <a:xfrm>
            <a:off x="6400800" y="0"/>
            <a:ext cx="2743200" cy="2740291"/>
          </a:xfrm>
          <a:prstGeom prst="rect">
            <a:avLst/>
          </a:prstGeom>
        </p:spPr>
      </p:pic>
      <p:pic>
        <p:nvPicPr>
          <p:cNvPr id="5" name="Picture 4" descr="mola4.jpg"/>
          <p:cNvPicPr>
            <a:picLocks noChangeAspect="1"/>
          </p:cNvPicPr>
          <p:nvPr/>
        </p:nvPicPr>
        <p:blipFill>
          <a:blip r:embed="rId3" cstate="print"/>
          <a:stretch>
            <a:fillRect/>
          </a:stretch>
        </p:blipFill>
        <p:spPr>
          <a:xfrm>
            <a:off x="5486400" y="2645748"/>
            <a:ext cx="3657600" cy="4212252"/>
          </a:xfrm>
          <a:prstGeom prst="rect">
            <a:avLst/>
          </a:prstGeom>
        </p:spPr>
      </p:pic>
      <p:sp>
        <p:nvSpPr>
          <p:cNvPr id="6" name="Oval 5"/>
          <p:cNvSpPr/>
          <p:nvPr/>
        </p:nvSpPr>
        <p:spPr>
          <a:xfrm>
            <a:off x="7696200" y="4572000"/>
            <a:ext cx="914400" cy="533400"/>
          </a:xfrm>
          <a:prstGeom prst="ellipse">
            <a:avLst/>
          </a:prstGeom>
          <a:solidFill>
            <a:schemeClr val="accent1">
              <a:alpha val="0"/>
            </a:schemeClr>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4876800" cy="1143000"/>
          </a:xfrm>
        </p:spPr>
        <p:txBody>
          <a:bodyPr>
            <a:normAutofit fontScale="90000"/>
          </a:bodyPr>
          <a:lstStyle/>
          <a:p>
            <a:r>
              <a:rPr lang="en-US" dirty="0" smtClean="0"/>
              <a:t>Mars Settlement</a:t>
            </a:r>
            <a:br>
              <a:rPr lang="en-US" dirty="0" smtClean="0"/>
            </a:br>
            <a:r>
              <a:rPr lang="en-US" dirty="0" smtClean="0"/>
              <a:t>Site Selection</a:t>
            </a:r>
            <a:endParaRPr lang="en-US" dirty="0"/>
          </a:p>
        </p:txBody>
      </p:sp>
      <p:pic>
        <p:nvPicPr>
          <p:cNvPr id="4" name="Picture 3" descr="mola3.jpg"/>
          <p:cNvPicPr>
            <a:picLocks noChangeAspect="1"/>
          </p:cNvPicPr>
          <p:nvPr/>
        </p:nvPicPr>
        <p:blipFill>
          <a:blip r:embed="rId2" cstate="print"/>
          <a:stretch>
            <a:fillRect/>
          </a:stretch>
        </p:blipFill>
        <p:spPr>
          <a:xfrm>
            <a:off x="6400800" y="0"/>
            <a:ext cx="2743200" cy="2740291"/>
          </a:xfrm>
          <a:prstGeom prst="rect">
            <a:avLst/>
          </a:prstGeom>
          <a:ln>
            <a:noFill/>
          </a:ln>
          <a:effectLst>
            <a:softEdge rad="112500"/>
          </a:effectLst>
        </p:spPr>
      </p:pic>
      <p:sp>
        <p:nvSpPr>
          <p:cNvPr id="6" name="Oval 5"/>
          <p:cNvSpPr/>
          <p:nvPr/>
        </p:nvSpPr>
        <p:spPr>
          <a:xfrm>
            <a:off x="6324600" y="1219200"/>
            <a:ext cx="457200" cy="533400"/>
          </a:xfrm>
          <a:prstGeom prst="ellipse">
            <a:avLst/>
          </a:prstGeom>
          <a:solidFill>
            <a:schemeClr val="accent1">
              <a:alpha val="0"/>
            </a:schemeClr>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noChangeArrowheads="1"/>
          </p:cNvPicPr>
          <p:nvPr/>
        </p:nvPicPr>
        <p:blipFill>
          <a:blip r:embed="rId3" cstate="print"/>
          <a:srcRect/>
          <a:stretch>
            <a:fillRect/>
          </a:stretch>
        </p:blipFill>
        <p:spPr bwMode="auto">
          <a:xfrm>
            <a:off x="914400" y="1397000"/>
            <a:ext cx="3657600" cy="5461000"/>
          </a:xfrm>
          <a:prstGeom prst="rect">
            <a:avLst/>
          </a:prstGeom>
          <a:ln>
            <a:noFill/>
          </a:ln>
          <a:effectLst>
            <a:softEdge rad="112500"/>
          </a:effectLst>
        </p:spPr>
      </p:pic>
      <p:pic>
        <p:nvPicPr>
          <p:cNvPr id="5" name="Picture 4" descr="mola4.jpg"/>
          <p:cNvPicPr>
            <a:picLocks noChangeAspect="1"/>
          </p:cNvPicPr>
          <p:nvPr/>
        </p:nvPicPr>
        <p:blipFill>
          <a:blip r:embed="rId4" cstate="print"/>
          <a:stretch>
            <a:fillRect/>
          </a:stretch>
        </p:blipFill>
        <p:spPr>
          <a:xfrm>
            <a:off x="5486400" y="2645748"/>
            <a:ext cx="3657600" cy="421225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lnSpcReduction="10000"/>
          </a:bodyPr>
          <a:lstStyle/>
          <a:p>
            <a:pPr>
              <a:buFont typeface="Wingdings" pitchFamily="2" charset="2"/>
              <a:buChar char="v"/>
            </a:pPr>
            <a:r>
              <a:rPr lang="en-US" dirty="0" smtClean="0"/>
              <a:t>Settlers!</a:t>
            </a:r>
            <a:endParaRPr lang="en-US" dirty="0" smtClean="0"/>
          </a:p>
          <a:p>
            <a:pPr>
              <a:buFont typeface="Wingdings" pitchFamily="2" charset="2"/>
              <a:buChar char="v"/>
            </a:pPr>
            <a:r>
              <a:rPr lang="en-US" dirty="0" smtClean="0"/>
              <a:t>Energy</a:t>
            </a:r>
          </a:p>
          <a:p>
            <a:pPr>
              <a:buFont typeface="Wingdings" pitchFamily="2" charset="2"/>
              <a:buChar char="v"/>
            </a:pPr>
            <a:r>
              <a:rPr lang="en-US" dirty="0" smtClean="0"/>
              <a:t>Chemicals, Minerals, Resources</a:t>
            </a:r>
          </a:p>
          <a:p>
            <a:pPr>
              <a:buFont typeface="Wingdings" pitchFamily="2" charset="2"/>
              <a:buChar char="v"/>
            </a:pPr>
            <a:r>
              <a:rPr lang="en-US" dirty="0" smtClean="0"/>
              <a:t>Technology, Transportation</a:t>
            </a:r>
            <a:endParaRPr lang="en-US" dirty="0" smtClean="0"/>
          </a:p>
          <a:p>
            <a:pPr>
              <a:buFont typeface="Wingdings" pitchFamily="2" charset="2"/>
              <a:buChar char="v"/>
            </a:pPr>
            <a:r>
              <a:rPr lang="en-US" dirty="0" smtClean="0"/>
              <a:t>Protection (radiation)</a:t>
            </a:r>
            <a:endParaRPr lang="en-US" dirty="0" smtClean="0"/>
          </a:p>
          <a:p>
            <a:pPr>
              <a:buFont typeface="Wingdings" pitchFamily="2" charset="2"/>
              <a:buChar char="v"/>
            </a:pPr>
            <a:r>
              <a:rPr lang="en-US" dirty="0" smtClean="0"/>
              <a:t>Roadmap for growth, </a:t>
            </a:r>
            <a:r>
              <a:rPr lang="en-US" dirty="0" smtClean="0"/>
              <a:t>Economic </a:t>
            </a:r>
            <a:r>
              <a:rPr lang="en-US" dirty="0" smtClean="0"/>
              <a:t>potential</a:t>
            </a:r>
          </a:p>
          <a:p>
            <a:pPr>
              <a:buFont typeface="Wingdings" pitchFamily="2" charset="2"/>
              <a:buChar char="v"/>
            </a:pPr>
            <a:r>
              <a:rPr lang="en-US" dirty="0" smtClean="0"/>
              <a:t>Political/religious freedom</a:t>
            </a:r>
          </a:p>
          <a:p>
            <a:pPr>
              <a:buFont typeface="Wingdings" pitchFamily="2" charset="2"/>
              <a:buChar char="v"/>
            </a:pPr>
            <a:r>
              <a:rPr lang="en-US" dirty="0" smtClean="0"/>
              <a:t>Sports, Tourism</a:t>
            </a:r>
            <a:endParaRPr lang="en-US" dirty="0" smtClean="0"/>
          </a:p>
          <a:p>
            <a:pPr>
              <a:buFont typeface="Wingdings" pitchFamily="2" charset="2"/>
              <a:buChar char="v"/>
            </a:pPr>
            <a:r>
              <a:rPr lang="en-US" dirty="0" smtClean="0"/>
              <a:t>Curb </a:t>
            </a:r>
            <a:r>
              <a:rPr lang="en-US" dirty="0" smtClean="0"/>
              <a:t>appeal, Location</a:t>
            </a:r>
          </a:p>
          <a:p>
            <a:pPr>
              <a:buFont typeface="Wingdings" pitchFamily="2" charset="2"/>
              <a:buChar char="v"/>
            </a:pPr>
            <a:r>
              <a:rPr lang="en-US" dirty="0" smtClean="0"/>
              <a:t>Realistic plans…..</a:t>
            </a: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3962400"/>
            <a:ext cx="3657600" cy="1676400"/>
          </a:xfrm>
        </p:spPr>
        <p:txBody>
          <a:bodyPr>
            <a:normAutofit/>
          </a:bodyPr>
          <a:lstStyle/>
          <a:p>
            <a:r>
              <a:rPr lang="en-US" dirty="0" smtClean="0"/>
              <a:t>To The</a:t>
            </a:r>
            <a:br>
              <a:rPr lang="en-US" dirty="0" smtClean="0"/>
            </a:br>
            <a:r>
              <a:rPr lang="en-US" dirty="0" smtClean="0"/>
              <a:t>Future</a:t>
            </a:r>
            <a:r>
              <a:rPr lang="en-US" dirty="0" smtClean="0"/>
              <a:t>…</a:t>
            </a:r>
            <a:endParaRPr lang="en-US" dirty="0"/>
          </a:p>
        </p:txBody>
      </p:sp>
      <p:pic>
        <p:nvPicPr>
          <p:cNvPr id="3" name="Picture 2" descr="tatooine.jpg"/>
          <p:cNvPicPr>
            <a:picLocks noChangeAspect="1"/>
          </p:cNvPicPr>
          <p:nvPr/>
        </p:nvPicPr>
        <p:blipFill>
          <a:blip r:embed="rId2" cstate="print"/>
          <a:stretch>
            <a:fillRect/>
          </a:stretch>
        </p:blipFill>
        <p:spPr>
          <a:xfrm>
            <a:off x="838200" y="304800"/>
            <a:ext cx="7315200" cy="3246120"/>
          </a:xfrm>
          <a:prstGeom prst="rect">
            <a:avLst/>
          </a:prstGeom>
          <a:ln>
            <a:noFill/>
          </a:ln>
          <a:effectLst>
            <a:softEdge rad="112500"/>
          </a:effectLst>
        </p:spPr>
      </p:pic>
      <p:pic>
        <p:nvPicPr>
          <p:cNvPr id="4" name="Picture 3" descr="starwars_city.jpg"/>
          <p:cNvPicPr>
            <a:picLocks noChangeAspect="1"/>
          </p:cNvPicPr>
          <p:nvPr/>
        </p:nvPicPr>
        <p:blipFill>
          <a:blip r:embed="rId3" cstate="print"/>
          <a:stretch>
            <a:fillRect/>
          </a:stretch>
        </p:blipFill>
        <p:spPr>
          <a:xfrm>
            <a:off x="1447800" y="4724400"/>
            <a:ext cx="2743200" cy="1947672"/>
          </a:xfrm>
          <a:prstGeom prst="rect">
            <a:avLst/>
          </a:prstGeom>
          <a:ln>
            <a:noFill/>
          </a:ln>
          <a:effectLst>
            <a:softEdge rad="112500"/>
          </a:effectLst>
        </p:spPr>
      </p:pic>
      <p:sp>
        <p:nvSpPr>
          <p:cNvPr id="5" name="Down Arrow 4"/>
          <p:cNvSpPr/>
          <p:nvPr/>
        </p:nvSpPr>
        <p:spPr>
          <a:xfrm>
            <a:off x="2590800" y="3581400"/>
            <a:ext cx="484632" cy="978408"/>
          </a:xfrm>
          <a:prstGeom prst="downArrow">
            <a:avLst/>
          </a:prstGeom>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noChangeArrowheads="1"/>
          </p:cNvPicPr>
          <p:nvPr/>
        </p:nvPicPr>
        <p:blipFill>
          <a:blip r:embed="rId3" cstate="print"/>
          <a:srcRect/>
          <a:stretch>
            <a:fillRect/>
          </a:stretch>
        </p:blipFill>
        <p:spPr bwMode="auto">
          <a:xfrm>
            <a:off x="1123026" y="0"/>
            <a:ext cx="8020974" cy="6858000"/>
          </a:xfrm>
          <a:prstGeom prst="rect">
            <a:avLst/>
          </a:prstGeom>
          <a:noFill/>
          <a:ln w="9525">
            <a:noFill/>
            <a:round/>
            <a:headEnd/>
            <a:tailEnd/>
          </a:ln>
        </p:spPr>
      </p:pic>
      <p:sp>
        <p:nvSpPr>
          <p:cNvPr id="3" name="Rectangle 2"/>
          <p:cNvSpPr/>
          <p:nvPr/>
        </p:nvSpPr>
        <p:spPr>
          <a:xfrm>
            <a:off x="3810000" y="152400"/>
            <a:ext cx="4648200" cy="369332"/>
          </a:xfrm>
          <a:prstGeom prst="rect">
            <a:avLst/>
          </a:prstGeom>
        </p:spPr>
        <p:txBody>
          <a:bodyPr wrap="square">
            <a:spAutoFit/>
          </a:bodyPr>
          <a:lstStyle/>
          <a:p>
            <a:pPr algn="r"/>
            <a:r>
              <a:rPr lang="en-US" b="1" dirty="0" smtClean="0">
                <a:solidFill>
                  <a:srgbClr val="FF9966"/>
                </a:solidFill>
              </a:rPr>
              <a:t>The Callahan Kids: Tales of Life on Mars</a:t>
            </a:r>
            <a:endParaRPr lang="en-US" dirty="0"/>
          </a:p>
        </p:txBody>
      </p:sp>
      <p:sp>
        <p:nvSpPr>
          <p:cNvPr id="4" name="Rectangle 3"/>
          <p:cNvSpPr/>
          <p:nvPr/>
        </p:nvSpPr>
        <p:spPr>
          <a:xfrm>
            <a:off x="-1219200" y="3048000"/>
            <a:ext cx="3563796" cy="707886"/>
          </a:xfrm>
          <a:prstGeom prst="rect">
            <a:avLst/>
          </a:prstGeom>
        </p:spPr>
        <p:txBody>
          <a:bodyPr wrap="none">
            <a:spAutoFit/>
            <a:scene3d>
              <a:camera prst="orthographicFront">
                <a:rot lat="0" lon="0" rev="5400000"/>
              </a:camera>
              <a:lightRig rig="threePt" dir="t"/>
            </a:scene3d>
          </a:bodyPr>
          <a:lstStyle/>
          <a:p>
            <a:r>
              <a:rPr lang="en-US" sz="4000" b="1" dirty="0" smtClean="0">
                <a:solidFill>
                  <a:schemeClr val="bg1"/>
                </a:solidFill>
              </a:rPr>
              <a:t>Kindle Alert!!!</a:t>
            </a:r>
            <a:endParaRPr lang="en-US" sz="40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
          <p:cNvSpPr txBox="1">
            <a:spLocks noChangeArrowheads="1"/>
          </p:cNvSpPr>
          <p:nvPr/>
        </p:nvSpPr>
        <p:spPr bwMode="auto">
          <a:xfrm>
            <a:off x="224008" y="1413917"/>
            <a:ext cx="8919992" cy="5448615"/>
          </a:xfrm>
          <a:prstGeom prst="rect">
            <a:avLst/>
          </a:prstGeom>
          <a:noFill/>
          <a:ln w="9525">
            <a:noFill/>
            <a:round/>
            <a:headEnd/>
            <a:tailEnd/>
          </a:ln>
        </p:spPr>
        <p:txBody>
          <a:bodyPr lIns="90000" tIns="126648" rIns="90000" bIns="45000">
            <a:spAutoFit/>
          </a:bodyPr>
          <a:lstStyle/>
          <a:p>
            <a:pPr algn="ctr">
              <a:tabLst>
                <a:tab pos="723900" algn="l"/>
                <a:tab pos="1447800" algn="l"/>
                <a:tab pos="2171700" algn="l"/>
                <a:tab pos="2895600" algn="l"/>
                <a:tab pos="3619500" algn="l"/>
                <a:tab pos="4343400" algn="l"/>
                <a:tab pos="5067300" algn="l"/>
                <a:tab pos="5791200" algn="l"/>
                <a:tab pos="6515100" algn="l"/>
              </a:tabLst>
            </a:pPr>
            <a:r>
              <a:rPr lang="en-US" sz="5400" b="1" dirty="0">
                <a:solidFill>
                  <a:srgbClr val="FF9966"/>
                </a:solidFill>
              </a:rPr>
              <a:t>4Frontiers Gen-II</a:t>
            </a:r>
          </a:p>
          <a:p>
            <a:pPr algn="ctr">
              <a:tabLst>
                <a:tab pos="723900" algn="l"/>
                <a:tab pos="1447800" algn="l"/>
                <a:tab pos="2171700" algn="l"/>
                <a:tab pos="2895600" algn="l"/>
                <a:tab pos="3619500" algn="l"/>
                <a:tab pos="4343400" algn="l"/>
                <a:tab pos="5067300" algn="l"/>
                <a:tab pos="5791200" algn="l"/>
                <a:tab pos="6515100" algn="l"/>
              </a:tabLst>
            </a:pPr>
            <a:r>
              <a:rPr lang="en-US" sz="5400" b="1" dirty="0">
                <a:solidFill>
                  <a:srgbClr val="FF9966"/>
                </a:solidFill>
              </a:rPr>
              <a:t>Mars Settlement </a:t>
            </a:r>
            <a:r>
              <a:rPr lang="en-US" sz="5400" b="1" dirty="0" smtClean="0">
                <a:solidFill>
                  <a:srgbClr val="FF9966"/>
                </a:solidFill>
              </a:rPr>
              <a:t>Study</a:t>
            </a:r>
          </a:p>
          <a:p>
            <a:pPr algn="ctr">
              <a:tabLst>
                <a:tab pos="723900" algn="l"/>
                <a:tab pos="1447800" algn="l"/>
                <a:tab pos="2171700" algn="l"/>
                <a:tab pos="2895600" algn="l"/>
                <a:tab pos="3619500" algn="l"/>
                <a:tab pos="4343400" algn="l"/>
                <a:tab pos="5067300" algn="l"/>
                <a:tab pos="5791200" algn="l"/>
                <a:tab pos="6515100" algn="l"/>
              </a:tabLst>
            </a:pPr>
            <a:r>
              <a:rPr lang="en-US" sz="2800" b="1" dirty="0" smtClean="0">
                <a:solidFill>
                  <a:srgbClr val="FF9966"/>
                </a:solidFill>
              </a:rPr>
              <a:t>(2006-2007)</a:t>
            </a:r>
            <a:endParaRPr lang="en-US" sz="2800" b="1" dirty="0">
              <a:solidFill>
                <a:srgbClr val="FF9966"/>
              </a:solidFill>
            </a:endParaRPr>
          </a:p>
          <a:p>
            <a:pPr algn="ctr">
              <a:lnSpc>
                <a:spcPct val="88000"/>
              </a:lnSpc>
              <a:tabLst>
                <a:tab pos="723900" algn="l"/>
                <a:tab pos="1447800" algn="l"/>
                <a:tab pos="2171700" algn="l"/>
                <a:tab pos="2895600" algn="l"/>
                <a:tab pos="3619500" algn="l"/>
                <a:tab pos="4343400" algn="l"/>
                <a:tab pos="5067300" algn="l"/>
                <a:tab pos="5791200" algn="l"/>
                <a:tab pos="6515100" algn="l"/>
              </a:tabLst>
            </a:pPr>
            <a:endParaRPr lang="en-GB" sz="4000" b="1" dirty="0">
              <a:solidFill>
                <a:srgbClr val="FF9966"/>
              </a:solidFill>
            </a:endParaRPr>
          </a:p>
          <a:p>
            <a:pPr algn="ctr">
              <a:lnSpc>
                <a:spcPct val="143000"/>
              </a:lnSpc>
              <a:tabLst>
                <a:tab pos="723900" algn="l"/>
                <a:tab pos="1447800" algn="l"/>
                <a:tab pos="2171700" algn="l"/>
                <a:tab pos="2895600" algn="l"/>
                <a:tab pos="3619500" algn="l"/>
                <a:tab pos="4343400" algn="l"/>
                <a:tab pos="5067300" algn="l"/>
                <a:tab pos="5791200" algn="l"/>
                <a:tab pos="6515100" algn="l"/>
              </a:tabLst>
            </a:pPr>
            <a:r>
              <a:rPr lang="en-GB" sz="4000" b="1" dirty="0" err="1">
                <a:solidFill>
                  <a:srgbClr val="FF9966"/>
                </a:solidFill>
              </a:rPr>
              <a:t>NewSpace</a:t>
            </a:r>
            <a:r>
              <a:rPr lang="en-GB" sz="4000" b="1" dirty="0">
                <a:solidFill>
                  <a:srgbClr val="FF9966"/>
                </a:solidFill>
              </a:rPr>
              <a:t> company</a:t>
            </a:r>
          </a:p>
          <a:p>
            <a:pPr algn="ctr">
              <a:lnSpc>
                <a:spcPct val="143000"/>
              </a:lnSpc>
              <a:tabLst>
                <a:tab pos="723900" algn="l"/>
                <a:tab pos="1447800" algn="l"/>
                <a:tab pos="2171700" algn="l"/>
                <a:tab pos="2895600" algn="l"/>
                <a:tab pos="3619500" algn="l"/>
                <a:tab pos="4343400" algn="l"/>
                <a:tab pos="5067300" algn="l"/>
                <a:tab pos="5791200" algn="l"/>
                <a:tab pos="6515100" algn="l"/>
              </a:tabLst>
            </a:pPr>
            <a:r>
              <a:rPr lang="en-GB" sz="4000" b="1" dirty="0">
                <a:solidFill>
                  <a:srgbClr val="FF9966"/>
                </a:solidFill>
              </a:rPr>
              <a:t>Outreach via </a:t>
            </a:r>
            <a:r>
              <a:rPr lang="en-GB" sz="4000" b="1" dirty="0" err="1">
                <a:solidFill>
                  <a:srgbClr val="FF9966"/>
                </a:solidFill>
              </a:rPr>
              <a:t>edu-tainment</a:t>
            </a:r>
            <a:endParaRPr lang="en-GB" sz="4000" b="1" dirty="0">
              <a:solidFill>
                <a:srgbClr val="FF9966"/>
              </a:solidFill>
            </a:endParaRPr>
          </a:p>
          <a:p>
            <a:pPr algn="ctr">
              <a:lnSpc>
                <a:spcPct val="143000"/>
              </a:lnSpc>
              <a:tabLst>
                <a:tab pos="723900" algn="l"/>
                <a:tab pos="1447800" algn="l"/>
                <a:tab pos="2171700" algn="l"/>
                <a:tab pos="2895600" algn="l"/>
                <a:tab pos="3619500" algn="l"/>
                <a:tab pos="4343400" algn="l"/>
                <a:tab pos="5067300" algn="l"/>
                <a:tab pos="5791200" algn="l"/>
                <a:tab pos="6515100" algn="l"/>
              </a:tabLst>
            </a:pPr>
            <a:r>
              <a:rPr lang="en-GB" sz="4000" b="1" dirty="0">
                <a:solidFill>
                  <a:srgbClr val="FF9966"/>
                </a:solidFill>
              </a:rPr>
              <a:t>Serious settlement research</a:t>
            </a:r>
          </a:p>
        </p:txBody>
      </p:sp>
      <p:sp>
        <p:nvSpPr>
          <p:cNvPr id="55299" name="Text Box 2"/>
          <p:cNvSpPr txBox="1">
            <a:spLocks noChangeArrowheads="1"/>
          </p:cNvSpPr>
          <p:nvPr/>
        </p:nvSpPr>
        <p:spPr bwMode="auto">
          <a:xfrm>
            <a:off x="622743" y="2668306"/>
            <a:ext cx="4356205" cy="905108"/>
          </a:xfrm>
          <a:prstGeom prst="rect">
            <a:avLst/>
          </a:prstGeom>
          <a:noFill/>
          <a:ln w="9525">
            <a:noFill/>
            <a:round/>
            <a:headEnd/>
            <a:tailEnd/>
          </a:ln>
        </p:spPr>
        <p:txBody>
          <a:bodyPr wrap="none" anchor="ctr"/>
          <a:lstStyle/>
          <a:p>
            <a:endParaRPr lang="en-US"/>
          </a:p>
        </p:txBody>
      </p:sp>
      <p:sp>
        <p:nvSpPr>
          <p:cNvPr id="55300" name="Text Box 3"/>
          <p:cNvSpPr txBox="1">
            <a:spLocks noChangeArrowheads="1"/>
          </p:cNvSpPr>
          <p:nvPr/>
        </p:nvSpPr>
        <p:spPr bwMode="auto">
          <a:xfrm>
            <a:off x="2281893" y="4767352"/>
            <a:ext cx="6638099" cy="1294690"/>
          </a:xfrm>
          <a:prstGeom prst="rect">
            <a:avLst/>
          </a:prstGeom>
          <a:noFill/>
          <a:ln w="9525">
            <a:noFill/>
            <a:round/>
            <a:headEnd/>
            <a:tailEnd/>
          </a:ln>
        </p:spPr>
        <p:txBody>
          <a:bodyPr wrap="none" anchor="ctr"/>
          <a:lstStyle/>
          <a:p>
            <a:endParaRPr lang="en-US"/>
          </a:p>
        </p:txBody>
      </p:sp>
      <p:pic>
        <p:nvPicPr>
          <p:cNvPr id="55301" name="Picture 4"/>
          <p:cNvPicPr>
            <a:picLocks noChangeAspect="1" noChangeArrowheads="1"/>
          </p:cNvPicPr>
          <p:nvPr/>
        </p:nvPicPr>
        <p:blipFill>
          <a:blip r:embed="rId3" cstate="print"/>
          <a:srcRect/>
          <a:stretch>
            <a:fillRect/>
          </a:stretch>
        </p:blipFill>
        <p:spPr bwMode="auto">
          <a:xfrm>
            <a:off x="126939" y="124263"/>
            <a:ext cx="11715609" cy="942052"/>
          </a:xfrm>
          <a:prstGeom prst="rect">
            <a:avLst/>
          </a:prstGeom>
          <a:noFill/>
          <a:ln w="9525">
            <a:noFill/>
            <a:round/>
            <a:headEnd/>
            <a:tailEnd/>
          </a:ln>
        </p:spPr>
      </p:pic>
    </p:spTree>
  </p:cSld>
  <p:clrMapOvr>
    <a:masterClrMapping/>
  </p:clrMapOv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 need to change our thinking</a:t>
            </a:r>
            <a:br>
              <a:rPr lang="en-US" dirty="0" smtClean="0"/>
            </a:br>
            <a:r>
              <a:rPr lang="en-US" dirty="0" smtClean="0"/>
              <a:t> from this…</a:t>
            </a:r>
            <a:endParaRPr lang="en-US" dirty="0"/>
          </a:p>
        </p:txBody>
      </p:sp>
      <p:pic>
        <p:nvPicPr>
          <p:cNvPr id="4" name="Picture 3" descr="starwars_city.jpg"/>
          <p:cNvPicPr>
            <a:picLocks noChangeAspect="1"/>
          </p:cNvPicPr>
          <p:nvPr/>
        </p:nvPicPr>
        <p:blipFill>
          <a:blip r:embed="rId2" cstate="print"/>
          <a:stretch>
            <a:fillRect/>
          </a:stretch>
        </p:blipFill>
        <p:spPr>
          <a:xfrm>
            <a:off x="838200" y="1295400"/>
            <a:ext cx="7315200" cy="519379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cstate="print"/>
          <a:srcRect/>
          <a:stretch>
            <a:fillRect/>
          </a:stretch>
        </p:blipFill>
        <p:spPr bwMode="auto">
          <a:xfrm>
            <a:off x="0" y="-377828"/>
            <a:ext cx="9296325" cy="7897448"/>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cstate="print"/>
          <a:srcRect/>
          <a:stretch>
            <a:fillRect/>
          </a:stretch>
        </p:blipFill>
        <p:spPr bwMode="auto">
          <a:xfrm>
            <a:off x="0" y="-327451"/>
            <a:ext cx="9229123" cy="7254301"/>
          </a:xfrm>
          <a:prstGeom prst="rect">
            <a:avLst/>
          </a:prstGeom>
          <a:noFill/>
          <a:ln w="9525">
            <a:noFill/>
            <a:round/>
            <a:headEnd/>
            <a:tailEnd/>
          </a:ln>
        </p:spPr>
      </p:pic>
      <p:sp>
        <p:nvSpPr>
          <p:cNvPr id="57347" name="Text Box 2"/>
          <p:cNvSpPr txBox="1">
            <a:spLocks noChangeArrowheads="1"/>
          </p:cNvSpPr>
          <p:nvPr/>
        </p:nvSpPr>
        <p:spPr bwMode="auto">
          <a:xfrm>
            <a:off x="4705659" y="-99075"/>
            <a:ext cx="4254655" cy="424847"/>
          </a:xfrm>
          <a:prstGeom prst="rect">
            <a:avLst/>
          </a:prstGeom>
          <a:noFill/>
          <a:ln w="9525">
            <a:noFill/>
            <a:round/>
            <a:headEnd/>
            <a:tailEnd/>
          </a:ln>
        </p:spPr>
        <p:txBody>
          <a:bodyPr lIns="0" tIns="17640" rIns="0" bIns="0"/>
          <a:lstStyle/>
          <a:p>
            <a:pPr algn="ctr">
              <a:spcAft>
                <a:spcPts val="1425"/>
              </a:spcAft>
              <a:tabLst>
                <a:tab pos="723900" algn="l"/>
                <a:tab pos="1447800" algn="l"/>
                <a:tab pos="2171700" algn="l"/>
                <a:tab pos="2895600" algn="l"/>
                <a:tab pos="3619500" algn="l"/>
                <a:tab pos="4343400" algn="l"/>
              </a:tabLst>
            </a:pPr>
            <a:r>
              <a:rPr lang="en-US" sz="2800" b="1">
                <a:solidFill>
                  <a:srgbClr val="FF9966"/>
                </a:solidFill>
              </a:rPr>
              <a:t>Who's Going To Mars?</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3" cstate="print"/>
          <a:srcRect/>
          <a:stretch>
            <a:fillRect/>
          </a:stretch>
        </p:blipFill>
        <p:spPr bwMode="auto">
          <a:xfrm>
            <a:off x="0" y="0"/>
            <a:ext cx="1832385" cy="2901720"/>
          </a:xfrm>
          <a:prstGeom prst="rect">
            <a:avLst/>
          </a:prstGeom>
          <a:noFill/>
          <a:ln w="9525">
            <a:noFill/>
            <a:round/>
            <a:headEnd/>
            <a:tailEnd/>
          </a:ln>
        </p:spPr>
      </p:pic>
      <p:pic>
        <p:nvPicPr>
          <p:cNvPr id="58371" name="Picture 2"/>
          <p:cNvPicPr>
            <a:picLocks noChangeAspect="1" noChangeArrowheads="1"/>
          </p:cNvPicPr>
          <p:nvPr/>
        </p:nvPicPr>
        <p:blipFill>
          <a:blip r:embed="rId4" cstate="print"/>
          <a:srcRect/>
          <a:stretch>
            <a:fillRect/>
          </a:stretch>
        </p:blipFill>
        <p:spPr bwMode="auto">
          <a:xfrm>
            <a:off x="0" y="4055356"/>
            <a:ext cx="1745768" cy="2901720"/>
          </a:xfrm>
          <a:prstGeom prst="rect">
            <a:avLst/>
          </a:prstGeom>
          <a:noFill/>
          <a:ln w="9525">
            <a:noFill/>
            <a:round/>
            <a:headEnd/>
            <a:tailEnd/>
          </a:ln>
        </p:spPr>
      </p:pic>
      <p:pic>
        <p:nvPicPr>
          <p:cNvPr id="58372" name="Picture 3"/>
          <p:cNvPicPr>
            <a:picLocks noChangeAspect="1" noChangeArrowheads="1"/>
          </p:cNvPicPr>
          <p:nvPr/>
        </p:nvPicPr>
        <p:blipFill>
          <a:blip r:embed="rId5" cstate="print"/>
          <a:srcRect/>
          <a:stretch>
            <a:fillRect/>
          </a:stretch>
        </p:blipFill>
        <p:spPr bwMode="auto">
          <a:xfrm>
            <a:off x="6529082" y="0"/>
            <a:ext cx="2674654" cy="3868960"/>
          </a:xfrm>
          <a:prstGeom prst="rect">
            <a:avLst/>
          </a:prstGeom>
          <a:noFill/>
          <a:ln w="9525">
            <a:noFill/>
            <a:round/>
            <a:headEnd/>
            <a:tailEnd/>
          </a:ln>
        </p:spPr>
      </p:pic>
      <p:pic>
        <p:nvPicPr>
          <p:cNvPr id="58373" name="Picture 4"/>
          <p:cNvPicPr>
            <a:picLocks noChangeAspect="1" noChangeArrowheads="1"/>
          </p:cNvPicPr>
          <p:nvPr/>
        </p:nvPicPr>
        <p:blipFill>
          <a:blip r:embed="rId6" cstate="print"/>
          <a:srcRect/>
          <a:stretch>
            <a:fillRect/>
          </a:stretch>
        </p:blipFill>
        <p:spPr bwMode="auto">
          <a:xfrm>
            <a:off x="2038472" y="802675"/>
            <a:ext cx="4300950" cy="6053646"/>
          </a:xfrm>
          <a:prstGeom prst="rect">
            <a:avLst/>
          </a:prstGeom>
          <a:noFill/>
          <a:ln w="9525">
            <a:noFill/>
            <a:round/>
            <a:headEnd/>
            <a:tailEnd/>
          </a:ln>
        </p:spPr>
      </p:pic>
      <p:sp>
        <p:nvSpPr>
          <p:cNvPr id="58374" name="Text Box 5"/>
          <p:cNvSpPr txBox="1">
            <a:spLocks noChangeArrowheads="1"/>
          </p:cNvSpPr>
          <p:nvPr/>
        </p:nvSpPr>
        <p:spPr bwMode="auto">
          <a:xfrm>
            <a:off x="1944388" y="125944"/>
            <a:ext cx="4450289" cy="478582"/>
          </a:xfrm>
          <a:prstGeom prst="rect">
            <a:avLst/>
          </a:prstGeom>
          <a:noFill/>
          <a:ln w="9525">
            <a:noFill/>
            <a:round/>
            <a:headEnd/>
            <a:tailEnd/>
          </a:ln>
        </p:spPr>
        <p:txBody>
          <a:bodyPr lIns="0" tIns="17640" rIns="0" bIns="0"/>
          <a:lstStyle/>
          <a:p>
            <a:pPr algn="ctr">
              <a:spcAft>
                <a:spcPts val="1425"/>
              </a:spcAft>
              <a:tabLst>
                <a:tab pos="723900" algn="l"/>
                <a:tab pos="1447800" algn="l"/>
                <a:tab pos="2171700" algn="l"/>
                <a:tab pos="2895600" algn="l"/>
                <a:tab pos="3619500" algn="l"/>
                <a:tab pos="4343400" algn="l"/>
              </a:tabLst>
            </a:pPr>
            <a:r>
              <a:rPr lang="en-US" sz="2400" b="1" dirty="0">
                <a:solidFill>
                  <a:srgbClr val="FF9966"/>
                </a:solidFill>
              </a:rPr>
              <a:t>Who Else Is Going To Mars?</a:t>
            </a:r>
          </a:p>
        </p:txBody>
      </p:sp>
      <p:pic>
        <p:nvPicPr>
          <p:cNvPr id="58375" name="Picture 6"/>
          <p:cNvPicPr>
            <a:picLocks noChangeAspect="1" noChangeArrowheads="1"/>
          </p:cNvPicPr>
          <p:nvPr/>
        </p:nvPicPr>
        <p:blipFill>
          <a:blip r:embed="rId7" cstate="print"/>
          <a:srcRect/>
          <a:stretch>
            <a:fillRect/>
          </a:stretch>
        </p:blipFill>
        <p:spPr bwMode="auto">
          <a:xfrm>
            <a:off x="7254867" y="4031846"/>
            <a:ext cx="1978736" cy="2901720"/>
          </a:xfrm>
          <a:prstGeom prst="rect">
            <a:avLst/>
          </a:prstGeom>
          <a:noFill/>
          <a:ln w="9525">
            <a:noFill/>
            <a:round/>
            <a:headEnd/>
            <a:tailEnd/>
          </a:ln>
        </p:spPr>
      </p:pic>
      <p:pic>
        <p:nvPicPr>
          <p:cNvPr id="58376" name="Picture 7"/>
          <p:cNvPicPr>
            <a:picLocks noChangeAspect="1" noChangeArrowheads="1"/>
          </p:cNvPicPr>
          <p:nvPr/>
        </p:nvPicPr>
        <p:blipFill>
          <a:blip r:embed="rId8" cstate="print"/>
          <a:srcRect/>
          <a:stretch>
            <a:fillRect/>
          </a:stretch>
        </p:blipFill>
        <p:spPr bwMode="auto">
          <a:xfrm>
            <a:off x="804936" y="2962172"/>
            <a:ext cx="718318" cy="1054560"/>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1049850" y="1952952"/>
            <a:ext cx="6188590" cy="456752"/>
          </a:xfrm>
          <a:prstGeom prst="rect">
            <a:avLst/>
          </a:prstGeom>
          <a:noFill/>
          <a:ln w="9525">
            <a:noFill/>
            <a:round/>
            <a:headEnd/>
            <a:tailEnd/>
          </a:ln>
        </p:spPr>
        <p:txBody>
          <a:bodyPr wrap="none" anchor="ctr"/>
          <a:lstStyle/>
          <a:p>
            <a:endParaRPr lang="en-US"/>
          </a:p>
        </p:txBody>
      </p:sp>
      <p:sp>
        <p:nvSpPr>
          <p:cNvPr id="59395" name="Text Box 2"/>
          <p:cNvSpPr txBox="1">
            <a:spLocks noChangeArrowheads="1"/>
          </p:cNvSpPr>
          <p:nvPr/>
        </p:nvSpPr>
        <p:spPr bwMode="auto">
          <a:xfrm>
            <a:off x="-228488" y="228376"/>
            <a:ext cx="9372488" cy="456752"/>
          </a:xfrm>
          <a:prstGeom prst="rect">
            <a:avLst/>
          </a:prstGeom>
          <a:noFill/>
          <a:ln w="9525">
            <a:noFill/>
            <a:round/>
            <a:headEnd/>
            <a:tailEnd/>
          </a:ln>
        </p:spPr>
        <p:txBody>
          <a:bodyPr wrap="none" anchor="ctr"/>
          <a:lstStyle/>
          <a:p>
            <a:endParaRPr lang="en-US"/>
          </a:p>
        </p:txBody>
      </p:sp>
      <p:pic>
        <p:nvPicPr>
          <p:cNvPr id="59396" name="Picture 3"/>
          <p:cNvPicPr>
            <a:picLocks noChangeAspect="1" noChangeArrowheads="1"/>
          </p:cNvPicPr>
          <p:nvPr/>
        </p:nvPicPr>
        <p:blipFill>
          <a:blip r:embed="rId3" cstate="print">
            <a:lum bright="10000" contrast="50000"/>
          </a:blip>
          <a:srcRect/>
          <a:stretch>
            <a:fillRect/>
          </a:stretch>
        </p:blipFill>
        <p:spPr bwMode="auto">
          <a:xfrm>
            <a:off x="-1493" y="0"/>
            <a:ext cx="9145494" cy="6858000"/>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1"/>
          <p:cNvSpPr txBox="1">
            <a:spLocks noChangeArrowheads="1"/>
          </p:cNvSpPr>
          <p:nvPr/>
        </p:nvSpPr>
        <p:spPr bwMode="auto">
          <a:xfrm>
            <a:off x="952780" y="455073"/>
            <a:ext cx="7408686" cy="859769"/>
          </a:xfrm>
          <a:prstGeom prst="rect">
            <a:avLst/>
          </a:prstGeom>
          <a:noFill/>
          <a:ln w="9525">
            <a:noFill/>
            <a:round/>
            <a:headEnd/>
            <a:tailEnd/>
          </a:ln>
        </p:spPr>
        <p:txBody>
          <a:bodyPr lIns="0" tIns="34020" rIns="0" bIns="0"/>
          <a:lstStyle/>
          <a:p>
            <a:pPr algn="ctr">
              <a:tabLst>
                <a:tab pos="723900" algn="l"/>
                <a:tab pos="1447800" algn="l"/>
                <a:tab pos="2171700" algn="l"/>
                <a:tab pos="2895600" algn="l"/>
                <a:tab pos="3619500" algn="l"/>
                <a:tab pos="4343400" algn="l"/>
                <a:tab pos="5067300" algn="l"/>
                <a:tab pos="5791200" algn="l"/>
                <a:tab pos="6515100" algn="l"/>
                <a:tab pos="7239000" algn="l"/>
              </a:tabLst>
            </a:pPr>
            <a:r>
              <a:rPr lang="en-US" sz="5400" b="1">
                <a:solidFill>
                  <a:srgbClr val="FF9966"/>
                </a:solidFill>
              </a:rPr>
              <a:t>Primary Issues</a:t>
            </a:r>
          </a:p>
        </p:txBody>
      </p:sp>
      <p:sp>
        <p:nvSpPr>
          <p:cNvPr id="60419" name="Text Box 2"/>
          <p:cNvSpPr txBox="1">
            <a:spLocks noChangeArrowheads="1"/>
          </p:cNvSpPr>
          <p:nvPr/>
        </p:nvSpPr>
        <p:spPr bwMode="auto">
          <a:xfrm>
            <a:off x="752666" y="1650690"/>
            <a:ext cx="3179418" cy="4775747"/>
          </a:xfrm>
          <a:prstGeom prst="rect">
            <a:avLst/>
          </a:prstGeom>
          <a:noFill/>
          <a:ln w="9525">
            <a:noFill/>
            <a:round/>
            <a:headEnd/>
            <a:tailEnd/>
          </a:ln>
        </p:spPr>
        <p:txBody>
          <a:bodyPr lIns="0" tIns="0" rIns="0" bIns="0"/>
          <a:lstStyle/>
          <a:p>
            <a:pPr marL="36513">
              <a:buClr>
                <a:srgbClr val="FFFFFF"/>
              </a:buClr>
              <a:buSzPct val="52000"/>
              <a:buFont typeface="Times New Roman" charset="0"/>
              <a:buBlip>
                <a:blip r:embed="rId3"/>
              </a:buBlip>
              <a:tabLst>
                <a:tab pos="723900" algn="l"/>
                <a:tab pos="1447800" algn="l"/>
                <a:tab pos="2171700" algn="l"/>
                <a:tab pos="2895600" algn="l"/>
              </a:tabLst>
            </a:pPr>
            <a:r>
              <a:rPr lang="en-US" sz="3200" b="1">
                <a:solidFill>
                  <a:srgbClr val="FF9966"/>
                </a:solidFill>
              </a:rPr>
              <a:t> Bootstrapping</a:t>
            </a:r>
          </a:p>
          <a:p>
            <a:pPr marL="36513">
              <a:lnSpc>
                <a:spcPct val="143000"/>
              </a:lnSpc>
              <a:buClr>
                <a:srgbClr val="FFFFFF"/>
              </a:buClr>
              <a:buSzPct val="52000"/>
              <a:buFont typeface="Times New Roman" charset="0"/>
              <a:buBlip>
                <a:blip r:embed="rId3"/>
              </a:buBlip>
              <a:tabLst>
                <a:tab pos="723900" algn="l"/>
                <a:tab pos="1447800" algn="l"/>
                <a:tab pos="2171700" algn="l"/>
                <a:tab pos="2895600" algn="l"/>
              </a:tabLst>
            </a:pPr>
            <a:r>
              <a:rPr lang="en-US" sz="3200" b="1">
                <a:solidFill>
                  <a:srgbClr val="FF9966"/>
                </a:solidFill>
              </a:rPr>
              <a:t> Location</a:t>
            </a:r>
          </a:p>
          <a:p>
            <a:pPr marL="36513">
              <a:lnSpc>
                <a:spcPct val="143000"/>
              </a:lnSpc>
              <a:buClr>
                <a:srgbClr val="FFFFFF"/>
              </a:buClr>
              <a:buSzPct val="52000"/>
              <a:buFont typeface="Times New Roman" charset="0"/>
              <a:buBlip>
                <a:blip r:embed="rId3"/>
              </a:buBlip>
              <a:tabLst>
                <a:tab pos="723900" algn="l"/>
                <a:tab pos="1447800" algn="l"/>
                <a:tab pos="2171700" algn="l"/>
                <a:tab pos="2895600" algn="l"/>
              </a:tabLst>
            </a:pPr>
            <a:r>
              <a:rPr lang="en-US" sz="3200" b="1">
                <a:solidFill>
                  <a:srgbClr val="FF9966"/>
                </a:solidFill>
              </a:rPr>
              <a:t> Resources</a:t>
            </a:r>
          </a:p>
          <a:p>
            <a:pPr marL="36513">
              <a:lnSpc>
                <a:spcPct val="143000"/>
              </a:lnSpc>
              <a:buClr>
                <a:srgbClr val="FFFFFF"/>
              </a:buClr>
              <a:buSzPct val="52000"/>
              <a:buFont typeface="Times New Roman" charset="0"/>
              <a:buBlip>
                <a:blip r:embed="rId3"/>
              </a:buBlip>
              <a:tabLst>
                <a:tab pos="723900" algn="l"/>
                <a:tab pos="1447800" algn="l"/>
                <a:tab pos="2171700" algn="l"/>
                <a:tab pos="2895600" algn="l"/>
              </a:tabLst>
            </a:pPr>
            <a:r>
              <a:rPr lang="en-US" sz="3200" b="1">
                <a:solidFill>
                  <a:srgbClr val="FF9966"/>
                </a:solidFill>
              </a:rPr>
              <a:t> Construction</a:t>
            </a:r>
          </a:p>
          <a:p>
            <a:pPr marL="36513">
              <a:lnSpc>
                <a:spcPct val="143000"/>
              </a:lnSpc>
              <a:buClr>
                <a:srgbClr val="FFFFFF"/>
              </a:buClr>
              <a:buSzPct val="52000"/>
              <a:buFont typeface="Times New Roman" charset="0"/>
              <a:buBlip>
                <a:blip r:embed="rId3"/>
              </a:buBlip>
              <a:tabLst>
                <a:tab pos="723900" algn="l"/>
                <a:tab pos="1447800" algn="l"/>
                <a:tab pos="2171700" algn="l"/>
                <a:tab pos="2895600" algn="l"/>
              </a:tabLst>
            </a:pPr>
            <a:r>
              <a:rPr lang="en-US" sz="3200" b="1">
                <a:solidFill>
                  <a:srgbClr val="FF9966"/>
                </a:solidFill>
              </a:rPr>
              <a:t> Space Matrix</a:t>
            </a:r>
          </a:p>
          <a:p>
            <a:pPr marL="36513">
              <a:lnSpc>
                <a:spcPct val="143000"/>
              </a:lnSpc>
              <a:buClr>
                <a:srgbClr val="FFFFFF"/>
              </a:buClr>
              <a:buSzPct val="52000"/>
              <a:buFont typeface="Times New Roman" charset="0"/>
              <a:buBlip>
                <a:blip r:embed="rId3"/>
              </a:buBlip>
              <a:tabLst>
                <a:tab pos="723900" algn="l"/>
                <a:tab pos="1447800" algn="l"/>
                <a:tab pos="2171700" algn="l"/>
                <a:tab pos="2895600" algn="l"/>
              </a:tabLst>
            </a:pPr>
            <a:r>
              <a:rPr lang="en-US" sz="3200" b="1">
                <a:solidFill>
                  <a:srgbClr val="FF9966"/>
                </a:solidFill>
              </a:rPr>
              <a:t> Shielding</a:t>
            </a:r>
          </a:p>
          <a:p>
            <a:pPr marL="36513">
              <a:lnSpc>
                <a:spcPct val="143000"/>
              </a:lnSpc>
              <a:buClr>
                <a:srgbClr val="FFFFFF"/>
              </a:buClr>
              <a:buSzPct val="52000"/>
              <a:buFont typeface="Times New Roman" charset="0"/>
              <a:buBlip>
                <a:blip r:embed="rId3"/>
              </a:buBlip>
              <a:tabLst>
                <a:tab pos="723900" algn="l"/>
                <a:tab pos="1447800" algn="l"/>
                <a:tab pos="2171700" algn="l"/>
                <a:tab pos="2895600" algn="l"/>
              </a:tabLst>
            </a:pPr>
            <a:r>
              <a:rPr lang="en-US" sz="3200" b="1">
                <a:solidFill>
                  <a:srgbClr val="FF9966"/>
                </a:solidFill>
              </a:rPr>
              <a:t> Transportation</a:t>
            </a:r>
          </a:p>
        </p:txBody>
      </p:sp>
      <p:sp>
        <p:nvSpPr>
          <p:cNvPr id="60420" name="Text Box 3"/>
          <p:cNvSpPr txBox="1">
            <a:spLocks noChangeArrowheads="1"/>
          </p:cNvSpPr>
          <p:nvPr/>
        </p:nvSpPr>
        <p:spPr bwMode="auto">
          <a:xfrm>
            <a:off x="5349307" y="1679236"/>
            <a:ext cx="3489893" cy="4775747"/>
          </a:xfrm>
          <a:prstGeom prst="rect">
            <a:avLst/>
          </a:prstGeom>
          <a:noFill/>
          <a:ln w="9525">
            <a:noFill/>
            <a:round/>
            <a:headEnd/>
            <a:tailEnd/>
          </a:ln>
        </p:spPr>
        <p:txBody>
          <a:bodyPr lIns="0" tIns="0" rIns="0" bIns="0"/>
          <a:lstStyle/>
          <a:p>
            <a:pPr marL="36513">
              <a:buClr>
                <a:srgbClr val="FFFFFF"/>
              </a:buClr>
              <a:buSzPct val="52000"/>
              <a:buFont typeface="Times New Roman" charset="0"/>
              <a:buBlip>
                <a:blip r:embed="rId3"/>
              </a:buBlip>
              <a:tabLst>
                <a:tab pos="723900" algn="l"/>
                <a:tab pos="1447800" algn="l"/>
                <a:tab pos="2171700" algn="l"/>
                <a:tab pos="2895600" algn="l"/>
              </a:tabLst>
            </a:pPr>
            <a:r>
              <a:rPr lang="en-US" sz="3200" b="1" dirty="0">
                <a:solidFill>
                  <a:srgbClr val="FF9966"/>
                </a:solidFill>
              </a:rPr>
              <a:t> Power Gen</a:t>
            </a:r>
          </a:p>
          <a:p>
            <a:pPr marL="36513">
              <a:lnSpc>
                <a:spcPct val="143000"/>
              </a:lnSpc>
              <a:buClr>
                <a:srgbClr val="FFFFFF"/>
              </a:buClr>
              <a:buSzPct val="52000"/>
              <a:buFont typeface="Times New Roman" charset="0"/>
              <a:buBlip>
                <a:blip r:embed="rId3"/>
              </a:buBlip>
              <a:tabLst>
                <a:tab pos="723900" algn="l"/>
                <a:tab pos="1447800" algn="l"/>
                <a:tab pos="2171700" algn="l"/>
                <a:tab pos="2895600" algn="l"/>
              </a:tabLst>
            </a:pPr>
            <a:r>
              <a:rPr lang="en-US" sz="3200" b="1" dirty="0">
                <a:solidFill>
                  <a:srgbClr val="FF9966"/>
                </a:solidFill>
              </a:rPr>
              <a:t> Crew Skills</a:t>
            </a:r>
          </a:p>
          <a:p>
            <a:pPr marL="36513">
              <a:lnSpc>
                <a:spcPct val="143000"/>
              </a:lnSpc>
              <a:buClr>
                <a:srgbClr val="FFFFFF"/>
              </a:buClr>
              <a:buSzPct val="52000"/>
              <a:buFont typeface="Times New Roman" charset="0"/>
              <a:buBlip>
                <a:blip r:embed="rId3"/>
              </a:buBlip>
              <a:tabLst>
                <a:tab pos="723900" algn="l"/>
                <a:tab pos="1447800" algn="l"/>
                <a:tab pos="2171700" algn="l"/>
                <a:tab pos="2895600" algn="l"/>
              </a:tabLst>
            </a:pPr>
            <a:r>
              <a:rPr lang="en-US" sz="3200" b="1" dirty="0">
                <a:solidFill>
                  <a:srgbClr val="FF9966"/>
                </a:solidFill>
              </a:rPr>
              <a:t> Payload, EDL</a:t>
            </a:r>
          </a:p>
          <a:p>
            <a:pPr marL="36513">
              <a:lnSpc>
                <a:spcPct val="143000"/>
              </a:lnSpc>
              <a:buClr>
                <a:srgbClr val="FFFFFF"/>
              </a:buClr>
              <a:buSzPct val="52000"/>
              <a:buFont typeface="Times New Roman" charset="0"/>
              <a:buBlip>
                <a:blip r:embed="rId3"/>
              </a:buBlip>
              <a:tabLst>
                <a:tab pos="723900" algn="l"/>
                <a:tab pos="1447800" algn="l"/>
                <a:tab pos="2171700" algn="l"/>
                <a:tab pos="2895600" algn="l"/>
              </a:tabLst>
            </a:pPr>
            <a:r>
              <a:rPr lang="en-US" sz="3200" b="1" dirty="0">
                <a:solidFill>
                  <a:srgbClr val="FF9966"/>
                </a:solidFill>
              </a:rPr>
              <a:t> Food</a:t>
            </a:r>
          </a:p>
          <a:p>
            <a:pPr marL="36513">
              <a:lnSpc>
                <a:spcPct val="143000"/>
              </a:lnSpc>
              <a:buClr>
                <a:srgbClr val="FFFFFF"/>
              </a:buClr>
              <a:buSzPct val="52000"/>
              <a:buFont typeface="Times New Roman" charset="0"/>
              <a:buBlip>
                <a:blip r:embed="rId3"/>
              </a:buBlip>
              <a:tabLst>
                <a:tab pos="723900" algn="l"/>
                <a:tab pos="1447800" algn="l"/>
                <a:tab pos="2171700" algn="l"/>
                <a:tab pos="2895600" algn="l"/>
              </a:tabLst>
            </a:pPr>
            <a:r>
              <a:rPr lang="en-US" sz="3200" b="1" dirty="0">
                <a:solidFill>
                  <a:srgbClr val="FF9966"/>
                </a:solidFill>
              </a:rPr>
              <a:t> Psychology</a:t>
            </a:r>
          </a:p>
          <a:p>
            <a:pPr marL="36513">
              <a:lnSpc>
                <a:spcPct val="143000"/>
              </a:lnSpc>
              <a:buClr>
                <a:srgbClr val="FFFFFF"/>
              </a:buClr>
              <a:buSzPct val="52000"/>
              <a:buFont typeface="Times New Roman" charset="0"/>
              <a:buBlip>
                <a:blip r:embed="rId3"/>
              </a:buBlip>
              <a:tabLst>
                <a:tab pos="723900" algn="l"/>
                <a:tab pos="1447800" algn="l"/>
                <a:tab pos="2171700" algn="l"/>
                <a:tab pos="2895600" algn="l"/>
              </a:tabLst>
            </a:pPr>
            <a:r>
              <a:rPr lang="en-US" sz="3200" b="1" dirty="0">
                <a:solidFill>
                  <a:srgbClr val="FF9966"/>
                </a:solidFill>
              </a:rPr>
              <a:t> Spacesuits</a:t>
            </a:r>
          </a:p>
          <a:p>
            <a:pPr marL="36513">
              <a:lnSpc>
                <a:spcPct val="143000"/>
              </a:lnSpc>
              <a:buClr>
                <a:srgbClr val="FFFFFF"/>
              </a:buClr>
              <a:buSzPct val="52000"/>
              <a:buFont typeface="Times New Roman" charset="0"/>
              <a:buBlip>
                <a:blip r:embed="rId3"/>
              </a:buBlip>
              <a:tabLst>
                <a:tab pos="723900" algn="l"/>
                <a:tab pos="1447800" algn="l"/>
                <a:tab pos="2171700" algn="l"/>
                <a:tab pos="2895600" algn="l"/>
              </a:tabLst>
            </a:pPr>
            <a:r>
              <a:rPr lang="en-US" sz="3200" b="1" dirty="0">
                <a:solidFill>
                  <a:srgbClr val="FF9966"/>
                </a:solidFill>
              </a:rPr>
              <a:t> </a:t>
            </a:r>
            <a:r>
              <a:rPr lang="en-US" sz="3200" b="1" dirty="0" smtClean="0">
                <a:solidFill>
                  <a:srgbClr val="FF9966"/>
                </a:solidFill>
              </a:rPr>
              <a:t>Communications</a:t>
            </a:r>
            <a:endParaRPr lang="en-US" sz="3200" b="1" dirty="0">
              <a:solidFill>
                <a:srgbClr val="FF9966"/>
              </a:solidFill>
            </a:endParaRP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
          <p:cNvSpPr txBox="1">
            <a:spLocks noChangeArrowheads="1"/>
          </p:cNvSpPr>
          <p:nvPr/>
        </p:nvSpPr>
        <p:spPr bwMode="auto">
          <a:xfrm>
            <a:off x="1254444" y="416450"/>
            <a:ext cx="6714261" cy="859769"/>
          </a:xfrm>
          <a:prstGeom prst="rect">
            <a:avLst/>
          </a:prstGeom>
          <a:noFill/>
          <a:ln w="9525">
            <a:noFill/>
            <a:round/>
            <a:headEnd/>
            <a:tailEnd/>
          </a:ln>
        </p:spPr>
        <p:txBody>
          <a:bodyPr lIns="0" tIns="34020" rIns="0" bIns="0"/>
          <a:lstStyle/>
          <a:p>
            <a:pPr algn="ctr">
              <a:tabLst>
                <a:tab pos="723900" algn="l"/>
                <a:tab pos="1447800" algn="l"/>
                <a:tab pos="2171700" algn="l"/>
                <a:tab pos="2895600" algn="l"/>
                <a:tab pos="3619500" algn="l"/>
                <a:tab pos="4343400" algn="l"/>
                <a:tab pos="5067300" algn="l"/>
                <a:tab pos="5791200" algn="l"/>
                <a:tab pos="6515100" algn="l"/>
              </a:tabLst>
            </a:pPr>
            <a:r>
              <a:rPr lang="en-US" sz="5400" b="1" dirty="0">
                <a:solidFill>
                  <a:srgbClr val="FF9966"/>
                </a:solidFill>
              </a:rPr>
              <a:t>Bootstrapping</a:t>
            </a:r>
          </a:p>
        </p:txBody>
      </p:sp>
      <p:pic>
        <p:nvPicPr>
          <p:cNvPr id="61443" name="Picture 2"/>
          <p:cNvPicPr>
            <a:picLocks noChangeAspect="1" noChangeArrowheads="1"/>
          </p:cNvPicPr>
          <p:nvPr/>
        </p:nvPicPr>
        <p:blipFill>
          <a:blip r:embed="rId3" cstate="print"/>
          <a:srcRect/>
          <a:stretch>
            <a:fillRect/>
          </a:stretch>
        </p:blipFill>
        <p:spPr bwMode="auto">
          <a:xfrm>
            <a:off x="0" y="2046989"/>
            <a:ext cx="5161140" cy="4352580"/>
          </a:xfrm>
          <a:prstGeom prst="rect">
            <a:avLst/>
          </a:prstGeom>
          <a:noFill/>
          <a:ln w="9525">
            <a:noFill/>
            <a:round/>
            <a:headEnd/>
            <a:tailEnd/>
          </a:ln>
        </p:spPr>
      </p:pic>
      <p:sp>
        <p:nvSpPr>
          <p:cNvPr id="61444" name="Text Box 3"/>
          <p:cNvSpPr txBox="1">
            <a:spLocks noChangeArrowheads="1"/>
          </p:cNvSpPr>
          <p:nvPr/>
        </p:nvSpPr>
        <p:spPr bwMode="auto">
          <a:xfrm>
            <a:off x="5674866" y="1717860"/>
            <a:ext cx="3469134" cy="4622936"/>
          </a:xfrm>
          <a:prstGeom prst="rect">
            <a:avLst/>
          </a:prstGeom>
          <a:noFill/>
          <a:ln w="9525">
            <a:noFill/>
            <a:round/>
            <a:headEnd/>
            <a:tailEnd/>
          </a:ln>
        </p:spPr>
        <p:txBody>
          <a:bodyPr lIns="0" tIns="0" rIns="0" bIns="0"/>
          <a:lstStyle/>
          <a:p>
            <a:pPr marL="36513">
              <a:buClr>
                <a:srgbClr val="FFFFFF"/>
              </a:buClr>
              <a:buSzPct val="52000"/>
              <a:buFont typeface="Times New Roman" charset="0"/>
              <a:buBlip>
                <a:blip r:embed="rId4"/>
              </a:buBlip>
              <a:tabLst>
                <a:tab pos="723900" algn="l"/>
                <a:tab pos="1447800" algn="l"/>
                <a:tab pos="2171700" algn="l"/>
                <a:tab pos="2895600" algn="l"/>
              </a:tabLst>
            </a:pPr>
            <a:r>
              <a:rPr lang="en-US" sz="3200" b="1" dirty="0">
                <a:solidFill>
                  <a:srgbClr val="FF9966"/>
                </a:solidFill>
              </a:rPr>
              <a:t> </a:t>
            </a:r>
            <a:r>
              <a:rPr lang="en-US" sz="2600" b="1" dirty="0">
                <a:solidFill>
                  <a:srgbClr val="FF9966"/>
                </a:solidFill>
              </a:rPr>
              <a:t>Initial Crew Size</a:t>
            </a:r>
          </a:p>
          <a:p>
            <a:pPr marL="36513">
              <a:lnSpc>
                <a:spcPct val="143000"/>
              </a:lnSpc>
              <a:buClr>
                <a:srgbClr val="FFFFFF"/>
              </a:buClr>
              <a:buSzPct val="64000"/>
              <a:buFont typeface="Times New Roman" charset="0"/>
              <a:buBlip>
                <a:blip r:embed="rId4"/>
              </a:buBlip>
              <a:tabLst>
                <a:tab pos="723900" algn="l"/>
                <a:tab pos="1447800" algn="l"/>
                <a:tab pos="2171700" algn="l"/>
                <a:tab pos="2895600" algn="l"/>
              </a:tabLst>
            </a:pPr>
            <a:r>
              <a:rPr lang="en-US" sz="2600" b="1" dirty="0">
                <a:solidFill>
                  <a:srgbClr val="FF9966"/>
                </a:solidFill>
              </a:rPr>
              <a:t> 6 – 6 – 9 or 9 – 9 – 3 ?</a:t>
            </a:r>
          </a:p>
          <a:p>
            <a:pPr marL="36513">
              <a:lnSpc>
                <a:spcPct val="143000"/>
              </a:lnSpc>
              <a:buClr>
                <a:srgbClr val="FFFFFF"/>
              </a:buClr>
              <a:buSzPct val="64000"/>
              <a:buFont typeface="Times New Roman" charset="0"/>
              <a:buBlip>
                <a:blip r:embed="rId4"/>
              </a:buBlip>
              <a:tabLst>
                <a:tab pos="723900" algn="l"/>
                <a:tab pos="1447800" algn="l"/>
                <a:tab pos="2171700" algn="l"/>
                <a:tab pos="2895600" algn="l"/>
              </a:tabLst>
            </a:pPr>
            <a:r>
              <a:rPr lang="en-US" sz="2600" b="1" dirty="0">
                <a:solidFill>
                  <a:srgbClr val="FF9966"/>
                </a:solidFill>
              </a:rPr>
              <a:t> When? Where?</a:t>
            </a:r>
          </a:p>
          <a:p>
            <a:pPr marL="36513">
              <a:lnSpc>
                <a:spcPct val="143000"/>
              </a:lnSpc>
              <a:buClr>
                <a:srgbClr val="FFFFFF"/>
              </a:buClr>
              <a:buSzPct val="64000"/>
              <a:buFont typeface="Times New Roman" charset="0"/>
              <a:buBlip>
                <a:blip r:embed="rId4"/>
              </a:buBlip>
              <a:tabLst>
                <a:tab pos="723900" algn="l"/>
                <a:tab pos="1447800" algn="l"/>
                <a:tab pos="2171700" algn="l"/>
                <a:tab pos="2895600" algn="l"/>
              </a:tabLst>
            </a:pPr>
            <a:r>
              <a:rPr lang="en-US" sz="2600" b="1" dirty="0">
                <a:solidFill>
                  <a:srgbClr val="FF9966"/>
                </a:solidFill>
              </a:rPr>
              <a:t> Crew Skills?</a:t>
            </a:r>
          </a:p>
          <a:p>
            <a:pPr marL="36513">
              <a:lnSpc>
                <a:spcPct val="143000"/>
              </a:lnSpc>
              <a:buClr>
                <a:srgbClr val="FFFFFF"/>
              </a:buClr>
              <a:buSzPct val="64000"/>
              <a:buFont typeface="Times New Roman" charset="0"/>
              <a:buBlip>
                <a:blip r:embed="rId4"/>
              </a:buBlip>
              <a:tabLst>
                <a:tab pos="723900" algn="l"/>
                <a:tab pos="1447800" algn="l"/>
                <a:tab pos="2171700" algn="l"/>
                <a:tab pos="2895600" algn="l"/>
              </a:tabLst>
            </a:pPr>
            <a:r>
              <a:rPr lang="en-US" sz="2600" b="1" dirty="0">
                <a:solidFill>
                  <a:srgbClr val="FF9966"/>
                </a:solidFill>
              </a:rPr>
              <a:t> Modular Design</a:t>
            </a:r>
          </a:p>
          <a:p>
            <a:pPr marL="36513">
              <a:lnSpc>
                <a:spcPct val="143000"/>
              </a:lnSpc>
              <a:buClr>
                <a:srgbClr val="FFFFFF"/>
              </a:buClr>
              <a:buSzPct val="64000"/>
              <a:buFont typeface="Times New Roman" charset="0"/>
              <a:buBlip>
                <a:blip r:embed="rId4"/>
              </a:buBlip>
              <a:tabLst>
                <a:tab pos="723900" algn="l"/>
                <a:tab pos="1447800" algn="l"/>
                <a:tab pos="2171700" algn="l"/>
                <a:tab pos="2895600" algn="l"/>
              </a:tabLst>
            </a:pPr>
            <a:r>
              <a:rPr lang="en-US" sz="2600" b="1" dirty="0">
                <a:solidFill>
                  <a:srgbClr val="FF9966"/>
                </a:solidFill>
              </a:rPr>
              <a:t> Balance Short-term       with Expansion</a:t>
            </a:r>
          </a:p>
          <a:p>
            <a:pPr marL="36513">
              <a:lnSpc>
                <a:spcPct val="143000"/>
              </a:lnSpc>
              <a:buClr>
                <a:srgbClr val="FFFFFF"/>
              </a:buClr>
              <a:buSzPct val="64000"/>
              <a:buFont typeface="Times New Roman" charset="0"/>
              <a:buBlip>
                <a:blip r:embed="rId4"/>
              </a:buBlip>
              <a:tabLst>
                <a:tab pos="723900" algn="l"/>
                <a:tab pos="1447800" algn="l"/>
                <a:tab pos="2171700" algn="l"/>
                <a:tab pos="2895600" algn="l"/>
              </a:tabLst>
            </a:pPr>
            <a:r>
              <a:rPr lang="en-US" sz="2600" b="1" dirty="0">
                <a:solidFill>
                  <a:srgbClr val="FF9966"/>
                </a:solidFill>
              </a:rPr>
              <a:t> Stay Alive </a:t>
            </a:r>
            <a:r>
              <a:rPr lang="en-US" sz="2600" b="1" dirty="0" err="1">
                <a:solidFill>
                  <a:srgbClr val="FF9966"/>
                </a:solidFill>
              </a:rPr>
              <a:t>vs</a:t>
            </a:r>
            <a:r>
              <a:rPr lang="en-US" sz="2600" b="1" dirty="0">
                <a:solidFill>
                  <a:srgbClr val="FF9966"/>
                </a:solidFill>
              </a:rPr>
              <a:t> Thrive</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1"/>
          <p:cNvSpPr txBox="1">
            <a:spLocks noChangeArrowheads="1"/>
          </p:cNvSpPr>
          <p:nvPr/>
        </p:nvSpPr>
        <p:spPr bwMode="auto">
          <a:xfrm>
            <a:off x="1049850" y="1952952"/>
            <a:ext cx="6188590" cy="456752"/>
          </a:xfrm>
          <a:prstGeom prst="rect">
            <a:avLst/>
          </a:prstGeom>
          <a:noFill/>
          <a:ln w="9525">
            <a:noFill/>
            <a:round/>
            <a:headEnd/>
            <a:tailEnd/>
          </a:ln>
        </p:spPr>
        <p:txBody>
          <a:bodyPr wrap="none" anchor="ctr"/>
          <a:lstStyle/>
          <a:p>
            <a:endParaRPr lang="en-US"/>
          </a:p>
        </p:txBody>
      </p:sp>
      <p:sp>
        <p:nvSpPr>
          <p:cNvPr id="62467" name="Text Box 2"/>
          <p:cNvSpPr txBox="1">
            <a:spLocks noChangeArrowheads="1"/>
          </p:cNvSpPr>
          <p:nvPr/>
        </p:nvSpPr>
        <p:spPr bwMode="auto">
          <a:xfrm>
            <a:off x="-228488" y="228376"/>
            <a:ext cx="9372488" cy="456752"/>
          </a:xfrm>
          <a:prstGeom prst="rect">
            <a:avLst/>
          </a:prstGeom>
          <a:noFill/>
          <a:ln w="9525">
            <a:noFill/>
            <a:round/>
            <a:headEnd/>
            <a:tailEnd/>
          </a:ln>
        </p:spPr>
        <p:txBody>
          <a:bodyPr wrap="none" anchor="ctr"/>
          <a:lstStyle/>
          <a:p>
            <a:endParaRPr lang="en-US"/>
          </a:p>
        </p:txBody>
      </p:sp>
      <p:pic>
        <p:nvPicPr>
          <p:cNvPr id="62468" name="Picture 3"/>
          <p:cNvPicPr>
            <a:picLocks noChangeAspect="1" noChangeArrowheads="1"/>
          </p:cNvPicPr>
          <p:nvPr/>
        </p:nvPicPr>
        <p:blipFill>
          <a:blip r:embed="rId3" cstate="print">
            <a:lum bright="10000" contrast="50000"/>
          </a:blip>
          <a:srcRect/>
          <a:stretch>
            <a:fillRect/>
          </a:stretch>
        </p:blipFill>
        <p:spPr bwMode="auto">
          <a:xfrm>
            <a:off x="-1493" y="0"/>
            <a:ext cx="9145494" cy="6858000"/>
          </a:xfrm>
          <a:prstGeom prst="rect">
            <a:avLst/>
          </a:prstGeom>
          <a:noFill/>
          <a:ln w="9525">
            <a:noFill/>
            <a:round/>
            <a:headEnd/>
            <a:tailEnd/>
          </a:ln>
        </p:spPr>
      </p:pic>
      <p:sp>
        <p:nvSpPr>
          <p:cNvPr id="5" name="Rectangle 4"/>
          <p:cNvSpPr/>
          <p:nvPr/>
        </p:nvSpPr>
        <p:spPr>
          <a:xfrm>
            <a:off x="762000" y="381000"/>
            <a:ext cx="7391400" cy="707886"/>
          </a:xfrm>
          <a:prstGeom prst="rect">
            <a:avLst/>
          </a:prstGeom>
        </p:spPr>
        <p:txBody>
          <a:bodyPr wrap="square">
            <a:spAutoFit/>
          </a:bodyPr>
          <a:lstStyle/>
          <a:p>
            <a:r>
              <a:rPr lang="en-US" sz="2400" b="1" dirty="0" smtClean="0">
                <a:solidFill>
                  <a:srgbClr val="FF9966"/>
                </a:solidFill>
              </a:rPr>
              <a:t>To build this, we need…. </a:t>
            </a:r>
            <a:r>
              <a:rPr lang="en-US" sz="4000" b="1" dirty="0" smtClean="0">
                <a:solidFill>
                  <a:srgbClr val="FF9966"/>
                </a:solidFill>
              </a:rPr>
              <a:t>RESOURCES!!</a:t>
            </a:r>
            <a:endParaRPr lang="en-US" sz="4000" dirty="0"/>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ice crater.jpg"/>
          <p:cNvPicPr>
            <a:picLocks noChangeAspect="1"/>
          </p:cNvPicPr>
          <p:nvPr/>
        </p:nvPicPr>
        <p:blipFill>
          <a:blip r:embed="rId3" cstate="print"/>
          <a:srcRect/>
          <a:stretch>
            <a:fillRect/>
          </a:stretch>
        </p:blipFill>
        <p:spPr bwMode="auto">
          <a:xfrm>
            <a:off x="760134" y="0"/>
            <a:ext cx="7623733" cy="6858000"/>
          </a:xfrm>
          <a:prstGeom prst="rect">
            <a:avLst/>
          </a:prstGeom>
          <a:noFill/>
          <a:ln w="9525">
            <a:noFill/>
            <a:miter lim="800000"/>
            <a:headEnd/>
            <a:tailEnd/>
          </a:ln>
        </p:spPr>
      </p:pic>
      <p:sp>
        <p:nvSpPr>
          <p:cNvPr id="63491" name="Text Box 1"/>
          <p:cNvSpPr txBox="1">
            <a:spLocks noChangeArrowheads="1"/>
          </p:cNvSpPr>
          <p:nvPr/>
        </p:nvSpPr>
        <p:spPr bwMode="auto">
          <a:xfrm>
            <a:off x="700398" y="0"/>
            <a:ext cx="5304505" cy="859769"/>
          </a:xfrm>
          <a:prstGeom prst="rect">
            <a:avLst/>
          </a:prstGeom>
          <a:noFill/>
          <a:ln w="9525">
            <a:noFill/>
            <a:round/>
            <a:headEnd/>
            <a:tailEnd/>
          </a:ln>
        </p:spPr>
        <p:txBody>
          <a:bodyPr lIns="0" tIns="34020" rIns="0" bIns="0"/>
          <a:lstStyle/>
          <a:p>
            <a:pPr algn="ctr">
              <a:tabLst>
                <a:tab pos="723900" algn="l"/>
                <a:tab pos="1447800" algn="l"/>
                <a:tab pos="2171700" algn="l"/>
                <a:tab pos="2895600" algn="l"/>
                <a:tab pos="3619500" algn="l"/>
                <a:tab pos="4343400" algn="l"/>
                <a:tab pos="5067300" algn="l"/>
                <a:tab pos="5791200" algn="l"/>
                <a:tab pos="6515100" algn="l"/>
                <a:tab pos="7239000" algn="l"/>
              </a:tabLst>
            </a:pPr>
            <a:r>
              <a:rPr lang="en-US" sz="5400" b="1">
                <a:solidFill>
                  <a:schemeClr val="tx1"/>
                </a:solidFill>
              </a:rPr>
              <a:t>Water Resources</a:t>
            </a:r>
          </a:p>
        </p:txBody>
      </p:sp>
      <p:sp>
        <p:nvSpPr>
          <p:cNvPr id="63492" name="Text Box 2"/>
          <p:cNvSpPr txBox="1">
            <a:spLocks noChangeArrowheads="1"/>
          </p:cNvSpPr>
          <p:nvPr/>
        </p:nvSpPr>
        <p:spPr bwMode="auto">
          <a:xfrm>
            <a:off x="915446" y="3832016"/>
            <a:ext cx="7371351" cy="2821117"/>
          </a:xfrm>
          <a:prstGeom prst="rect">
            <a:avLst/>
          </a:prstGeom>
          <a:noFill/>
          <a:ln w="9525">
            <a:noFill/>
            <a:round/>
            <a:headEnd/>
            <a:tailEnd/>
          </a:ln>
        </p:spPr>
        <p:txBody>
          <a:bodyPr lIns="0" tIns="96768" rIns="0" bIns="0"/>
          <a:lstStyle/>
          <a:p>
            <a:pPr algn="ctr">
              <a:lnSpc>
                <a:spcPct val="76000"/>
              </a:lnSpc>
              <a:spcBef>
                <a:spcPts val="800"/>
              </a:spcBef>
              <a:tabLst>
                <a:tab pos="723900" algn="l"/>
                <a:tab pos="1447800" algn="l"/>
                <a:tab pos="2171700" algn="l"/>
                <a:tab pos="2895600" algn="l"/>
                <a:tab pos="3619500" algn="l"/>
                <a:tab pos="4343400" algn="l"/>
                <a:tab pos="5067300" algn="l"/>
                <a:tab pos="5791200" algn="l"/>
                <a:tab pos="6515100" algn="l"/>
                <a:tab pos="7239000" algn="l"/>
              </a:tabLst>
            </a:pPr>
            <a:r>
              <a:rPr lang="en-US" sz="2800" b="1">
                <a:solidFill>
                  <a:schemeClr val="tx1"/>
                </a:solidFill>
              </a:rPr>
              <a:t>Estimate ~180 tonnes over initial construction phase (mostly industrial).</a:t>
            </a:r>
          </a:p>
          <a:p>
            <a:pPr algn="ctr">
              <a:lnSpc>
                <a:spcPct val="76000"/>
              </a:lnSpc>
              <a:spcBef>
                <a:spcPts val="800"/>
              </a:spcBef>
              <a:tabLst>
                <a:tab pos="723900" algn="l"/>
                <a:tab pos="1447800" algn="l"/>
                <a:tab pos="2171700" algn="l"/>
                <a:tab pos="2895600" algn="l"/>
                <a:tab pos="3619500" algn="l"/>
                <a:tab pos="4343400" algn="l"/>
                <a:tab pos="5067300" algn="l"/>
                <a:tab pos="5791200" algn="l"/>
                <a:tab pos="6515100" algn="l"/>
                <a:tab pos="7239000" algn="l"/>
              </a:tabLst>
            </a:pPr>
            <a:endParaRPr lang="en-US" sz="2800" b="1">
              <a:solidFill>
                <a:schemeClr val="tx1"/>
              </a:solidFill>
            </a:endParaRPr>
          </a:p>
          <a:p>
            <a:pPr algn="ctr">
              <a:lnSpc>
                <a:spcPct val="76000"/>
              </a:lnSpc>
              <a:spcBef>
                <a:spcPts val="700"/>
              </a:spcBef>
              <a:tabLst>
                <a:tab pos="723900" algn="l"/>
                <a:tab pos="1447800" algn="l"/>
                <a:tab pos="2171700" algn="l"/>
                <a:tab pos="2895600" algn="l"/>
                <a:tab pos="3619500" algn="l"/>
                <a:tab pos="4343400" algn="l"/>
                <a:tab pos="5067300" algn="l"/>
                <a:tab pos="5791200" algn="l"/>
                <a:tab pos="6515100" algn="l"/>
                <a:tab pos="7239000" algn="l"/>
              </a:tabLst>
            </a:pPr>
            <a:r>
              <a:rPr lang="en-US" sz="2800" b="1">
                <a:solidFill>
                  <a:schemeClr val="tx1"/>
                </a:solidFill>
              </a:rPr>
              <a:t>Ice deposits</a:t>
            </a:r>
          </a:p>
          <a:p>
            <a:pPr algn="ctr">
              <a:lnSpc>
                <a:spcPct val="76000"/>
              </a:lnSpc>
              <a:spcBef>
                <a:spcPts val="700"/>
              </a:spcBef>
              <a:tabLst>
                <a:tab pos="723900" algn="l"/>
                <a:tab pos="1447800" algn="l"/>
                <a:tab pos="2171700" algn="l"/>
                <a:tab pos="2895600" algn="l"/>
                <a:tab pos="3619500" algn="l"/>
                <a:tab pos="4343400" algn="l"/>
                <a:tab pos="5067300" algn="l"/>
                <a:tab pos="5791200" algn="l"/>
                <a:tab pos="6515100" algn="l"/>
                <a:tab pos="7239000" algn="l"/>
              </a:tabLst>
            </a:pPr>
            <a:r>
              <a:rPr lang="en-US" sz="2800" b="1">
                <a:solidFill>
                  <a:schemeClr val="tx1"/>
                </a:solidFill>
              </a:rPr>
              <a:t>Aquifers</a:t>
            </a:r>
          </a:p>
          <a:p>
            <a:pPr algn="ctr">
              <a:lnSpc>
                <a:spcPct val="76000"/>
              </a:lnSpc>
              <a:spcBef>
                <a:spcPts val="700"/>
              </a:spcBef>
              <a:tabLst>
                <a:tab pos="723900" algn="l"/>
                <a:tab pos="1447800" algn="l"/>
                <a:tab pos="2171700" algn="l"/>
                <a:tab pos="2895600" algn="l"/>
                <a:tab pos="3619500" algn="l"/>
                <a:tab pos="4343400" algn="l"/>
                <a:tab pos="5067300" algn="l"/>
                <a:tab pos="5791200" algn="l"/>
                <a:tab pos="6515100" algn="l"/>
                <a:tab pos="7239000" algn="l"/>
              </a:tabLst>
            </a:pPr>
            <a:r>
              <a:rPr lang="en-US" sz="2800" b="1">
                <a:solidFill>
                  <a:schemeClr val="tx1"/>
                </a:solidFill>
              </a:rPr>
              <a:t>Hydrated minerals</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1"/>
          <p:cNvSpPr txBox="1">
            <a:spLocks noChangeArrowheads="1"/>
          </p:cNvSpPr>
          <p:nvPr/>
        </p:nvSpPr>
        <p:spPr bwMode="auto">
          <a:xfrm>
            <a:off x="952780" y="455073"/>
            <a:ext cx="7408686" cy="859769"/>
          </a:xfrm>
          <a:prstGeom prst="rect">
            <a:avLst/>
          </a:prstGeom>
          <a:noFill/>
          <a:ln w="9525">
            <a:noFill/>
            <a:round/>
            <a:headEnd/>
            <a:tailEnd/>
          </a:ln>
        </p:spPr>
        <p:txBody>
          <a:bodyPr lIns="0" tIns="34020" rIns="0" bIns="0"/>
          <a:lstStyle/>
          <a:p>
            <a:pPr algn="ctr">
              <a:tabLst>
                <a:tab pos="723900" algn="l"/>
                <a:tab pos="1447800" algn="l"/>
                <a:tab pos="2171700" algn="l"/>
                <a:tab pos="2895600" algn="l"/>
                <a:tab pos="3619500" algn="l"/>
                <a:tab pos="4343400" algn="l"/>
                <a:tab pos="5067300" algn="l"/>
                <a:tab pos="5791200" algn="l"/>
                <a:tab pos="6515100" algn="l"/>
                <a:tab pos="7239000" algn="l"/>
              </a:tabLst>
            </a:pPr>
            <a:r>
              <a:rPr lang="en-US" sz="5400" b="1">
                <a:solidFill>
                  <a:srgbClr val="FF9966"/>
                </a:solidFill>
              </a:rPr>
              <a:t>Other Resources</a:t>
            </a:r>
          </a:p>
        </p:txBody>
      </p:sp>
      <p:sp>
        <p:nvSpPr>
          <p:cNvPr id="64515" name="Text Box 2"/>
          <p:cNvSpPr txBox="1">
            <a:spLocks noChangeArrowheads="1"/>
          </p:cNvSpPr>
          <p:nvPr/>
        </p:nvSpPr>
        <p:spPr bwMode="auto">
          <a:xfrm>
            <a:off x="885578" y="1664124"/>
            <a:ext cx="7873128" cy="4322354"/>
          </a:xfrm>
          <a:prstGeom prst="rect">
            <a:avLst/>
          </a:prstGeom>
          <a:noFill/>
          <a:ln w="9525">
            <a:noFill/>
            <a:round/>
            <a:headEnd/>
            <a:tailEnd/>
          </a:ln>
        </p:spPr>
        <p:txBody>
          <a:bodyPr lIns="0" tIns="0" rIns="0" bIns="0"/>
          <a:lstStyle/>
          <a:p>
            <a:pPr marL="36513">
              <a:buClr>
                <a:srgbClr val="FFFFFF"/>
              </a:buClr>
              <a:buSzPct val="59000"/>
              <a:buFont typeface="Times New Roman" charset="0"/>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00" b="1">
                <a:solidFill>
                  <a:srgbClr val="FF9966"/>
                </a:solidFill>
              </a:rPr>
              <a:t> Carbon</a:t>
            </a:r>
          </a:p>
          <a:p>
            <a:pPr marL="36513">
              <a:lnSpc>
                <a:spcPct val="143000"/>
              </a:lnSpc>
              <a:buClr>
                <a:srgbClr val="FFFFFF"/>
              </a:buClr>
              <a:buSzPct val="59000"/>
              <a:buFont typeface="Times New Roman" charset="0"/>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00" b="1">
                <a:solidFill>
                  <a:srgbClr val="FF9966"/>
                </a:solidFill>
              </a:rPr>
              <a:t> Iron – hematite (rebar and girders)</a:t>
            </a:r>
          </a:p>
          <a:p>
            <a:pPr marL="36513">
              <a:lnSpc>
                <a:spcPct val="143000"/>
              </a:lnSpc>
              <a:buClr>
                <a:srgbClr val="FFFFFF"/>
              </a:buClr>
              <a:buSzPct val="59000"/>
              <a:buFont typeface="Times New Roman" charset="0"/>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00" b="1">
                <a:solidFill>
                  <a:srgbClr val="FF9966"/>
                </a:solidFill>
              </a:rPr>
              <a:t> Sulfates (everywhere... Mars Stinks!!!)</a:t>
            </a:r>
          </a:p>
          <a:p>
            <a:pPr marL="36513">
              <a:lnSpc>
                <a:spcPct val="143000"/>
              </a:lnSpc>
              <a:buClr>
                <a:srgbClr val="FFFFFF"/>
              </a:buClr>
              <a:buSzPct val="59000"/>
              <a:buFont typeface="Times New Roman" charset="0"/>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00" b="1">
                <a:solidFill>
                  <a:srgbClr val="FF9966"/>
                </a:solidFill>
              </a:rPr>
              <a:t> Silica (windows and fibers) – might be rare</a:t>
            </a:r>
          </a:p>
          <a:p>
            <a:pPr marL="36513">
              <a:lnSpc>
                <a:spcPct val="143000"/>
              </a:lnSpc>
              <a:buClr>
                <a:srgbClr val="FFFFFF"/>
              </a:buClr>
              <a:buSzPct val="59000"/>
              <a:buFont typeface="Times New Roman" charset="0"/>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00" b="1">
                <a:solidFill>
                  <a:srgbClr val="FF9966"/>
                </a:solidFill>
              </a:rPr>
              <a:t> Aluminum</a:t>
            </a:r>
          </a:p>
          <a:p>
            <a:pPr marL="36513">
              <a:lnSpc>
                <a:spcPct val="143000"/>
              </a:lnSpc>
              <a:buClr>
                <a:srgbClr val="FFFFFF"/>
              </a:buClr>
              <a:buSzPct val="52000"/>
              <a:buFont typeface="Times New Roman" charset="0"/>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b="1">
                <a:solidFill>
                  <a:srgbClr val="FF9966"/>
                </a:solidFill>
              </a:rPr>
              <a:t> </a:t>
            </a:r>
            <a:r>
              <a:rPr lang="en-US" sz="2800" b="1">
                <a:solidFill>
                  <a:srgbClr val="FF9966"/>
                </a:solidFill>
              </a:rPr>
              <a:t>Note: orbiters cannot determine types of minerals or concentration well enough. Need people on the spot!!</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1130493" y="164565"/>
            <a:ext cx="6714261" cy="859769"/>
          </a:xfrm>
          <a:prstGeom prst="rect">
            <a:avLst/>
          </a:prstGeom>
          <a:noFill/>
          <a:ln w="9525">
            <a:noFill/>
            <a:round/>
            <a:headEnd/>
            <a:tailEnd/>
          </a:ln>
        </p:spPr>
        <p:txBody>
          <a:bodyPr lIns="0" tIns="34020" rIns="0" bIns="0"/>
          <a:lstStyle/>
          <a:p>
            <a:pPr algn="ctr">
              <a:tabLst>
                <a:tab pos="723900" algn="l"/>
                <a:tab pos="1447800" algn="l"/>
                <a:tab pos="2171700" algn="l"/>
                <a:tab pos="2895600" algn="l"/>
                <a:tab pos="3619500" algn="l"/>
                <a:tab pos="4343400" algn="l"/>
                <a:tab pos="5067300" algn="l"/>
                <a:tab pos="5791200" algn="l"/>
                <a:tab pos="6515100" algn="l"/>
              </a:tabLst>
            </a:pPr>
            <a:r>
              <a:rPr lang="en-US" sz="5400" b="1">
                <a:solidFill>
                  <a:srgbClr val="FF9966"/>
                </a:solidFill>
              </a:rPr>
              <a:t>Resources</a:t>
            </a:r>
          </a:p>
        </p:txBody>
      </p:sp>
      <p:pic>
        <p:nvPicPr>
          <p:cNvPr id="65539" name="Picture 2"/>
          <p:cNvPicPr>
            <a:picLocks noChangeAspect="1" noChangeArrowheads="1"/>
          </p:cNvPicPr>
          <p:nvPr/>
        </p:nvPicPr>
        <p:blipFill>
          <a:blip r:embed="rId3" cstate="print"/>
          <a:srcRect/>
          <a:stretch>
            <a:fillRect/>
          </a:stretch>
        </p:blipFill>
        <p:spPr bwMode="auto">
          <a:xfrm>
            <a:off x="134405" y="1146919"/>
            <a:ext cx="3457188" cy="5435687"/>
          </a:xfrm>
          <a:prstGeom prst="rect">
            <a:avLst/>
          </a:prstGeom>
          <a:noFill/>
          <a:ln w="9525">
            <a:noFill/>
            <a:round/>
            <a:headEnd/>
            <a:tailEnd/>
          </a:ln>
        </p:spPr>
      </p:pic>
      <p:sp>
        <p:nvSpPr>
          <p:cNvPr id="65540" name="Text Box 3"/>
          <p:cNvSpPr txBox="1">
            <a:spLocks noChangeArrowheads="1"/>
          </p:cNvSpPr>
          <p:nvPr/>
        </p:nvSpPr>
        <p:spPr bwMode="auto">
          <a:xfrm>
            <a:off x="3484070" y="1348427"/>
            <a:ext cx="5409042" cy="4943671"/>
          </a:xfrm>
          <a:prstGeom prst="rect">
            <a:avLst/>
          </a:prstGeom>
          <a:noFill/>
          <a:ln w="9525">
            <a:noFill/>
            <a:round/>
            <a:headEnd/>
            <a:tailEnd/>
          </a:ln>
        </p:spPr>
        <p:txBody>
          <a:bodyPr lIns="0" tIns="15876" rIns="0" bIns="0"/>
          <a:lstStyle/>
          <a:p>
            <a:pPr marL="431800" indent="-323850">
              <a:lnSpc>
                <a:spcPct val="93000"/>
              </a:lnSpc>
              <a:spcAft>
                <a:spcPts val="1425"/>
              </a:spcAft>
              <a:buFont typeface="Wingdings" pitchFamily="2" charset="2"/>
              <a:buChar char=""/>
              <a:tabLst>
                <a:tab pos="723900" algn="l"/>
                <a:tab pos="1447800" algn="l"/>
                <a:tab pos="2171700" algn="l"/>
                <a:tab pos="2895600" algn="l"/>
                <a:tab pos="3619500" algn="l"/>
                <a:tab pos="4343400" algn="l"/>
                <a:tab pos="5067300" algn="l"/>
              </a:tabLst>
            </a:pPr>
            <a:r>
              <a:rPr lang="en-US" sz="1800" b="1">
                <a:solidFill>
                  <a:srgbClr val="FF9966"/>
                </a:solidFill>
                <a:latin typeface="Arial" charset="0"/>
                <a:cs typeface="Arial" charset="0"/>
              </a:rPr>
              <a:t>4FC site is dark blue square while Opportunity landing site is yellow square.</a:t>
            </a:r>
          </a:p>
          <a:p>
            <a:pPr marL="431800" indent="-323850">
              <a:lnSpc>
                <a:spcPct val="93000"/>
              </a:lnSpc>
              <a:spcAft>
                <a:spcPts val="1425"/>
              </a:spcAft>
              <a:buFont typeface="Wingdings" pitchFamily="2" charset="2"/>
              <a:buChar char=""/>
              <a:tabLst>
                <a:tab pos="723900" algn="l"/>
                <a:tab pos="1447800" algn="l"/>
                <a:tab pos="2171700" algn="l"/>
                <a:tab pos="2895600" algn="l"/>
                <a:tab pos="3619500" algn="l"/>
                <a:tab pos="4343400" algn="l"/>
                <a:tab pos="5067300" algn="l"/>
              </a:tabLst>
            </a:pPr>
            <a:r>
              <a:rPr lang="en-US" sz="1800" b="1">
                <a:solidFill>
                  <a:srgbClr val="FF9966"/>
                </a:solidFill>
                <a:latin typeface="Arial" charset="0"/>
                <a:cs typeface="Arial" charset="0"/>
              </a:rPr>
              <a:t>Triangles are locations of high priority mining exploration sites for the following minerals:</a:t>
            </a:r>
          </a:p>
          <a:p>
            <a:pPr marL="431800" indent="-323850">
              <a:lnSpc>
                <a:spcPct val="93000"/>
              </a:lnSpc>
              <a:spcAft>
                <a:spcPts val="1425"/>
              </a:spcAft>
              <a:buFont typeface="Wingdings" pitchFamily="2" charset="2"/>
              <a:buChar char=""/>
              <a:tabLst>
                <a:tab pos="723900" algn="l"/>
                <a:tab pos="1447800" algn="l"/>
                <a:tab pos="2171700" algn="l"/>
                <a:tab pos="2895600" algn="l"/>
                <a:tab pos="3619500" algn="l"/>
                <a:tab pos="4343400" algn="l"/>
                <a:tab pos="5067300" algn="l"/>
              </a:tabLst>
            </a:pPr>
            <a:r>
              <a:rPr lang="en-US" sz="1800" b="1">
                <a:solidFill>
                  <a:srgbClr val="FF9966"/>
                </a:solidFill>
                <a:latin typeface="Arial" charset="0"/>
                <a:cs typeface="Arial" charset="0"/>
              </a:rPr>
              <a:t>chalcopyrite - light green, hematite - maroon, clay – orange (all ENE of site), anorthite – pink (NNE of site), gypsum - gray (NNW of site).</a:t>
            </a:r>
          </a:p>
          <a:p>
            <a:pPr marL="431800" indent="-323850">
              <a:lnSpc>
                <a:spcPct val="93000"/>
              </a:lnSpc>
              <a:spcAft>
                <a:spcPts val="1425"/>
              </a:spcAft>
              <a:buFont typeface="Wingdings" pitchFamily="2" charset="2"/>
              <a:buChar char=""/>
              <a:tabLst>
                <a:tab pos="723900" algn="l"/>
                <a:tab pos="1447800" algn="l"/>
                <a:tab pos="2171700" algn="l"/>
                <a:tab pos="2895600" algn="l"/>
                <a:tab pos="3619500" algn="l"/>
                <a:tab pos="4343400" algn="l"/>
                <a:tab pos="5067300" algn="l"/>
              </a:tabLst>
            </a:pPr>
            <a:r>
              <a:rPr lang="en-US" sz="1800" b="1">
                <a:solidFill>
                  <a:srgbClr val="FF9966"/>
                </a:solidFill>
                <a:latin typeface="Arial" charset="0"/>
                <a:cs typeface="Arial" charset="0"/>
              </a:rPr>
              <a:t>Hydrated minerals are found over the entire map viewed here at about 5% water by weight. Basalt is expected in the immediate vicinity of the 4FC site and in the debris field of the large impact crater to the NW of the site. </a:t>
            </a:r>
          </a:p>
          <a:p>
            <a:pPr marL="431800" indent="-323850">
              <a:lnSpc>
                <a:spcPct val="93000"/>
              </a:lnSpc>
              <a:spcAft>
                <a:spcPts val="1425"/>
              </a:spcAft>
              <a:buFont typeface="Wingdings" pitchFamily="2" charset="2"/>
              <a:buChar char=""/>
              <a:tabLst>
                <a:tab pos="723900" algn="l"/>
                <a:tab pos="1447800" algn="l"/>
                <a:tab pos="2171700" algn="l"/>
                <a:tab pos="2895600" algn="l"/>
                <a:tab pos="3619500" algn="l"/>
                <a:tab pos="4343400" algn="l"/>
                <a:tab pos="5067300" algn="l"/>
              </a:tabLst>
            </a:pPr>
            <a:r>
              <a:rPr lang="en-US" sz="1800" b="1">
                <a:solidFill>
                  <a:srgbClr val="FF9966"/>
                </a:solidFill>
                <a:latin typeface="Arial" charset="0"/>
                <a:cs typeface="Arial" charset="0"/>
              </a:rPr>
              <a:t>The horizontal and vertical arrows are 100 km long. The distance between the 4FC site in blue and the Opportunity landing site is 78.5 km.</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274638"/>
            <a:ext cx="2895600" cy="1143000"/>
          </a:xfrm>
        </p:spPr>
        <p:txBody>
          <a:bodyPr/>
          <a:lstStyle/>
          <a:p>
            <a:r>
              <a:rPr lang="en-US" dirty="0" smtClean="0"/>
              <a:t>…t</a:t>
            </a:r>
            <a:r>
              <a:rPr lang="en-US" dirty="0" smtClean="0"/>
              <a:t>o this</a:t>
            </a:r>
            <a:endParaRPr lang="en-US" dirty="0"/>
          </a:p>
        </p:txBody>
      </p:sp>
      <p:pic>
        <p:nvPicPr>
          <p:cNvPr id="3" name="Picture 2" descr="tatooine.jpg"/>
          <p:cNvPicPr>
            <a:picLocks noChangeAspect="1"/>
          </p:cNvPicPr>
          <p:nvPr/>
        </p:nvPicPr>
        <p:blipFill>
          <a:blip r:embed="rId2" cstate="print"/>
          <a:stretch>
            <a:fillRect/>
          </a:stretch>
        </p:blipFill>
        <p:spPr>
          <a:xfrm>
            <a:off x="990600" y="3429000"/>
            <a:ext cx="7315200" cy="3246120"/>
          </a:xfrm>
          <a:prstGeom prst="rect">
            <a:avLst/>
          </a:prstGeom>
          <a:ln>
            <a:noFill/>
          </a:ln>
          <a:effectLst>
            <a:softEdge rad="112500"/>
          </a:effectLst>
        </p:spPr>
      </p:pic>
      <p:pic>
        <p:nvPicPr>
          <p:cNvPr id="4" name="Picture 3" descr="starwars_city.jpg"/>
          <p:cNvPicPr>
            <a:picLocks noChangeAspect="1"/>
          </p:cNvPicPr>
          <p:nvPr/>
        </p:nvPicPr>
        <p:blipFill>
          <a:blip r:embed="rId3" cstate="print"/>
          <a:stretch>
            <a:fillRect/>
          </a:stretch>
        </p:blipFill>
        <p:spPr>
          <a:xfrm>
            <a:off x="1905000" y="381000"/>
            <a:ext cx="2743200" cy="1947672"/>
          </a:xfrm>
          <a:prstGeom prst="rect">
            <a:avLst/>
          </a:prstGeom>
          <a:ln>
            <a:noFill/>
          </a:ln>
          <a:effectLst>
            <a:softEdge rad="112500"/>
          </a:effectLst>
        </p:spPr>
      </p:pic>
      <p:sp>
        <p:nvSpPr>
          <p:cNvPr id="5" name="Down Arrow 4"/>
          <p:cNvSpPr/>
          <p:nvPr/>
        </p:nvSpPr>
        <p:spPr>
          <a:xfrm>
            <a:off x="3124200" y="23622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3" cstate="print"/>
          <a:srcRect/>
          <a:stretch>
            <a:fillRect/>
          </a:stretch>
        </p:blipFill>
        <p:spPr bwMode="auto">
          <a:xfrm>
            <a:off x="-85123" y="0"/>
            <a:ext cx="9229123" cy="6858000"/>
          </a:xfrm>
          <a:prstGeom prst="rect">
            <a:avLst/>
          </a:prstGeom>
          <a:noFill/>
          <a:ln w="9525">
            <a:noFill/>
            <a:round/>
            <a:headEnd/>
            <a:tailEnd/>
          </a:ln>
        </p:spPr>
      </p:pic>
      <p:sp>
        <p:nvSpPr>
          <p:cNvPr id="66563" name="Text Box 2"/>
          <p:cNvSpPr txBox="1">
            <a:spLocks noChangeArrowheads="1"/>
          </p:cNvSpPr>
          <p:nvPr/>
        </p:nvSpPr>
        <p:spPr bwMode="auto">
          <a:xfrm>
            <a:off x="3258568" y="6386136"/>
            <a:ext cx="5380668" cy="339206"/>
          </a:xfrm>
          <a:prstGeom prst="rect">
            <a:avLst/>
          </a:prstGeom>
          <a:noFill/>
          <a:ln w="9525">
            <a:noFill/>
            <a:round/>
            <a:headEnd/>
            <a:tailEnd/>
          </a:ln>
        </p:spPr>
        <p:txBody>
          <a:bodyPr lIns="0" tIns="11340" rIns="0" bIns="0"/>
          <a:lstStyle/>
          <a:p>
            <a:pPr algn="ctr">
              <a:tabLst>
                <a:tab pos="723900" algn="l"/>
                <a:tab pos="1447800" algn="l"/>
                <a:tab pos="2171700" algn="l"/>
                <a:tab pos="2895600" algn="l"/>
                <a:tab pos="3619500" algn="l"/>
                <a:tab pos="4343400" algn="l"/>
                <a:tab pos="5067300" algn="l"/>
              </a:tabLst>
            </a:pPr>
            <a:r>
              <a:rPr lang="en-US" sz="1800" b="1">
                <a:solidFill>
                  <a:srgbClr val="000000"/>
                </a:solidFill>
              </a:rPr>
              <a:t>Rolling mills – large and massive – notice all the workers!!</a:t>
            </a:r>
          </a:p>
        </p:txBody>
      </p:sp>
      <p:sp>
        <p:nvSpPr>
          <p:cNvPr id="66564" name="Rectangle 3"/>
          <p:cNvSpPr>
            <a:spLocks noChangeArrowheads="1"/>
          </p:cNvSpPr>
          <p:nvPr/>
        </p:nvSpPr>
        <p:spPr bwMode="auto">
          <a:xfrm>
            <a:off x="5897887" y="5041067"/>
            <a:ext cx="2929008" cy="646331"/>
          </a:xfrm>
          <a:prstGeom prst="rect">
            <a:avLst/>
          </a:prstGeom>
          <a:noFill/>
          <a:ln w="9525">
            <a:noFill/>
            <a:miter lim="800000"/>
            <a:headEnd/>
            <a:tailEnd/>
          </a:ln>
        </p:spPr>
        <p:txBody>
          <a:bodyPr wrap="none">
            <a:spAutoFit/>
          </a:bodyPr>
          <a:lstStyle/>
          <a:p>
            <a:pPr algn="ctr">
              <a:tabLst>
                <a:tab pos="723900" algn="l"/>
                <a:tab pos="1447800" algn="l"/>
                <a:tab pos="2171700" algn="l"/>
                <a:tab pos="2895600" algn="l"/>
                <a:tab pos="3619500" algn="l"/>
                <a:tab pos="4343400" algn="l"/>
                <a:tab pos="5067300" algn="l"/>
                <a:tab pos="5791200" algn="l"/>
                <a:tab pos="6515100" algn="l"/>
              </a:tabLst>
            </a:pPr>
            <a:r>
              <a:rPr lang="en-US" sz="3600" b="1">
                <a:solidFill>
                  <a:srgbClr val="FF0000"/>
                </a:solidFill>
              </a:rPr>
              <a:t>Construction</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cstate="print"/>
          <a:srcRect/>
          <a:stretch>
            <a:fillRect/>
          </a:stretch>
        </p:blipFill>
        <p:spPr bwMode="auto">
          <a:xfrm>
            <a:off x="-97070" y="-68849"/>
            <a:ext cx="9308272" cy="6926849"/>
          </a:xfrm>
          <a:prstGeom prst="rect">
            <a:avLst/>
          </a:prstGeom>
          <a:noFill/>
          <a:ln w="9525">
            <a:noFill/>
            <a:round/>
            <a:headEnd/>
            <a:tailEnd/>
          </a:ln>
        </p:spPr>
      </p:pic>
      <p:sp>
        <p:nvSpPr>
          <p:cNvPr id="67587" name="Text Box 2"/>
          <p:cNvSpPr txBox="1">
            <a:spLocks noChangeArrowheads="1"/>
          </p:cNvSpPr>
          <p:nvPr/>
        </p:nvSpPr>
        <p:spPr bwMode="auto">
          <a:xfrm>
            <a:off x="3796186" y="455073"/>
            <a:ext cx="5346320" cy="859769"/>
          </a:xfrm>
          <a:prstGeom prst="rect">
            <a:avLst/>
          </a:prstGeom>
          <a:noFill/>
          <a:ln w="9525">
            <a:noFill/>
            <a:round/>
            <a:headEnd/>
            <a:tailEnd/>
          </a:ln>
        </p:spPr>
        <p:txBody>
          <a:bodyPr lIns="0" tIns="30240" rIns="0" bIns="0"/>
          <a:lstStyle/>
          <a:p>
            <a:pPr algn="ctr">
              <a:tabLst>
                <a:tab pos="723900" algn="l"/>
                <a:tab pos="1447800" algn="l"/>
                <a:tab pos="2171700" algn="l"/>
                <a:tab pos="2895600" algn="l"/>
                <a:tab pos="3619500" algn="l"/>
                <a:tab pos="4343400" algn="l"/>
                <a:tab pos="5067300" algn="l"/>
              </a:tabLst>
            </a:pPr>
            <a:r>
              <a:rPr lang="en-US" sz="4800" b="1">
                <a:solidFill>
                  <a:srgbClr val="FF9966"/>
                </a:solidFill>
              </a:rPr>
              <a:t>Gen-I Space Matrix</a:t>
            </a:r>
          </a:p>
        </p:txBody>
      </p:sp>
      <p:sp>
        <p:nvSpPr>
          <p:cNvPr id="67588" name="Text Box 3"/>
          <p:cNvSpPr txBox="1">
            <a:spLocks noChangeArrowheads="1"/>
          </p:cNvSpPr>
          <p:nvPr/>
        </p:nvSpPr>
        <p:spPr bwMode="auto">
          <a:xfrm>
            <a:off x="5789856" y="6312249"/>
            <a:ext cx="3236166" cy="424846"/>
          </a:xfrm>
          <a:prstGeom prst="rect">
            <a:avLst/>
          </a:prstGeom>
          <a:noFill/>
          <a:ln w="9525">
            <a:noFill/>
            <a:round/>
            <a:headEnd/>
            <a:tailEnd/>
          </a:ln>
        </p:spPr>
        <p:txBody>
          <a:bodyPr lIns="0" tIns="0" rIns="0" bIns="0"/>
          <a:lstStyle/>
          <a:p>
            <a:pPr>
              <a:tabLst>
                <a:tab pos="723900" algn="l"/>
                <a:tab pos="1447800" algn="l"/>
                <a:tab pos="2171700" algn="l"/>
                <a:tab pos="2895600" algn="l"/>
              </a:tabLst>
            </a:pPr>
            <a:r>
              <a:rPr lang="en-US" sz="2800" b="1">
                <a:solidFill>
                  <a:srgbClr val="FF9966"/>
                </a:solidFill>
              </a:rPr>
              <a:t>Gen-I architecture</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1"/>
          <p:cNvSpPr txBox="1">
            <a:spLocks noChangeArrowheads="1"/>
          </p:cNvSpPr>
          <p:nvPr/>
        </p:nvSpPr>
        <p:spPr bwMode="auto">
          <a:xfrm>
            <a:off x="952780" y="455073"/>
            <a:ext cx="7408686" cy="859769"/>
          </a:xfrm>
          <a:prstGeom prst="rect">
            <a:avLst/>
          </a:prstGeom>
          <a:noFill/>
          <a:ln w="9525">
            <a:noFill/>
            <a:round/>
            <a:headEnd/>
            <a:tailEnd/>
          </a:ln>
        </p:spPr>
        <p:txBody>
          <a:bodyPr lIns="0" tIns="34020" rIns="0" bIns="0"/>
          <a:lstStyle/>
          <a:p>
            <a:pPr algn="ctr">
              <a:tabLst>
                <a:tab pos="723900" algn="l"/>
                <a:tab pos="1447800" algn="l"/>
                <a:tab pos="2171700" algn="l"/>
                <a:tab pos="2895600" algn="l"/>
                <a:tab pos="3619500" algn="l"/>
                <a:tab pos="4343400" algn="l"/>
                <a:tab pos="5067300" algn="l"/>
                <a:tab pos="5791200" algn="l"/>
                <a:tab pos="6515100" algn="l"/>
                <a:tab pos="7239000" algn="l"/>
              </a:tabLst>
            </a:pPr>
            <a:r>
              <a:rPr lang="en-US" sz="5400" b="1">
                <a:solidFill>
                  <a:srgbClr val="FF9966"/>
                </a:solidFill>
              </a:rPr>
              <a:t>Shielding</a:t>
            </a:r>
          </a:p>
        </p:txBody>
      </p:sp>
      <p:pic>
        <p:nvPicPr>
          <p:cNvPr id="68611" name="Picture 2"/>
          <p:cNvPicPr>
            <a:picLocks noChangeAspect="1" noChangeArrowheads="1"/>
          </p:cNvPicPr>
          <p:nvPr/>
        </p:nvPicPr>
        <p:blipFill>
          <a:blip r:embed="rId3" cstate="print"/>
          <a:srcRect/>
          <a:stretch>
            <a:fillRect/>
          </a:stretch>
        </p:blipFill>
        <p:spPr bwMode="auto">
          <a:xfrm>
            <a:off x="0" y="1974782"/>
            <a:ext cx="5052124" cy="4070468"/>
          </a:xfrm>
          <a:prstGeom prst="rect">
            <a:avLst/>
          </a:prstGeom>
          <a:noFill/>
          <a:ln w="9525">
            <a:noFill/>
            <a:round/>
            <a:headEnd/>
            <a:tailEnd/>
          </a:ln>
        </p:spPr>
      </p:pic>
      <p:pic>
        <p:nvPicPr>
          <p:cNvPr id="68612" name="Picture 3"/>
          <p:cNvPicPr>
            <a:picLocks noChangeAspect="1" noChangeArrowheads="1"/>
          </p:cNvPicPr>
          <p:nvPr/>
        </p:nvPicPr>
        <p:blipFill>
          <a:blip r:embed="rId4" cstate="print"/>
          <a:srcRect/>
          <a:stretch>
            <a:fillRect/>
          </a:stretch>
        </p:blipFill>
        <p:spPr bwMode="auto">
          <a:xfrm>
            <a:off x="5052124" y="2068820"/>
            <a:ext cx="4090382" cy="2638080"/>
          </a:xfrm>
          <a:prstGeom prst="rect">
            <a:avLst/>
          </a:prstGeom>
          <a:noFill/>
          <a:ln w="9525">
            <a:noFill/>
            <a:round/>
            <a:headEnd/>
            <a:tailEnd/>
          </a:ln>
        </p:spPr>
      </p:pic>
      <p:sp>
        <p:nvSpPr>
          <p:cNvPr id="68613" name="Text Box 4"/>
          <p:cNvSpPr txBox="1">
            <a:spLocks noChangeArrowheads="1"/>
          </p:cNvSpPr>
          <p:nvPr/>
        </p:nvSpPr>
        <p:spPr bwMode="auto">
          <a:xfrm>
            <a:off x="5241783" y="5128387"/>
            <a:ext cx="3830534" cy="1457577"/>
          </a:xfrm>
          <a:prstGeom prst="rect">
            <a:avLst/>
          </a:prstGeom>
          <a:noFill/>
          <a:ln w="9525">
            <a:noFill/>
            <a:round/>
            <a:headEnd/>
            <a:tailEnd/>
          </a:ln>
        </p:spPr>
        <p:txBody>
          <a:bodyPr lIns="0" tIns="0" rIns="0" bIns="0"/>
          <a:lstStyle/>
          <a:p>
            <a:pPr>
              <a:tabLst>
                <a:tab pos="723900" algn="l"/>
                <a:tab pos="1447800" algn="l"/>
                <a:tab pos="2171700" algn="l"/>
                <a:tab pos="2895600" algn="l"/>
                <a:tab pos="3619500" algn="l"/>
              </a:tabLst>
            </a:pPr>
            <a:r>
              <a:rPr lang="en-US" b="1">
                <a:solidFill>
                  <a:srgbClr val="FF9966"/>
                </a:solidFill>
              </a:rPr>
              <a:t>Gen-I architecture</a:t>
            </a:r>
          </a:p>
          <a:p>
            <a:pPr>
              <a:lnSpc>
                <a:spcPct val="143000"/>
              </a:lnSpc>
              <a:tabLst>
                <a:tab pos="723900" algn="l"/>
                <a:tab pos="1447800" algn="l"/>
                <a:tab pos="2171700" algn="l"/>
                <a:tab pos="2895600" algn="l"/>
                <a:tab pos="3619500" algn="l"/>
              </a:tabLst>
            </a:pPr>
            <a:r>
              <a:rPr lang="en-US" b="1">
                <a:solidFill>
                  <a:srgbClr val="FF9966"/>
                </a:solidFill>
              </a:rPr>
              <a:t>Regolith</a:t>
            </a:r>
          </a:p>
          <a:p>
            <a:pPr>
              <a:lnSpc>
                <a:spcPct val="143000"/>
              </a:lnSpc>
              <a:tabLst>
                <a:tab pos="723900" algn="l"/>
                <a:tab pos="1447800" algn="l"/>
                <a:tab pos="2171700" algn="l"/>
                <a:tab pos="2895600" algn="l"/>
                <a:tab pos="3619500" algn="l"/>
              </a:tabLst>
            </a:pPr>
            <a:r>
              <a:rPr lang="en-US" b="1">
                <a:solidFill>
                  <a:srgbClr val="FF9966"/>
                </a:solidFill>
              </a:rPr>
              <a:t>Removable greenhouse cover?</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1"/>
          <p:cNvSpPr txBox="1">
            <a:spLocks noChangeArrowheads="1"/>
          </p:cNvSpPr>
          <p:nvPr/>
        </p:nvSpPr>
        <p:spPr bwMode="auto">
          <a:xfrm>
            <a:off x="1130493" y="164565"/>
            <a:ext cx="6714261" cy="859769"/>
          </a:xfrm>
          <a:prstGeom prst="rect">
            <a:avLst/>
          </a:prstGeom>
          <a:noFill/>
          <a:ln w="9525">
            <a:noFill/>
            <a:round/>
            <a:headEnd/>
            <a:tailEnd/>
          </a:ln>
        </p:spPr>
        <p:txBody>
          <a:bodyPr lIns="0" tIns="34020" rIns="0" bIns="0"/>
          <a:lstStyle/>
          <a:p>
            <a:pPr algn="ctr">
              <a:tabLst>
                <a:tab pos="723900" algn="l"/>
                <a:tab pos="1447800" algn="l"/>
                <a:tab pos="2171700" algn="l"/>
                <a:tab pos="2895600" algn="l"/>
                <a:tab pos="3619500" algn="l"/>
                <a:tab pos="4343400" algn="l"/>
                <a:tab pos="5067300" algn="l"/>
                <a:tab pos="5791200" algn="l"/>
                <a:tab pos="6515100" algn="l"/>
              </a:tabLst>
            </a:pPr>
            <a:r>
              <a:rPr lang="en-US" sz="5400" b="1">
                <a:solidFill>
                  <a:srgbClr val="FF9966"/>
                </a:solidFill>
              </a:rPr>
              <a:t>Transportation</a:t>
            </a:r>
          </a:p>
        </p:txBody>
      </p:sp>
      <p:pic>
        <p:nvPicPr>
          <p:cNvPr id="69635" name="Picture 2"/>
          <p:cNvPicPr>
            <a:picLocks noChangeAspect="1" noChangeArrowheads="1"/>
          </p:cNvPicPr>
          <p:nvPr/>
        </p:nvPicPr>
        <p:blipFill>
          <a:blip r:embed="rId3" cstate="print"/>
          <a:srcRect/>
          <a:stretch>
            <a:fillRect/>
          </a:stretch>
        </p:blipFill>
        <p:spPr bwMode="auto">
          <a:xfrm>
            <a:off x="134405" y="1146919"/>
            <a:ext cx="3457188" cy="5435687"/>
          </a:xfrm>
          <a:prstGeom prst="rect">
            <a:avLst/>
          </a:prstGeom>
          <a:noFill/>
          <a:ln w="9525">
            <a:noFill/>
            <a:round/>
            <a:headEnd/>
            <a:tailEnd/>
          </a:ln>
        </p:spPr>
      </p:pic>
      <p:sp>
        <p:nvSpPr>
          <p:cNvPr id="69636" name="Text Box 3"/>
          <p:cNvSpPr txBox="1">
            <a:spLocks noChangeArrowheads="1"/>
          </p:cNvSpPr>
          <p:nvPr/>
        </p:nvSpPr>
        <p:spPr bwMode="auto">
          <a:xfrm>
            <a:off x="3516923" y="1348427"/>
            <a:ext cx="5376188" cy="5386989"/>
          </a:xfrm>
          <a:prstGeom prst="rect">
            <a:avLst/>
          </a:prstGeom>
          <a:noFill/>
          <a:ln w="9525">
            <a:noFill/>
            <a:round/>
            <a:headEnd/>
            <a:tailEnd/>
          </a:ln>
        </p:spPr>
        <p:txBody>
          <a:bodyPr lIns="0" tIns="15876" rIns="0" bIns="0"/>
          <a:lstStyle/>
          <a:p>
            <a:pPr marL="431800" indent="-323850">
              <a:lnSpc>
                <a:spcPct val="93000"/>
              </a:lnSpc>
              <a:spcAft>
                <a:spcPts val="1425"/>
              </a:spcAft>
              <a:buFont typeface="Wingdings" pitchFamily="2" charset="2"/>
              <a:buChar char=""/>
              <a:tabLst>
                <a:tab pos="723900" algn="l"/>
                <a:tab pos="1447800" algn="l"/>
                <a:tab pos="2171700" algn="l"/>
                <a:tab pos="2895600" algn="l"/>
                <a:tab pos="3619500" algn="l"/>
                <a:tab pos="4343400" algn="l"/>
                <a:tab pos="5067300" algn="l"/>
              </a:tabLst>
            </a:pPr>
            <a:r>
              <a:rPr lang="en-US" sz="1800" b="1">
                <a:solidFill>
                  <a:srgbClr val="FF9966"/>
                </a:solidFill>
                <a:latin typeface="Arial" charset="0"/>
                <a:cs typeface="Arial" charset="0"/>
              </a:rPr>
              <a:t>4FC site is dark blue square while Opportunity landing site is yellow square.</a:t>
            </a:r>
          </a:p>
          <a:p>
            <a:pPr marL="431800" indent="-323850">
              <a:lnSpc>
                <a:spcPct val="93000"/>
              </a:lnSpc>
              <a:spcAft>
                <a:spcPts val="1425"/>
              </a:spcAft>
              <a:buFont typeface="Wingdings" pitchFamily="2" charset="2"/>
              <a:buChar char=""/>
              <a:tabLst>
                <a:tab pos="723900" algn="l"/>
                <a:tab pos="1447800" algn="l"/>
                <a:tab pos="2171700" algn="l"/>
                <a:tab pos="2895600" algn="l"/>
                <a:tab pos="3619500" algn="l"/>
                <a:tab pos="4343400" algn="l"/>
                <a:tab pos="5067300" algn="l"/>
              </a:tabLst>
            </a:pPr>
            <a:r>
              <a:rPr lang="en-US" sz="1800" b="1">
                <a:solidFill>
                  <a:srgbClr val="FF9966"/>
                </a:solidFill>
                <a:latin typeface="Arial" charset="0"/>
                <a:cs typeface="Arial" charset="0"/>
              </a:rPr>
              <a:t>Triangles are locations of high priority mining exploration sites. </a:t>
            </a:r>
          </a:p>
          <a:p>
            <a:pPr marL="431800" indent="-323850">
              <a:lnSpc>
                <a:spcPct val="93000"/>
              </a:lnSpc>
              <a:spcAft>
                <a:spcPts val="1425"/>
              </a:spcAft>
              <a:buFont typeface="Wingdings" pitchFamily="2" charset="2"/>
              <a:buChar char=""/>
              <a:tabLst>
                <a:tab pos="723900" algn="l"/>
                <a:tab pos="1447800" algn="l"/>
                <a:tab pos="2171700" algn="l"/>
                <a:tab pos="2895600" algn="l"/>
                <a:tab pos="3619500" algn="l"/>
                <a:tab pos="4343400" algn="l"/>
                <a:tab pos="5067300" algn="l"/>
              </a:tabLst>
            </a:pPr>
            <a:r>
              <a:rPr lang="en-US" sz="1800" b="1">
                <a:solidFill>
                  <a:srgbClr val="FF9966"/>
                </a:solidFill>
                <a:latin typeface="Arial" charset="0"/>
                <a:cs typeface="Arial" charset="0"/>
              </a:rPr>
              <a:t>The horizontal and vertical arrows are 100 km long. The distance between the 4FC site in blue and the Opportunity landing site is 78.5 km.</a:t>
            </a:r>
          </a:p>
          <a:p>
            <a:pPr marL="431800" indent="-323850">
              <a:lnSpc>
                <a:spcPct val="93000"/>
              </a:lnSpc>
              <a:spcAft>
                <a:spcPts val="1425"/>
              </a:spcAft>
              <a:buFont typeface="Wingdings" pitchFamily="2" charset="2"/>
              <a:buChar char=""/>
              <a:tabLst>
                <a:tab pos="723900" algn="l"/>
                <a:tab pos="1447800" algn="l"/>
                <a:tab pos="2171700" algn="l"/>
                <a:tab pos="2895600" algn="l"/>
                <a:tab pos="3619500" algn="l"/>
                <a:tab pos="4343400" algn="l"/>
                <a:tab pos="5067300" algn="l"/>
              </a:tabLst>
            </a:pPr>
            <a:r>
              <a:rPr lang="en-US" b="1">
                <a:solidFill>
                  <a:srgbClr val="FF9966"/>
                </a:solidFill>
                <a:latin typeface="Arial" charset="0"/>
                <a:cs typeface="Arial" charset="0"/>
              </a:rPr>
              <a:t>Closed-container trailer-trucks to prevent boil-off and dust contamination during transit.</a:t>
            </a:r>
          </a:p>
          <a:p>
            <a:pPr marL="431800" indent="-323850">
              <a:lnSpc>
                <a:spcPct val="93000"/>
              </a:lnSpc>
              <a:spcAft>
                <a:spcPts val="1425"/>
              </a:spcAft>
              <a:buFont typeface="Wingdings" pitchFamily="2" charset="2"/>
              <a:buChar char=""/>
              <a:tabLst>
                <a:tab pos="723900" algn="l"/>
                <a:tab pos="1447800" algn="l"/>
                <a:tab pos="2171700" algn="l"/>
                <a:tab pos="2895600" algn="l"/>
                <a:tab pos="3619500" algn="l"/>
                <a:tab pos="4343400" algn="l"/>
                <a:tab pos="5067300" algn="l"/>
              </a:tabLst>
            </a:pPr>
            <a:r>
              <a:rPr lang="en-US" b="1">
                <a:solidFill>
                  <a:srgbClr val="FF9966"/>
                </a:solidFill>
                <a:latin typeface="Arial" charset="0"/>
                <a:cs typeface="Arial" charset="0"/>
              </a:rPr>
              <a:t>Paved roads around settlement to minimize dust.</a:t>
            </a:r>
          </a:p>
          <a:p>
            <a:pPr marL="431800" indent="-323850">
              <a:lnSpc>
                <a:spcPct val="93000"/>
              </a:lnSpc>
              <a:spcAft>
                <a:spcPts val="1425"/>
              </a:spcAft>
              <a:buFont typeface="Wingdings" pitchFamily="2" charset="2"/>
              <a:buChar char=""/>
              <a:tabLst>
                <a:tab pos="723900" algn="l"/>
                <a:tab pos="1447800" algn="l"/>
                <a:tab pos="2171700" algn="l"/>
                <a:tab pos="2895600" algn="l"/>
                <a:tab pos="3619500" algn="l"/>
                <a:tab pos="4343400" algn="l"/>
                <a:tab pos="5067300" algn="l"/>
              </a:tabLst>
            </a:pPr>
            <a:r>
              <a:rPr lang="en-US" b="1">
                <a:solidFill>
                  <a:srgbClr val="FF9966"/>
                </a:solidFill>
                <a:latin typeface="Arial" charset="0"/>
                <a:cs typeface="Arial" charset="0"/>
              </a:rPr>
              <a:t>Warning: Ejecta near craters!</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noGrp="1" noChangeArrowheads="1"/>
          </p:cNvSpPr>
          <p:nvPr>
            <p:ph type="title"/>
          </p:nvPr>
        </p:nvSpPr>
        <p:spPr>
          <a:xfrm>
            <a:off x="987128" y="446677"/>
            <a:ext cx="7114489" cy="753978"/>
          </a:xfrm>
        </p:spPr>
        <p:txBody>
          <a:bodyPr lIns="90000" tIns="46800" rIns="90000" bIns="46800" anchor="b"/>
          <a:lstStyle/>
          <a:p>
            <a:pPr eaLnBrk="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smtClean="0">
                <a:solidFill>
                  <a:srgbClr val="FF9966"/>
                </a:solidFill>
              </a:rPr>
              <a:t>Power Generation</a:t>
            </a:r>
            <a:endParaRPr lang="en-US" sz="4000" b="1" smtClean="0"/>
          </a:p>
        </p:txBody>
      </p:sp>
      <p:sp>
        <p:nvSpPr>
          <p:cNvPr id="70659" name="Text Box 2"/>
          <p:cNvSpPr txBox="1">
            <a:spLocks noChangeArrowheads="1"/>
          </p:cNvSpPr>
          <p:nvPr/>
        </p:nvSpPr>
        <p:spPr bwMode="auto">
          <a:xfrm>
            <a:off x="1049850" y="1952952"/>
            <a:ext cx="6188590" cy="456752"/>
          </a:xfrm>
          <a:prstGeom prst="rect">
            <a:avLst/>
          </a:prstGeom>
          <a:noFill/>
          <a:ln w="9525">
            <a:noFill/>
            <a:round/>
            <a:headEnd/>
            <a:tailEnd/>
          </a:ln>
        </p:spPr>
        <p:txBody>
          <a:bodyPr wrap="none" anchor="ctr"/>
          <a:lstStyle/>
          <a:p>
            <a:endParaRPr lang="en-US"/>
          </a:p>
        </p:txBody>
      </p:sp>
      <p:sp>
        <p:nvSpPr>
          <p:cNvPr id="70660" name="Rectangle 3"/>
          <p:cNvSpPr>
            <a:spLocks noGrp="1" noChangeArrowheads="1"/>
          </p:cNvSpPr>
          <p:nvPr>
            <p:ph type="body" idx="1"/>
          </p:nvPr>
        </p:nvSpPr>
        <p:spPr>
          <a:xfrm>
            <a:off x="772081" y="2058744"/>
            <a:ext cx="4359192" cy="3939488"/>
          </a:xfrm>
        </p:spPr>
        <p:txBody>
          <a:bodyPr lIns="90000" tIns="95184" rIns="90000" bIns="46800"/>
          <a:lstStyle/>
          <a:p>
            <a:pPr marL="341313" indent="-341313" eaLnBrk="1">
              <a:lnSpc>
                <a:spcPct val="84000"/>
              </a:lnSpc>
              <a:spcBef>
                <a:spcPts val="600"/>
              </a:spcBef>
              <a:buClr>
                <a:srgbClr val="9A0000"/>
              </a:buClr>
              <a:buSzPct val="75000"/>
              <a:buFont typeface="StarSymbo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b="1" smtClean="0">
                <a:solidFill>
                  <a:srgbClr val="FF9966"/>
                </a:solidFill>
              </a:rPr>
              <a:t>Three CO2 coolant nuclear reactors (4 megawatts each)</a:t>
            </a:r>
          </a:p>
          <a:p>
            <a:pPr marL="341313" indent="-341313" eaLnBrk="1">
              <a:lnSpc>
                <a:spcPct val="84000"/>
              </a:lnSpc>
              <a:spcBef>
                <a:spcPts val="600"/>
              </a:spcBef>
              <a:buClr>
                <a:srgbClr val="9A0000"/>
              </a:buClr>
              <a:buSzPct val="75000"/>
              <a:buFont typeface="StarSymbo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b="1" smtClean="0">
                <a:solidFill>
                  <a:srgbClr val="FF9966"/>
                </a:solidFill>
              </a:rPr>
              <a:t>Mix of electric and thermal power</a:t>
            </a:r>
          </a:p>
          <a:p>
            <a:pPr marL="341313" indent="-341313" eaLnBrk="1">
              <a:lnSpc>
                <a:spcPct val="84000"/>
              </a:lnSpc>
              <a:spcBef>
                <a:spcPts val="600"/>
              </a:spcBef>
              <a:buClr>
                <a:srgbClr val="9A0000"/>
              </a:buClr>
              <a:buSzPct val="75000"/>
              <a:buFont typeface="StarSymbo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b="1" smtClean="0">
                <a:solidFill>
                  <a:srgbClr val="FF9966"/>
                </a:solidFill>
              </a:rPr>
              <a:t>Remote power for mining</a:t>
            </a:r>
          </a:p>
          <a:p>
            <a:pPr marL="341313" indent="-341313" eaLnBrk="1">
              <a:lnSpc>
                <a:spcPct val="84000"/>
              </a:lnSpc>
              <a:spcBef>
                <a:spcPts val="600"/>
              </a:spcBef>
              <a:buClr>
                <a:srgbClr val="9A0000"/>
              </a:buClr>
              <a:buSzPct val="75000"/>
              <a:buFont typeface="StarSymbo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b="1" smtClean="0">
                <a:solidFill>
                  <a:srgbClr val="FF9966"/>
                </a:solidFill>
              </a:rPr>
              <a:t>Industry options:</a:t>
            </a:r>
          </a:p>
          <a:p>
            <a:pPr marL="773113" lvl="1" indent="-341313" eaLnBrk="1">
              <a:lnSpc>
                <a:spcPct val="84000"/>
              </a:lnSpc>
              <a:spcBef>
                <a:spcPts val="600"/>
              </a:spcBef>
              <a:buClr>
                <a:srgbClr val="9A0000"/>
              </a:buClr>
              <a:buFont typeface="StarSymbo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b="1" smtClean="0">
                <a:solidFill>
                  <a:srgbClr val="FF9966"/>
                </a:solidFill>
              </a:rPr>
              <a:t>Small reactors?</a:t>
            </a:r>
          </a:p>
          <a:p>
            <a:pPr marL="773113" lvl="1" indent="-341313" eaLnBrk="1">
              <a:lnSpc>
                <a:spcPct val="84000"/>
              </a:lnSpc>
              <a:spcBef>
                <a:spcPts val="600"/>
              </a:spcBef>
              <a:buClr>
                <a:srgbClr val="9A0000"/>
              </a:buClr>
              <a:buFont typeface="StarSymbo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b="1" smtClean="0">
                <a:solidFill>
                  <a:srgbClr val="FF9966"/>
                </a:solidFill>
              </a:rPr>
              <a:t>Hyperion?</a:t>
            </a:r>
          </a:p>
        </p:txBody>
      </p:sp>
      <p:pic>
        <p:nvPicPr>
          <p:cNvPr id="70661" name="Picture 4"/>
          <p:cNvPicPr>
            <a:picLocks noChangeAspect="1" noChangeArrowheads="1"/>
          </p:cNvPicPr>
          <p:nvPr/>
        </p:nvPicPr>
        <p:blipFill>
          <a:blip r:embed="rId3" cstate="print"/>
          <a:srcRect/>
          <a:stretch>
            <a:fillRect/>
          </a:stretch>
        </p:blipFill>
        <p:spPr bwMode="auto">
          <a:xfrm>
            <a:off x="5522540" y="1981499"/>
            <a:ext cx="3012159" cy="3047814"/>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952780" y="455073"/>
            <a:ext cx="7408686" cy="859769"/>
          </a:xfrm>
          <a:prstGeom prst="rect">
            <a:avLst/>
          </a:prstGeom>
          <a:noFill/>
          <a:ln w="9525">
            <a:noFill/>
            <a:round/>
            <a:headEnd/>
            <a:tailEnd/>
          </a:ln>
        </p:spPr>
        <p:txBody>
          <a:bodyPr lIns="0" tIns="34020" rIns="0" bIns="0"/>
          <a:lstStyle/>
          <a:p>
            <a:pPr algn="ctr">
              <a:tabLst>
                <a:tab pos="723900" algn="l"/>
                <a:tab pos="1447800" algn="l"/>
                <a:tab pos="2171700" algn="l"/>
                <a:tab pos="2895600" algn="l"/>
                <a:tab pos="3619500" algn="l"/>
                <a:tab pos="4343400" algn="l"/>
                <a:tab pos="5067300" algn="l"/>
                <a:tab pos="5791200" algn="l"/>
                <a:tab pos="6515100" algn="l"/>
                <a:tab pos="7239000" algn="l"/>
              </a:tabLst>
            </a:pPr>
            <a:r>
              <a:rPr lang="en-US" sz="5400" b="1">
                <a:solidFill>
                  <a:srgbClr val="FF9966"/>
                </a:solidFill>
              </a:rPr>
              <a:t>Crew Skills</a:t>
            </a:r>
          </a:p>
        </p:txBody>
      </p:sp>
      <p:sp>
        <p:nvSpPr>
          <p:cNvPr id="71683" name="Text Box 2"/>
          <p:cNvSpPr txBox="1">
            <a:spLocks noChangeArrowheads="1"/>
          </p:cNvSpPr>
          <p:nvPr/>
        </p:nvSpPr>
        <p:spPr bwMode="auto">
          <a:xfrm>
            <a:off x="1828800" y="1676400"/>
            <a:ext cx="5950768" cy="3820261"/>
          </a:xfrm>
          <a:prstGeom prst="rect">
            <a:avLst/>
          </a:prstGeom>
          <a:noFill/>
          <a:ln w="9525">
            <a:noFill/>
            <a:round/>
            <a:headEnd/>
            <a:tailEnd/>
          </a:ln>
        </p:spPr>
        <p:txBody>
          <a:bodyPr lIns="0" tIns="20160" rIns="0" bIns="0"/>
          <a:lstStyle/>
          <a:p>
            <a:pPr marL="661988" indent="-661988">
              <a:tabLst>
                <a:tab pos="663575" algn="l"/>
                <a:tab pos="912813" algn="l"/>
                <a:tab pos="1827213" algn="l"/>
                <a:tab pos="2741613" algn="l"/>
                <a:tab pos="3656013" algn="l"/>
                <a:tab pos="4570413" algn="l"/>
                <a:tab pos="5484813" algn="l"/>
                <a:tab pos="6399213" algn="l"/>
                <a:tab pos="7313613" algn="l"/>
                <a:tab pos="8228013" algn="l"/>
                <a:tab pos="9142413" algn="l"/>
                <a:tab pos="10056813" algn="l"/>
              </a:tabLst>
            </a:pPr>
            <a:r>
              <a:rPr lang="en-US" sz="3200" b="1" dirty="0">
                <a:solidFill>
                  <a:srgbClr val="FF9966"/>
                </a:solidFill>
              </a:rPr>
              <a:t>In the initial crew of nine:</a:t>
            </a:r>
          </a:p>
          <a:p>
            <a:pPr marL="661988" indent="-661988">
              <a:tabLst>
                <a:tab pos="663575" algn="l"/>
                <a:tab pos="912813" algn="l"/>
                <a:tab pos="1827213" algn="l"/>
                <a:tab pos="2741613" algn="l"/>
                <a:tab pos="3656013" algn="l"/>
                <a:tab pos="4570413" algn="l"/>
                <a:tab pos="5484813" algn="l"/>
                <a:tab pos="6399213" algn="l"/>
                <a:tab pos="7313613" algn="l"/>
                <a:tab pos="8228013" algn="l"/>
                <a:tab pos="9142413" algn="l"/>
                <a:tab pos="10056813" algn="l"/>
              </a:tabLst>
            </a:pPr>
            <a:endParaRPr lang="en-US" sz="3200" b="1" dirty="0">
              <a:solidFill>
                <a:srgbClr val="FF9966"/>
              </a:solidFill>
            </a:endParaRPr>
          </a:p>
          <a:p>
            <a:pPr marL="661988" indent="-661988">
              <a:buClr>
                <a:srgbClr val="FFFFFF"/>
              </a:buClr>
              <a:buSzPct val="52000"/>
              <a:buFont typeface="Times New Roman" charset="0"/>
              <a:buBlip>
                <a:blip r:embed="rId3"/>
              </a:buBlip>
              <a:tabLst>
                <a:tab pos="663575" algn="l"/>
                <a:tab pos="912813" algn="l"/>
                <a:tab pos="1827213" algn="l"/>
                <a:tab pos="2741613" algn="l"/>
                <a:tab pos="3656013" algn="l"/>
                <a:tab pos="4570413" algn="l"/>
                <a:tab pos="5484813" algn="l"/>
                <a:tab pos="6399213" algn="l"/>
                <a:tab pos="7313613" algn="l"/>
                <a:tab pos="8228013" algn="l"/>
                <a:tab pos="9142413" algn="l"/>
                <a:tab pos="10056813" algn="l"/>
              </a:tabLst>
            </a:pPr>
            <a:r>
              <a:rPr lang="en-US" sz="3200" b="1" dirty="0">
                <a:solidFill>
                  <a:srgbClr val="FF9966"/>
                </a:solidFill>
              </a:rPr>
              <a:t>10 nuclear engineers</a:t>
            </a:r>
          </a:p>
          <a:p>
            <a:pPr marL="661988" indent="-661988">
              <a:buClr>
                <a:srgbClr val="FFFFFF"/>
              </a:buClr>
              <a:buSzPct val="52000"/>
              <a:buFont typeface="Times New Roman" charset="0"/>
              <a:buBlip>
                <a:blip r:embed="rId3"/>
              </a:buBlip>
              <a:tabLst>
                <a:tab pos="663575" algn="l"/>
                <a:tab pos="912813" algn="l"/>
                <a:tab pos="1827213" algn="l"/>
                <a:tab pos="2741613" algn="l"/>
                <a:tab pos="3656013" algn="l"/>
                <a:tab pos="4570413" algn="l"/>
                <a:tab pos="5484813" algn="l"/>
                <a:tab pos="6399213" algn="l"/>
                <a:tab pos="7313613" algn="l"/>
                <a:tab pos="8228013" algn="l"/>
                <a:tab pos="9142413" algn="l"/>
                <a:tab pos="10056813" algn="l"/>
              </a:tabLst>
            </a:pPr>
            <a:r>
              <a:rPr lang="en-US" sz="3200" b="1" dirty="0">
                <a:solidFill>
                  <a:srgbClr val="FF9966"/>
                </a:solidFill>
              </a:rPr>
              <a:t>	  4 agriculture experts</a:t>
            </a:r>
          </a:p>
          <a:p>
            <a:pPr marL="661988" indent="-661988">
              <a:buClr>
                <a:srgbClr val="FFFFFF"/>
              </a:buClr>
              <a:buSzPct val="52000"/>
              <a:buFont typeface="Times New Roman" charset="0"/>
              <a:buBlip>
                <a:blip r:embed="rId3"/>
              </a:buBlip>
              <a:tabLst>
                <a:tab pos="663575" algn="l"/>
                <a:tab pos="912813" algn="l"/>
                <a:tab pos="1827213" algn="l"/>
                <a:tab pos="2741613" algn="l"/>
                <a:tab pos="3656013" algn="l"/>
                <a:tab pos="4570413" algn="l"/>
                <a:tab pos="5484813" algn="l"/>
                <a:tab pos="6399213" algn="l"/>
                <a:tab pos="7313613" algn="l"/>
                <a:tab pos="8228013" algn="l"/>
                <a:tab pos="9142413" algn="l"/>
                <a:tab pos="10056813" algn="l"/>
              </a:tabLst>
            </a:pPr>
            <a:r>
              <a:rPr lang="en-US" sz="3200" b="1" dirty="0">
                <a:solidFill>
                  <a:srgbClr val="FF9966"/>
                </a:solidFill>
              </a:rPr>
              <a:t>  4 geologists</a:t>
            </a:r>
          </a:p>
          <a:p>
            <a:pPr marL="661988" indent="-661988">
              <a:buClr>
                <a:srgbClr val="FFFFFF"/>
              </a:buClr>
              <a:buSzPct val="52000"/>
              <a:buFont typeface="Times New Roman" charset="0"/>
              <a:buBlip>
                <a:blip r:embed="rId3"/>
              </a:buBlip>
              <a:tabLst>
                <a:tab pos="663575" algn="l"/>
                <a:tab pos="912813" algn="l"/>
                <a:tab pos="1827213" algn="l"/>
                <a:tab pos="2741613" algn="l"/>
                <a:tab pos="3656013" algn="l"/>
                <a:tab pos="4570413" algn="l"/>
                <a:tab pos="5484813" algn="l"/>
                <a:tab pos="6399213" algn="l"/>
                <a:tab pos="7313613" algn="l"/>
                <a:tab pos="8228013" algn="l"/>
                <a:tab pos="9142413" algn="l"/>
                <a:tab pos="10056813" algn="l"/>
              </a:tabLst>
            </a:pPr>
            <a:r>
              <a:rPr lang="en-US" sz="3200" b="1" dirty="0">
                <a:solidFill>
                  <a:srgbClr val="FF9966"/>
                </a:solidFill>
              </a:rPr>
              <a:t>  	2 doctors</a:t>
            </a:r>
          </a:p>
          <a:p>
            <a:pPr marL="661988" indent="-661988">
              <a:buClr>
                <a:srgbClr val="FFFFFF"/>
              </a:buClr>
              <a:buSzPct val="52000"/>
              <a:buFont typeface="Times New Roman" charset="0"/>
              <a:buBlip>
                <a:blip r:embed="rId3"/>
              </a:buBlip>
              <a:tabLst>
                <a:tab pos="663575" algn="l"/>
                <a:tab pos="912813" algn="l"/>
                <a:tab pos="1827213" algn="l"/>
                <a:tab pos="2741613" algn="l"/>
                <a:tab pos="3656013" algn="l"/>
                <a:tab pos="4570413" algn="l"/>
                <a:tab pos="5484813" algn="l"/>
                <a:tab pos="6399213" algn="l"/>
                <a:tab pos="7313613" algn="l"/>
                <a:tab pos="8228013" algn="l"/>
                <a:tab pos="9142413" algn="l"/>
                <a:tab pos="10056813" algn="l"/>
              </a:tabLst>
            </a:pPr>
            <a:r>
              <a:rPr lang="en-US" sz="3200" b="1" dirty="0">
                <a:solidFill>
                  <a:srgbClr val="FF9966"/>
                </a:solidFill>
              </a:rPr>
              <a:t>  	5 engineers</a:t>
            </a:r>
          </a:p>
          <a:p>
            <a:pPr marL="661988" indent="-661988">
              <a:buClr>
                <a:srgbClr val="FFFFFF"/>
              </a:buClr>
              <a:buSzPct val="52000"/>
              <a:buFont typeface="Times New Roman" charset="0"/>
              <a:buBlip>
                <a:blip r:embed="rId3"/>
              </a:buBlip>
              <a:tabLst>
                <a:tab pos="663575" algn="l"/>
                <a:tab pos="912813" algn="l"/>
                <a:tab pos="1827213" algn="l"/>
                <a:tab pos="2741613" algn="l"/>
                <a:tab pos="3656013" algn="l"/>
                <a:tab pos="4570413" algn="l"/>
                <a:tab pos="5484813" algn="l"/>
                <a:tab pos="6399213" algn="l"/>
                <a:tab pos="7313613" algn="l"/>
                <a:tab pos="8228013" algn="l"/>
                <a:tab pos="9142413" algn="l"/>
                <a:tab pos="10056813" algn="l"/>
              </a:tabLst>
            </a:pPr>
            <a:r>
              <a:rPr lang="en-US" sz="3200" b="1" dirty="0">
                <a:solidFill>
                  <a:srgbClr val="FF9966"/>
                </a:solidFill>
              </a:rPr>
              <a:t>	  5 construction specialists</a:t>
            </a:r>
          </a:p>
        </p:txBody>
      </p:sp>
      <p:sp>
        <p:nvSpPr>
          <p:cNvPr id="71684" name="Text Box 3"/>
          <p:cNvSpPr txBox="1">
            <a:spLocks noChangeArrowheads="1"/>
          </p:cNvSpPr>
          <p:nvPr/>
        </p:nvSpPr>
        <p:spPr bwMode="auto">
          <a:xfrm>
            <a:off x="424122" y="6184627"/>
            <a:ext cx="6363316" cy="478582"/>
          </a:xfrm>
          <a:prstGeom prst="rect">
            <a:avLst/>
          </a:prstGeom>
          <a:noFill/>
          <a:ln w="9525">
            <a:noFill/>
            <a:round/>
            <a:headEnd/>
            <a:tailEnd/>
          </a:ln>
        </p:spPr>
        <p:txBody>
          <a:bodyPr lIns="0" tIns="0" rIns="0" bIns="0"/>
          <a:lstStyle/>
          <a:p>
            <a:pPr>
              <a:tabLst>
                <a:tab pos="723900" algn="l"/>
                <a:tab pos="1447800" algn="l"/>
                <a:tab pos="2171700" algn="l"/>
                <a:tab pos="2895600" algn="l"/>
                <a:tab pos="3619500" algn="l"/>
                <a:tab pos="4343400" algn="l"/>
                <a:tab pos="5067300" algn="l"/>
                <a:tab pos="5791200" algn="l"/>
                <a:tab pos="6515100" algn="l"/>
              </a:tabLst>
            </a:pPr>
            <a:r>
              <a:rPr lang="en-US" sz="3200" b="1">
                <a:solidFill>
                  <a:srgbClr val="FF9966"/>
                </a:solidFill>
              </a:rPr>
              <a:t>Solution: tele-robotics and AI???</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a:stretch>
            <a:fillRect/>
          </a:stretch>
        </p:blipFill>
        <p:spPr bwMode="auto">
          <a:xfrm>
            <a:off x="-733252" y="1492841"/>
            <a:ext cx="10870354" cy="5365159"/>
          </a:xfrm>
          <a:prstGeom prst="rect">
            <a:avLst/>
          </a:prstGeom>
          <a:noFill/>
          <a:ln w="9525">
            <a:noFill/>
            <a:round/>
            <a:headEnd/>
            <a:tailEnd/>
          </a:ln>
        </p:spPr>
      </p:pic>
      <p:sp>
        <p:nvSpPr>
          <p:cNvPr id="72707" name="Text Box 1"/>
          <p:cNvSpPr txBox="1">
            <a:spLocks noChangeArrowheads="1"/>
          </p:cNvSpPr>
          <p:nvPr/>
        </p:nvSpPr>
        <p:spPr bwMode="auto">
          <a:xfrm>
            <a:off x="456976" y="381188"/>
            <a:ext cx="8230048" cy="915183"/>
          </a:xfrm>
          <a:prstGeom prst="rect">
            <a:avLst/>
          </a:prstGeom>
          <a:noFill/>
          <a:ln w="9525">
            <a:noFill/>
            <a:round/>
            <a:headEnd/>
            <a:tailEnd/>
          </a:ln>
        </p:spPr>
        <p:txBody>
          <a:bodyPr tIns="84528" anchor="ctr"/>
          <a:lstStyle/>
          <a:p>
            <a:pPr algn="ctr" hangingPunct="1">
              <a:lnSpc>
                <a:spcPct val="93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a:solidFill>
                  <a:srgbClr val="FF0000"/>
                </a:solidFill>
                <a:latin typeface="Arial" charset="0"/>
                <a:ea typeface="Arial Unicode MS" pitchFamily="34" charset="-128"/>
                <a:cs typeface="Arial Unicode MS" pitchFamily="34" charset="-128"/>
              </a:rPr>
              <a:t>Cargo Delivery (iv)</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1"/>
          <p:cNvSpPr txBox="1">
            <a:spLocks noChangeArrowheads="1"/>
          </p:cNvSpPr>
          <p:nvPr/>
        </p:nvSpPr>
        <p:spPr bwMode="auto">
          <a:xfrm>
            <a:off x="456976" y="381188"/>
            <a:ext cx="8230048" cy="915183"/>
          </a:xfrm>
          <a:prstGeom prst="rect">
            <a:avLst/>
          </a:prstGeom>
          <a:noFill/>
          <a:ln w="9525">
            <a:noFill/>
            <a:round/>
            <a:headEnd/>
            <a:tailEnd/>
          </a:ln>
        </p:spPr>
        <p:txBody>
          <a:bodyPr anchor="ctr"/>
          <a:lstStyle/>
          <a:p>
            <a:pPr algn="ctr" hangingPunct="1">
              <a:lnSpc>
                <a:spcPct val="102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a:solidFill>
                  <a:srgbClr val="000000"/>
                </a:solidFill>
                <a:latin typeface="Calibri" pitchFamily="34" charset="0"/>
                <a:ea typeface="Arial Unicode MS" pitchFamily="34" charset="-128"/>
                <a:cs typeface="Arial Unicode MS" pitchFamily="34" charset="-128"/>
              </a:rPr>
              <a:t>Payload Take-Home Messages:</a:t>
            </a:r>
          </a:p>
        </p:txBody>
      </p:sp>
      <p:sp>
        <p:nvSpPr>
          <p:cNvPr id="73731" name="Text Box 2"/>
          <p:cNvSpPr txBox="1">
            <a:spLocks noChangeArrowheads="1"/>
          </p:cNvSpPr>
          <p:nvPr/>
        </p:nvSpPr>
        <p:spPr bwMode="auto">
          <a:xfrm>
            <a:off x="456976" y="1370257"/>
            <a:ext cx="8230048" cy="4804295"/>
          </a:xfrm>
          <a:prstGeom prst="rect">
            <a:avLst/>
          </a:prstGeom>
          <a:noFill/>
          <a:ln w="9525">
            <a:noFill/>
            <a:round/>
            <a:headEnd/>
            <a:tailEnd/>
          </a:ln>
        </p:spPr>
        <p:txBody>
          <a:bodyPr tIns="130770"/>
          <a:lstStyle/>
          <a:p>
            <a:pPr marL="341313" indent="-341313" hangingPunct="1">
              <a:lnSpc>
                <a:spcPct val="75000"/>
              </a:lnSpc>
              <a:spcBef>
                <a:spcPts val="675"/>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700">
                <a:solidFill>
                  <a:srgbClr val="000000"/>
                </a:solidFill>
                <a:latin typeface="Arial" charset="0"/>
                <a:ea typeface="Arial Unicode MS" pitchFamily="34" charset="-128"/>
                <a:cs typeface="Arial Unicode MS" pitchFamily="34" charset="-128"/>
              </a:rPr>
              <a:t>This is hard (in case you didn’t know)</a:t>
            </a:r>
          </a:p>
          <a:p>
            <a:pPr marL="341313" indent="-341313" hangingPunct="1">
              <a:lnSpc>
                <a:spcPct val="75000"/>
              </a:lnSpc>
              <a:spcBef>
                <a:spcPts val="675"/>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700">
                <a:solidFill>
                  <a:srgbClr val="000000"/>
                </a:solidFill>
                <a:latin typeface="Arial" charset="0"/>
                <a:ea typeface="Arial Unicode MS" pitchFamily="34" charset="-128"/>
                <a:cs typeface="Arial Unicode MS" pitchFamily="34" charset="-128"/>
              </a:rPr>
              <a:t>We recommend:</a:t>
            </a:r>
          </a:p>
          <a:p>
            <a:pPr marL="741363" lvl="1" indent="-284163" hangingPunct="1">
              <a:lnSpc>
                <a:spcPct val="75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solidFill>
                  <a:srgbClr val="000000"/>
                </a:solidFill>
                <a:latin typeface="Arial" charset="0"/>
                <a:ea typeface="Arial Unicode MS" pitchFamily="34" charset="-128"/>
                <a:cs typeface="Arial Unicode MS" pitchFamily="34" charset="-128"/>
              </a:rPr>
              <a:t>Small payloads</a:t>
            </a:r>
          </a:p>
          <a:p>
            <a:pPr marL="741363" lvl="1" indent="-284163" hangingPunct="1">
              <a:lnSpc>
                <a:spcPct val="75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solidFill>
                  <a:srgbClr val="000000"/>
                </a:solidFill>
                <a:latin typeface="Arial" charset="0"/>
                <a:ea typeface="Arial Unicode MS" pitchFamily="34" charset="-128"/>
                <a:cs typeface="Arial Unicode MS" pitchFamily="34" charset="-128"/>
              </a:rPr>
              <a:t>Mixed-fleet LVs </a:t>
            </a:r>
          </a:p>
          <a:p>
            <a:pPr lvl="3" hangingPunct="1">
              <a:lnSpc>
                <a:spcPct val="75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a:solidFill>
                  <a:srgbClr val="000000"/>
                </a:solidFill>
                <a:latin typeface="Arial" charset="0"/>
                <a:ea typeface="Arial Unicode MS" pitchFamily="34" charset="-128"/>
                <a:cs typeface="Arial Unicode MS" pitchFamily="34" charset="-128"/>
              </a:rPr>
              <a:t>Use what is available, advantages/disadvantages to each</a:t>
            </a:r>
          </a:p>
          <a:p>
            <a:pPr lvl="3" hangingPunct="1">
              <a:lnSpc>
                <a:spcPct val="75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a:solidFill>
                  <a:srgbClr val="000000"/>
                </a:solidFill>
                <a:latin typeface="Arial" charset="0"/>
                <a:ea typeface="Arial Unicode MS" pitchFamily="34" charset="-128"/>
                <a:cs typeface="Arial Unicode MS" pitchFamily="34" charset="-128"/>
              </a:rPr>
              <a:t>Keep the LV issue out of cost-of-entry considerations</a:t>
            </a:r>
            <a:br>
              <a:rPr lang="en-US" sz="2000">
                <a:solidFill>
                  <a:srgbClr val="000000"/>
                </a:solidFill>
                <a:latin typeface="Arial" charset="0"/>
                <a:ea typeface="Arial Unicode MS" pitchFamily="34" charset="-128"/>
                <a:cs typeface="Arial Unicode MS" pitchFamily="34" charset="-128"/>
              </a:rPr>
            </a:br>
            <a:endParaRPr lang="en-US" sz="2000">
              <a:solidFill>
                <a:srgbClr val="000000"/>
              </a:solidFill>
              <a:latin typeface="Arial" charset="0"/>
              <a:ea typeface="Arial Unicode MS" pitchFamily="34" charset="-128"/>
              <a:cs typeface="Arial Unicode MS" pitchFamily="34" charset="-128"/>
            </a:endParaRPr>
          </a:p>
          <a:p>
            <a:pPr marL="741363" lvl="1" indent="-284163" hangingPunct="1">
              <a:lnSpc>
                <a:spcPct val="75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solidFill>
                  <a:srgbClr val="000000"/>
                </a:solidFill>
                <a:latin typeface="Arial" charset="0"/>
                <a:ea typeface="Arial Unicode MS" pitchFamily="34" charset="-128"/>
                <a:cs typeface="Arial Unicode MS" pitchFamily="34" charset="-128"/>
              </a:rPr>
              <a:t>Crew size/vehicle = 3 each, maximum!</a:t>
            </a:r>
          </a:p>
          <a:p>
            <a:pPr lvl="3" hangingPunct="1">
              <a:lnSpc>
                <a:spcPct val="75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a:solidFill>
                  <a:srgbClr val="000000"/>
                </a:solidFill>
                <a:latin typeface="Arial" charset="0"/>
                <a:ea typeface="Arial Unicode MS" pitchFamily="34" charset="-128"/>
                <a:cs typeface="Arial Unicode MS" pitchFamily="34" charset="-128"/>
              </a:rPr>
              <a:t>Otherwise, EDL difficult if not impossible</a:t>
            </a:r>
          </a:p>
          <a:p>
            <a:pPr lvl="3" hangingPunct="1">
              <a:lnSpc>
                <a:spcPct val="75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a:solidFill>
                  <a:srgbClr val="000000"/>
                </a:solidFill>
                <a:latin typeface="Arial" charset="0"/>
                <a:ea typeface="Arial Unicode MS" pitchFamily="34" charset="-128"/>
                <a:cs typeface="Arial Unicode MS" pitchFamily="34" charset="-128"/>
              </a:rPr>
              <a:t>Launch in formation if necessary</a:t>
            </a:r>
            <a:br>
              <a:rPr lang="en-US" sz="2000">
                <a:solidFill>
                  <a:srgbClr val="000000"/>
                </a:solidFill>
                <a:latin typeface="Arial" charset="0"/>
                <a:ea typeface="Arial Unicode MS" pitchFamily="34" charset="-128"/>
                <a:cs typeface="Arial Unicode MS" pitchFamily="34" charset="-128"/>
              </a:rPr>
            </a:br>
            <a:endParaRPr lang="en-US" sz="2000">
              <a:solidFill>
                <a:srgbClr val="000000"/>
              </a:solidFill>
              <a:latin typeface="Arial" charset="0"/>
              <a:ea typeface="Arial Unicode MS" pitchFamily="34" charset="-128"/>
              <a:cs typeface="Arial Unicode MS" pitchFamily="34" charset="-128"/>
            </a:endParaRPr>
          </a:p>
          <a:p>
            <a:pPr marL="341313" indent="-341313" hangingPunct="1">
              <a:lnSpc>
                <a:spcPct val="75000"/>
              </a:lnSpc>
              <a:spcBef>
                <a:spcPts val="675"/>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700">
                <a:solidFill>
                  <a:srgbClr val="000000"/>
                </a:solidFill>
                <a:latin typeface="Arial" charset="0"/>
                <a:ea typeface="Arial Unicode MS" pitchFamily="34" charset="-128"/>
                <a:cs typeface="Arial Unicode MS" pitchFamily="34" charset="-128"/>
              </a:rPr>
              <a:t>Critical path:</a:t>
            </a:r>
          </a:p>
          <a:p>
            <a:pPr marL="741363" lvl="1" indent="-284163" hangingPunct="1">
              <a:lnSpc>
                <a:spcPct val="75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solidFill>
                  <a:srgbClr val="000000"/>
                </a:solidFill>
                <a:latin typeface="Arial" charset="0"/>
                <a:ea typeface="Arial Unicode MS" pitchFamily="34" charset="-128"/>
                <a:cs typeface="Arial Unicode MS" pitchFamily="34" charset="-128"/>
              </a:rPr>
              <a:t>EDL is the most significant choke point, and needs the most attention</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p:cNvPicPr>
            <a:picLocks noChangeAspect="1" noChangeArrowheads="1"/>
          </p:cNvPicPr>
          <p:nvPr/>
        </p:nvPicPr>
        <p:blipFill>
          <a:blip r:embed="rId3" cstate="print"/>
          <a:srcRect/>
          <a:stretch>
            <a:fillRect/>
          </a:stretch>
        </p:blipFill>
        <p:spPr bwMode="auto">
          <a:xfrm>
            <a:off x="-1163347" y="-4067109"/>
            <a:ext cx="11660355" cy="11658936"/>
          </a:xfrm>
          <a:prstGeom prst="rect">
            <a:avLst/>
          </a:prstGeom>
          <a:noFill/>
          <a:ln w="9525">
            <a:noFill/>
            <a:round/>
            <a:headEnd/>
            <a:tailEnd/>
          </a:ln>
        </p:spPr>
      </p:pic>
      <p:sp>
        <p:nvSpPr>
          <p:cNvPr id="74755" name="Rectangle 1"/>
          <p:cNvSpPr>
            <a:spLocks noGrp="1" noChangeArrowheads="1"/>
          </p:cNvSpPr>
          <p:nvPr>
            <p:ph type="title"/>
          </p:nvPr>
        </p:nvSpPr>
        <p:spPr>
          <a:xfrm>
            <a:off x="456976" y="303943"/>
            <a:ext cx="8576514" cy="753976"/>
          </a:xfrm>
        </p:spPr>
        <p:txBody>
          <a:bodyPr lIns="90000" tIns="46800" rIns="90000" bIns="46800" anchor="b"/>
          <a:lstStyle/>
          <a:p>
            <a:pPr>
              <a:spcBef>
                <a:spcPts val="20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000" b="1" smtClean="0">
                <a:solidFill>
                  <a:schemeClr val="tx1"/>
                </a:solidFill>
              </a:rPr>
              <a:t>Mars Entry Descent and Landing</a:t>
            </a:r>
          </a:p>
        </p:txBody>
      </p:sp>
      <p:sp>
        <p:nvSpPr>
          <p:cNvPr id="74756" name="Text Box 2"/>
          <p:cNvSpPr txBox="1">
            <a:spLocks noChangeArrowheads="1"/>
          </p:cNvSpPr>
          <p:nvPr/>
        </p:nvSpPr>
        <p:spPr bwMode="auto">
          <a:xfrm>
            <a:off x="1049850" y="1952952"/>
            <a:ext cx="6188590" cy="456752"/>
          </a:xfrm>
          <a:prstGeom prst="rect">
            <a:avLst/>
          </a:prstGeom>
          <a:noFill/>
          <a:ln w="9525">
            <a:noFill/>
            <a:round/>
            <a:headEnd/>
            <a:tailEnd/>
          </a:ln>
        </p:spPr>
        <p:txBody>
          <a:bodyPr wrap="none" anchor="ctr"/>
          <a:lstStyle/>
          <a:p>
            <a:endParaRPr lang="en-US"/>
          </a:p>
        </p:txBody>
      </p:sp>
      <p:pic>
        <p:nvPicPr>
          <p:cNvPr id="74757" name="Picture 3"/>
          <p:cNvPicPr>
            <a:picLocks noChangeAspect="1" noChangeArrowheads="1"/>
          </p:cNvPicPr>
          <p:nvPr/>
        </p:nvPicPr>
        <p:blipFill>
          <a:blip r:embed="rId4" cstate="print"/>
          <a:srcRect/>
          <a:stretch>
            <a:fillRect/>
          </a:stretch>
        </p:blipFill>
        <p:spPr bwMode="auto">
          <a:xfrm>
            <a:off x="990115" y="1981499"/>
            <a:ext cx="3463161" cy="3504566"/>
          </a:xfrm>
          <a:prstGeom prst="rect">
            <a:avLst/>
          </a:prstGeom>
          <a:noFill/>
          <a:ln w="9525">
            <a:noFill/>
            <a:round/>
            <a:headEnd/>
            <a:tailEnd/>
          </a:ln>
        </p:spPr>
      </p:pic>
      <p:pic>
        <p:nvPicPr>
          <p:cNvPr id="74758" name="Picture 4"/>
          <p:cNvPicPr>
            <a:picLocks noChangeAspect="1" noChangeArrowheads="1"/>
          </p:cNvPicPr>
          <p:nvPr/>
        </p:nvPicPr>
        <p:blipFill>
          <a:blip r:embed="rId5" cstate="print"/>
          <a:srcRect/>
          <a:stretch>
            <a:fillRect/>
          </a:stretch>
        </p:blipFill>
        <p:spPr bwMode="auto">
          <a:xfrm>
            <a:off x="4342766" y="2742193"/>
            <a:ext cx="3581138" cy="3559980"/>
          </a:xfrm>
          <a:prstGeom prst="rect">
            <a:avLst/>
          </a:prstGeom>
          <a:noFill/>
          <a:ln w="9525">
            <a:noFill/>
            <a:round/>
            <a:headEnd/>
            <a:tailEnd/>
          </a:ln>
        </p:spPr>
      </p:pic>
      <p:sp>
        <p:nvSpPr>
          <p:cNvPr id="74759" name="Text Box 5"/>
          <p:cNvSpPr txBox="1">
            <a:spLocks noChangeArrowheads="1"/>
          </p:cNvSpPr>
          <p:nvPr/>
        </p:nvSpPr>
        <p:spPr bwMode="auto">
          <a:xfrm>
            <a:off x="5107379" y="2057065"/>
            <a:ext cx="2940526" cy="511164"/>
          </a:xfrm>
          <a:prstGeom prst="rect">
            <a:avLst/>
          </a:prstGeom>
          <a:noFill/>
          <a:ln w="9525">
            <a:noFill/>
            <a:round/>
            <a:headEnd/>
            <a:tailEnd/>
          </a:ln>
        </p:spPr>
        <p:txBody>
          <a:bodyPr wrap="none" lIns="90000" tIns="63180" rIns="90000" bIns="46800">
            <a:spAutoFit/>
          </a:bodyPr>
          <a:lstStyle/>
          <a:p>
            <a:pPr>
              <a:tabLst>
                <a:tab pos="723900" algn="l"/>
                <a:tab pos="1447800" algn="l"/>
                <a:tab pos="2171700" algn="l"/>
              </a:tabLst>
            </a:pPr>
            <a:r>
              <a:rPr lang="en-US" sz="2600" b="1">
                <a:solidFill>
                  <a:srgbClr val="000000"/>
                </a:solidFill>
              </a:rPr>
              <a:t>11 metric tonnes!!!</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p:cNvSpPr>
          <p:nvPr/>
        </p:nvSpPr>
        <p:spPr bwMode="auto">
          <a:xfrm>
            <a:off x="0" y="3810187"/>
            <a:ext cx="9144000" cy="2896682"/>
          </a:xfrm>
          <a:prstGeom prst="rect">
            <a:avLst/>
          </a:prstGeom>
          <a:blipFill dpi="0" rotWithShape="0">
            <a:blip r:embed="rId3" cstate="print"/>
            <a:srcRect/>
            <a:tile tx="0" ty="0" sx="100000" sy="100000" flip="none" algn="tl"/>
          </a:blipFill>
          <a:ln w="9360">
            <a:solidFill>
              <a:srgbClr val="FFFFCC"/>
            </a:solidFill>
            <a:miter lim="800000"/>
            <a:headEnd/>
            <a:tailEnd/>
          </a:ln>
        </p:spPr>
        <p:txBody>
          <a:bodyPr wrap="none" anchor="ctr"/>
          <a:lstStyle/>
          <a:p>
            <a:endParaRPr lang="en-US"/>
          </a:p>
        </p:txBody>
      </p:sp>
      <p:sp>
        <p:nvSpPr>
          <p:cNvPr id="75779" name="AutoShape 2"/>
          <p:cNvSpPr>
            <a:spLocks noChangeArrowheads="1"/>
          </p:cNvSpPr>
          <p:nvPr/>
        </p:nvSpPr>
        <p:spPr bwMode="auto">
          <a:xfrm>
            <a:off x="228489" y="0"/>
            <a:ext cx="8230047" cy="7999881"/>
          </a:xfrm>
          <a:custGeom>
            <a:avLst/>
            <a:gdLst>
              <a:gd name="T0" fmla="*/ 4374356 w 21600"/>
              <a:gd name="T1" fmla="*/ 0 h 21600"/>
              <a:gd name="T2" fmla="*/ 413134 w 21600"/>
              <a:gd name="T3" fmla="*/ 3675685 h 21600"/>
              <a:gd name="T4" fmla="*/ 4374356 w 21600"/>
              <a:gd name="T5" fmla="*/ 711818 h 21600"/>
              <a:gd name="T6" fmla="*/ 8335579 w 21600"/>
              <a:gd name="T7" fmla="*/ 3675685 h 21600"/>
              <a:gd name="T8" fmla="*/ 0 60000 65536"/>
              <a:gd name="T9" fmla="*/ 0 60000 65536"/>
              <a:gd name="T10" fmla="*/ 0 60000 65536"/>
              <a:gd name="T11" fmla="*/ 0 60000 65536"/>
              <a:gd name="T12" fmla="*/ 353 w 21600"/>
              <a:gd name="T13" fmla="*/ 0 h 21600"/>
              <a:gd name="T14" fmla="*/ 21247 w 21600"/>
              <a:gd name="T15" fmla="*/ 13022 h 21600"/>
            </a:gdLst>
            <a:ahLst/>
            <a:cxnLst>
              <a:cxn ang="T8">
                <a:pos x="T0" y="T1"/>
              </a:cxn>
              <a:cxn ang="T9">
                <a:pos x="T2" y="T3"/>
              </a:cxn>
              <a:cxn ang="T10">
                <a:pos x="T4" y="T5"/>
              </a:cxn>
              <a:cxn ang="T11">
                <a:pos x="T6" y="T7"/>
              </a:cxn>
            </a:cxnLst>
            <a:rect l="T12" t="T13" r="T14" b="T15"/>
            <a:pathLst>
              <a:path w="21600" h="21600">
                <a:moveTo>
                  <a:pt x="2037" y="10530"/>
                </a:moveTo>
                <a:cubicBezTo>
                  <a:pt x="2183" y="5795"/>
                  <a:pt x="6063" y="2032"/>
                  <a:pt x="10800" y="2033"/>
                </a:cubicBezTo>
                <a:cubicBezTo>
                  <a:pt x="15536" y="2033"/>
                  <a:pt x="19416" y="5795"/>
                  <a:pt x="19562" y="10530"/>
                </a:cubicBezTo>
                <a:lnTo>
                  <a:pt x="21594" y="10467"/>
                </a:lnTo>
                <a:cubicBezTo>
                  <a:pt x="21415" y="4634"/>
                  <a:pt x="16635" y="-1"/>
                  <a:pt x="10799" y="0"/>
                </a:cubicBezTo>
                <a:cubicBezTo>
                  <a:pt x="4964" y="0"/>
                  <a:pt x="184" y="4634"/>
                  <a:pt x="5" y="10467"/>
                </a:cubicBezTo>
                <a:close/>
              </a:path>
            </a:pathLst>
          </a:custGeom>
          <a:blipFill dpi="0" rotWithShape="0">
            <a:blip r:embed="rId3" cstate="print"/>
            <a:srcRect/>
            <a:tile tx="0" ty="0" sx="100000" sy="100000" flip="none" algn="tl"/>
          </a:blipFill>
          <a:ln w="9525">
            <a:noFill/>
            <a:round/>
            <a:headEnd/>
            <a:tailEnd/>
          </a:ln>
        </p:spPr>
        <p:txBody>
          <a:bodyPr wrap="none" anchor="ctr"/>
          <a:lstStyle/>
          <a:p>
            <a:endParaRPr lang="en-US"/>
          </a:p>
        </p:txBody>
      </p:sp>
      <p:sp>
        <p:nvSpPr>
          <p:cNvPr id="75780" name="AutoShape 3"/>
          <p:cNvSpPr>
            <a:spLocks noChangeArrowheads="1"/>
          </p:cNvSpPr>
          <p:nvPr/>
        </p:nvSpPr>
        <p:spPr bwMode="auto">
          <a:xfrm>
            <a:off x="913953" y="75566"/>
            <a:ext cx="6933789" cy="7771504"/>
          </a:xfrm>
          <a:custGeom>
            <a:avLst/>
            <a:gdLst>
              <a:gd name="T0" fmla="*/ 3685382 w 21600"/>
              <a:gd name="T1" fmla="*/ 0 h 21600"/>
              <a:gd name="T2" fmla="*/ 348064 w 21600"/>
              <a:gd name="T3" fmla="*/ 3570754 h 21600"/>
              <a:gd name="T4" fmla="*/ 3685382 w 21600"/>
              <a:gd name="T5" fmla="*/ 691498 h 21600"/>
              <a:gd name="T6" fmla="*/ 7022699 w 21600"/>
              <a:gd name="T7" fmla="*/ 3570754 h 21600"/>
              <a:gd name="T8" fmla="*/ 0 60000 65536"/>
              <a:gd name="T9" fmla="*/ 0 60000 65536"/>
              <a:gd name="T10" fmla="*/ 0 60000 65536"/>
              <a:gd name="T11" fmla="*/ 0 60000 65536"/>
              <a:gd name="T12" fmla="*/ 353 w 21600"/>
              <a:gd name="T13" fmla="*/ 0 h 21600"/>
              <a:gd name="T14" fmla="*/ 21247 w 21600"/>
              <a:gd name="T15" fmla="*/ 13022 h 21600"/>
            </a:gdLst>
            <a:ahLst/>
            <a:cxnLst>
              <a:cxn ang="T8">
                <a:pos x="T0" y="T1"/>
              </a:cxn>
              <a:cxn ang="T9">
                <a:pos x="T2" y="T3"/>
              </a:cxn>
              <a:cxn ang="T10">
                <a:pos x="T4" y="T5"/>
              </a:cxn>
              <a:cxn ang="T11">
                <a:pos x="T6" y="T7"/>
              </a:cxn>
            </a:cxnLst>
            <a:rect l="T12" t="T13" r="T14" b="T15"/>
            <a:pathLst>
              <a:path w="21600" h="21600">
                <a:moveTo>
                  <a:pt x="2037" y="10530"/>
                </a:moveTo>
                <a:cubicBezTo>
                  <a:pt x="2183" y="5795"/>
                  <a:pt x="6063" y="2032"/>
                  <a:pt x="10800" y="2033"/>
                </a:cubicBezTo>
                <a:cubicBezTo>
                  <a:pt x="15536" y="2033"/>
                  <a:pt x="19416" y="5795"/>
                  <a:pt x="19562" y="10530"/>
                </a:cubicBezTo>
                <a:lnTo>
                  <a:pt x="21594" y="10467"/>
                </a:lnTo>
                <a:cubicBezTo>
                  <a:pt x="21415" y="4634"/>
                  <a:pt x="16635" y="-1"/>
                  <a:pt x="10799" y="0"/>
                </a:cubicBezTo>
                <a:cubicBezTo>
                  <a:pt x="4964" y="0"/>
                  <a:pt x="184" y="4634"/>
                  <a:pt x="5" y="10467"/>
                </a:cubicBezTo>
                <a:close/>
              </a:path>
            </a:pathLst>
          </a:custGeom>
          <a:blipFill dpi="0" rotWithShape="0">
            <a:blip r:embed="rId3" cstate="print"/>
            <a:srcRect/>
            <a:tile tx="0" ty="0" sx="100000" sy="100000" flip="none" algn="tl"/>
          </a:blipFill>
          <a:ln w="9525">
            <a:noFill/>
            <a:round/>
            <a:headEnd/>
            <a:tailEnd/>
          </a:ln>
        </p:spPr>
        <p:txBody>
          <a:bodyPr wrap="none" anchor="ctr"/>
          <a:lstStyle/>
          <a:p>
            <a:endParaRPr lang="en-US"/>
          </a:p>
        </p:txBody>
      </p:sp>
      <p:grpSp>
        <p:nvGrpSpPr>
          <p:cNvPr id="2" name="Group 4"/>
          <p:cNvGrpSpPr>
            <a:grpSpLocks/>
          </p:cNvGrpSpPr>
          <p:nvPr/>
        </p:nvGrpSpPr>
        <p:grpSpPr bwMode="auto">
          <a:xfrm>
            <a:off x="2894182" y="2970570"/>
            <a:ext cx="607808" cy="379507"/>
            <a:chOff x="1938" y="1769"/>
            <a:chExt cx="407" cy="226"/>
          </a:xfrm>
        </p:grpSpPr>
        <p:sp>
          <p:nvSpPr>
            <p:cNvPr id="75964" name="Oval 5"/>
            <p:cNvSpPr>
              <a:spLocks noChangeArrowheads="1"/>
            </p:cNvSpPr>
            <p:nvPr/>
          </p:nvSpPr>
          <p:spPr bwMode="auto">
            <a:xfrm>
              <a:off x="2092" y="1769"/>
              <a:ext cx="102" cy="91"/>
            </a:xfrm>
            <a:prstGeom prst="ellipse">
              <a:avLst/>
            </a:prstGeom>
            <a:solidFill>
              <a:srgbClr val="FFFF99"/>
            </a:solidFill>
            <a:ln w="9360">
              <a:solidFill>
                <a:srgbClr val="FFFFCC"/>
              </a:solidFill>
              <a:miter lim="800000"/>
              <a:headEnd/>
              <a:tailEnd/>
            </a:ln>
          </p:spPr>
          <p:txBody>
            <a:bodyPr wrap="none" anchor="ctr"/>
            <a:lstStyle/>
            <a:p>
              <a:endParaRPr lang="en-US"/>
            </a:p>
          </p:txBody>
        </p:sp>
        <p:grpSp>
          <p:nvGrpSpPr>
            <p:cNvPr id="3" name="Group 6"/>
            <p:cNvGrpSpPr>
              <a:grpSpLocks/>
            </p:cNvGrpSpPr>
            <p:nvPr/>
          </p:nvGrpSpPr>
          <p:grpSpPr bwMode="auto">
            <a:xfrm>
              <a:off x="1938" y="1815"/>
              <a:ext cx="407" cy="180"/>
              <a:chOff x="1938" y="1815"/>
              <a:chExt cx="407" cy="180"/>
            </a:xfrm>
          </p:grpSpPr>
          <p:sp>
            <p:nvSpPr>
              <p:cNvPr id="75966" name="Line 7"/>
              <p:cNvSpPr>
                <a:spLocks noChangeShapeType="1"/>
              </p:cNvSpPr>
              <p:nvPr/>
            </p:nvSpPr>
            <p:spPr bwMode="auto">
              <a:xfrm>
                <a:off x="2143" y="1860"/>
                <a:ext cx="1" cy="136"/>
              </a:xfrm>
              <a:prstGeom prst="line">
                <a:avLst/>
              </a:prstGeom>
              <a:noFill/>
              <a:ln w="9360">
                <a:solidFill>
                  <a:srgbClr val="FFCC00"/>
                </a:solidFill>
                <a:miter lim="800000"/>
                <a:headEnd/>
                <a:tailEnd/>
              </a:ln>
            </p:spPr>
            <p:txBody>
              <a:bodyPr/>
              <a:lstStyle/>
              <a:p>
                <a:endParaRPr lang="en-US"/>
              </a:p>
            </p:txBody>
          </p:sp>
          <p:sp>
            <p:nvSpPr>
              <p:cNvPr id="75967" name="Line 8"/>
              <p:cNvSpPr>
                <a:spLocks noChangeShapeType="1"/>
              </p:cNvSpPr>
              <p:nvPr/>
            </p:nvSpPr>
            <p:spPr bwMode="auto">
              <a:xfrm flipH="1">
                <a:off x="1989" y="1860"/>
                <a:ext cx="104" cy="136"/>
              </a:xfrm>
              <a:prstGeom prst="line">
                <a:avLst/>
              </a:prstGeom>
              <a:noFill/>
              <a:ln w="9360">
                <a:solidFill>
                  <a:srgbClr val="FFCC00"/>
                </a:solidFill>
                <a:miter lim="800000"/>
                <a:headEnd/>
                <a:tailEnd/>
              </a:ln>
            </p:spPr>
            <p:txBody>
              <a:bodyPr/>
              <a:lstStyle/>
              <a:p>
                <a:endParaRPr lang="en-US"/>
              </a:p>
            </p:txBody>
          </p:sp>
          <p:sp>
            <p:nvSpPr>
              <p:cNvPr id="75968" name="Line 9"/>
              <p:cNvSpPr>
                <a:spLocks noChangeShapeType="1"/>
              </p:cNvSpPr>
              <p:nvPr/>
            </p:nvSpPr>
            <p:spPr bwMode="auto">
              <a:xfrm flipH="1">
                <a:off x="1938" y="1815"/>
                <a:ext cx="155" cy="45"/>
              </a:xfrm>
              <a:prstGeom prst="line">
                <a:avLst/>
              </a:prstGeom>
              <a:noFill/>
              <a:ln w="9360">
                <a:solidFill>
                  <a:srgbClr val="FFCC00"/>
                </a:solidFill>
                <a:miter lim="800000"/>
                <a:headEnd/>
                <a:tailEnd/>
              </a:ln>
            </p:spPr>
            <p:txBody>
              <a:bodyPr/>
              <a:lstStyle/>
              <a:p>
                <a:endParaRPr lang="en-US"/>
              </a:p>
            </p:txBody>
          </p:sp>
          <p:sp>
            <p:nvSpPr>
              <p:cNvPr id="75969" name="Line 10"/>
              <p:cNvSpPr>
                <a:spLocks noChangeShapeType="1"/>
              </p:cNvSpPr>
              <p:nvPr/>
            </p:nvSpPr>
            <p:spPr bwMode="auto">
              <a:xfrm>
                <a:off x="2194" y="1860"/>
                <a:ext cx="102" cy="136"/>
              </a:xfrm>
              <a:prstGeom prst="line">
                <a:avLst/>
              </a:prstGeom>
              <a:noFill/>
              <a:ln w="9360">
                <a:solidFill>
                  <a:srgbClr val="FFCC00"/>
                </a:solidFill>
                <a:miter lim="800000"/>
                <a:headEnd/>
                <a:tailEnd/>
              </a:ln>
            </p:spPr>
            <p:txBody>
              <a:bodyPr/>
              <a:lstStyle/>
              <a:p>
                <a:endParaRPr lang="en-US"/>
              </a:p>
            </p:txBody>
          </p:sp>
          <p:sp>
            <p:nvSpPr>
              <p:cNvPr id="75970" name="Line 11"/>
              <p:cNvSpPr>
                <a:spLocks noChangeShapeType="1"/>
              </p:cNvSpPr>
              <p:nvPr/>
            </p:nvSpPr>
            <p:spPr bwMode="auto">
              <a:xfrm>
                <a:off x="2194" y="1815"/>
                <a:ext cx="153" cy="45"/>
              </a:xfrm>
              <a:prstGeom prst="line">
                <a:avLst/>
              </a:prstGeom>
              <a:noFill/>
              <a:ln w="9360">
                <a:solidFill>
                  <a:srgbClr val="FFCC00"/>
                </a:solidFill>
                <a:miter lim="800000"/>
                <a:headEnd/>
                <a:tailEnd/>
              </a:ln>
            </p:spPr>
            <p:txBody>
              <a:bodyPr/>
              <a:lstStyle/>
              <a:p>
                <a:endParaRPr lang="en-US"/>
              </a:p>
            </p:txBody>
          </p:sp>
        </p:grpSp>
      </p:grpSp>
      <p:grpSp>
        <p:nvGrpSpPr>
          <p:cNvPr id="4" name="Group 12"/>
          <p:cNvGrpSpPr>
            <a:grpSpLocks/>
          </p:cNvGrpSpPr>
          <p:nvPr/>
        </p:nvGrpSpPr>
        <p:grpSpPr bwMode="auto">
          <a:xfrm>
            <a:off x="5332880" y="2970570"/>
            <a:ext cx="607807" cy="379507"/>
            <a:chOff x="3571" y="1769"/>
            <a:chExt cx="407" cy="226"/>
          </a:xfrm>
        </p:grpSpPr>
        <p:sp>
          <p:nvSpPr>
            <p:cNvPr id="75957" name="Oval 13"/>
            <p:cNvSpPr>
              <a:spLocks noChangeArrowheads="1"/>
            </p:cNvSpPr>
            <p:nvPr/>
          </p:nvSpPr>
          <p:spPr bwMode="auto">
            <a:xfrm>
              <a:off x="3725" y="1769"/>
              <a:ext cx="102" cy="91"/>
            </a:xfrm>
            <a:prstGeom prst="ellipse">
              <a:avLst/>
            </a:prstGeom>
            <a:solidFill>
              <a:srgbClr val="FFFF99"/>
            </a:solidFill>
            <a:ln w="9360">
              <a:solidFill>
                <a:srgbClr val="FFFFCC"/>
              </a:solidFill>
              <a:miter lim="800000"/>
              <a:headEnd/>
              <a:tailEnd/>
            </a:ln>
          </p:spPr>
          <p:txBody>
            <a:bodyPr wrap="none" anchor="ctr"/>
            <a:lstStyle/>
            <a:p>
              <a:endParaRPr lang="en-US"/>
            </a:p>
          </p:txBody>
        </p:sp>
        <p:grpSp>
          <p:nvGrpSpPr>
            <p:cNvPr id="5" name="Group 14"/>
            <p:cNvGrpSpPr>
              <a:grpSpLocks/>
            </p:cNvGrpSpPr>
            <p:nvPr/>
          </p:nvGrpSpPr>
          <p:grpSpPr bwMode="auto">
            <a:xfrm>
              <a:off x="3571" y="1815"/>
              <a:ext cx="407" cy="180"/>
              <a:chOff x="3571" y="1815"/>
              <a:chExt cx="407" cy="180"/>
            </a:xfrm>
          </p:grpSpPr>
          <p:sp>
            <p:nvSpPr>
              <p:cNvPr id="75959" name="Line 15"/>
              <p:cNvSpPr>
                <a:spLocks noChangeShapeType="1"/>
              </p:cNvSpPr>
              <p:nvPr/>
            </p:nvSpPr>
            <p:spPr bwMode="auto">
              <a:xfrm>
                <a:off x="3776" y="1860"/>
                <a:ext cx="1" cy="136"/>
              </a:xfrm>
              <a:prstGeom prst="line">
                <a:avLst/>
              </a:prstGeom>
              <a:noFill/>
              <a:ln w="9360">
                <a:solidFill>
                  <a:srgbClr val="FFCC00"/>
                </a:solidFill>
                <a:miter lim="800000"/>
                <a:headEnd/>
                <a:tailEnd/>
              </a:ln>
            </p:spPr>
            <p:txBody>
              <a:bodyPr/>
              <a:lstStyle/>
              <a:p>
                <a:endParaRPr lang="en-US"/>
              </a:p>
            </p:txBody>
          </p:sp>
          <p:sp>
            <p:nvSpPr>
              <p:cNvPr id="75960" name="Line 16"/>
              <p:cNvSpPr>
                <a:spLocks noChangeShapeType="1"/>
              </p:cNvSpPr>
              <p:nvPr/>
            </p:nvSpPr>
            <p:spPr bwMode="auto">
              <a:xfrm flipH="1">
                <a:off x="3622" y="1860"/>
                <a:ext cx="104" cy="136"/>
              </a:xfrm>
              <a:prstGeom prst="line">
                <a:avLst/>
              </a:prstGeom>
              <a:noFill/>
              <a:ln w="9360">
                <a:solidFill>
                  <a:srgbClr val="FFCC00"/>
                </a:solidFill>
                <a:miter lim="800000"/>
                <a:headEnd/>
                <a:tailEnd/>
              </a:ln>
            </p:spPr>
            <p:txBody>
              <a:bodyPr/>
              <a:lstStyle/>
              <a:p>
                <a:endParaRPr lang="en-US"/>
              </a:p>
            </p:txBody>
          </p:sp>
          <p:sp>
            <p:nvSpPr>
              <p:cNvPr id="75961" name="Line 17"/>
              <p:cNvSpPr>
                <a:spLocks noChangeShapeType="1"/>
              </p:cNvSpPr>
              <p:nvPr/>
            </p:nvSpPr>
            <p:spPr bwMode="auto">
              <a:xfrm flipH="1">
                <a:off x="3570" y="1815"/>
                <a:ext cx="155" cy="45"/>
              </a:xfrm>
              <a:prstGeom prst="line">
                <a:avLst/>
              </a:prstGeom>
              <a:noFill/>
              <a:ln w="9360">
                <a:solidFill>
                  <a:srgbClr val="FFCC00"/>
                </a:solidFill>
                <a:miter lim="800000"/>
                <a:headEnd/>
                <a:tailEnd/>
              </a:ln>
            </p:spPr>
            <p:txBody>
              <a:bodyPr/>
              <a:lstStyle/>
              <a:p>
                <a:endParaRPr lang="en-US"/>
              </a:p>
            </p:txBody>
          </p:sp>
          <p:sp>
            <p:nvSpPr>
              <p:cNvPr id="75962" name="Line 18"/>
              <p:cNvSpPr>
                <a:spLocks noChangeShapeType="1"/>
              </p:cNvSpPr>
              <p:nvPr/>
            </p:nvSpPr>
            <p:spPr bwMode="auto">
              <a:xfrm>
                <a:off x="3827" y="1860"/>
                <a:ext cx="102" cy="136"/>
              </a:xfrm>
              <a:prstGeom prst="line">
                <a:avLst/>
              </a:prstGeom>
              <a:noFill/>
              <a:ln w="9360">
                <a:solidFill>
                  <a:srgbClr val="FFCC00"/>
                </a:solidFill>
                <a:miter lim="800000"/>
                <a:headEnd/>
                <a:tailEnd/>
              </a:ln>
            </p:spPr>
            <p:txBody>
              <a:bodyPr/>
              <a:lstStyle/>
              <a:p>
                <a:endParaRPr lang="en-US"/>
              </a:p>
            </p:txBody>
          </p:sp>
          <p:sp>
            <p:nvSpPr>
              <p:cNvPr id="75963" name="Line 19"/>
              <p:cNvSpPr>
                <a:spLocks noChangeShapeType="1"/>
              </p:cNvSpPr>
              <p:nvPr/>
            </p:nvSpPr>
            <p:spPr bwMode="auto">
              <a:xfrm>
                <a:off x="3827" y="1815"/>
                <a:ext cx="153" cy="45"/>
              </a:xfrm>
              <a:prstGeom prst="line">
                <a:avLst/>
              </a:prstGeom>
              <a:noFill/>
              <a:ln w="9360">
                <a:solidFill>
                  <a:srgbClr val="FFCC00"/>
                </a:solidFill>
                <a:miter lim="800000"/>
                <a:headEnd/>
                <a:tailEnd/>
              </a:ln>
            </p:spPr>
            <p:txBody>
              <a:bodyPr/>
              <a:lstStyle/>
              <a:p>
                <a:endParaRPr lang="en-US"/>
              </a:p>
            </p:txBody>
          </p:sp>
        </p:grpSp>
      </p:grpSp>
      <p:grpSp>
        <p:nvGrpSpPr>
          <p:cNvPr id="6" name="Group 20"/>
          <p:cNvGrpSpPr>
            <a:grpSpLocks/>
          </p:cNvGrpSpPr>
          <p:nvPr/>
        </p:nvGrpSpPr>
        <p:grpSpPr bwMode="auto">
          <a:xfrm>
            <a:off x="5332880" y="2209875"/>
            <a:ext cx="607807" cy="379507"/>
            <a:chOff x="3571" y="1316"/>
            <a:chExt cx="407" cy="226"/>
          </a:xfrm>
        </p:grpSpPr>
        <p:sp>
          <p:nvSpPr>
            <p:cNvPr id="75950" name="Oval 21"/>
            <p:cNvSpPr>
              <a:spLocks noChangeArrowheads="1"/>
            </p:cNvSpPr>
            <p:nvPr/>
          </p:nvSpPr>
          <p:spPr bwMode="auto">
            <a:xfrm>
              <a:off x="3725" y="1316"/>
              <a:ext cx="102" cy="91"/>
            </a:xfrm>
            <a:prstGeom prst="ellipse">
              <a:avLst/>
            </a:prstGeom>
            <a:solidFill>
              <a:srgbClr val="FFFF99"/>
            </a:solidFill>
            <a:ln w="9360">
              <a:solidFill>
                <a:srgbClr val="FFFFCC"/>
              </a:solidFill>
              <a:miter lim="800000"/>
              <a:headEnd/>
              <a:tailEnd/>
            </a:ln>
          </p:spPr>
          <p:txBody>
            <a:bodyPr wrap="none" anchor="ctr"/>
            <a:lstStyle/>
            <a:p>
              <a:endParaRPr lang="en-US"/>
            </a:p>
          </p:txBody>
        </p:sp>
        <p:grpSp>
          <p:nvGrpSpPr>
            <p:cNvPr id="7" name="Group 22"/>
            <p:cNvGrpSpPr>
              <a:grpSpLocks/>
            </p:cNvGrpSpPr>
            <p:nvPr/>
          </p:nvGrpSpPr>
          <p:grpSpPr bwMode="auto">
            <a:xfrm>
              <a:off x="3571" y="1361"/>
              <a:ext cx="407" cy="180"/>
              <a:chOff x="3571" y="1361"/>
              <a:chExt cx="407" cy="180"/>
            </a:xfrm>
          </p:grpSpPr>
          <p:sp>
            <p:nvSpPr>
              <p:cNvPr id="75952" name="Line 23"/>
              <p:cNvSpPr>
                <a:spLocks noChangeShapeType="1"/>
              </p:cNvSpPr>
              <p:nvPr/>
            </p:nvSpPr>
            <p:spPr bwMode="auto">
              <a:xfrm>
                <a:off x="3776" y="1406"/>
                <a:ext cx="1" cy="136"/>
              </a:xfrm>
              <a:prstGeom prst="line">
                <a:avLst/>
              </a:prstGeom>
              <a:noFill/>
              <a:ln w="9360">
                <a:solidFill>
                  <a:srgbClr val="FFCC00"/>
                </a:solidFill>
                <a:miter lim="800000"/>
                <a:headEnd/>
                <a:tailEnd/>
              </a:ln>
            </p:spPr>
            <p:txBody>
              <a:bodyPr/>
              <a:lstStyle/>
              <a:p>
                <a:endParaRPr lang="en-US"/>
              </a:p>
            </p:txBody>
          </p:sp>
          <p:sp>
            <p:nvSpPr>
              <p:cNvPr id="75953" name="Line 24"/>
              <p:cNvSpPr>
                <a:spLocks noChangeShapeType="1"/>
              </p:cNvSpPr>
              <p:nvPr/>
            </p:nvSpPr>
            <p:spPr bwMode="auto">
              <a:xfrm flipH="1">
                <a:off x="3622" y="1406"/>
                <a:ext cx="104" cy="136"/>
              </a:xfrm>
              <a:prstGeom prst="line">
                <a:avLst/>
              </a:prstGeom>
              <a:noFill/>
              <a:ln w="9360">
                <a:solidFill>
                  <a:srgbClr val="FFCC00"/>
                </a:solidFill>
                <a:miter lim="800000"/>
                <a:headEnd/>
                <a:tailEnd/>
              </a:ln>
            </p:spPr>
            <p:txBody>
              <a:bodyPr/>
              <a:lstStyle/>
              <a:p>
                <a:endParaRPr lang="en-US"/>
              </a:p>
            </p:txBody>
          </p:sp>
          <p:sp>
            <p:nvSpPr>
              <p:cNvPr id="75954" name="Line 25"/>
              <p:cNvSpPr>
                <a:spLocks noChangeShapeType="1"/>
              </p:cNvSpPr>
              <p:nvPr/>
            </p:nvSpPr>
            <p:spPr bwMode="auto">
              <a:xfrm flipH="1">
                <a:off x="3570" y="1361"/>
                <a:ext cx="155" cy="45"/>
              </a:xfrm>
              <a:prstGeom prst="line">
                <a:avLst/>
              </a:prstGeom>
              <a:noFill/>
              <a:ln w="9360">
                <a:solidFill>
                  <a:srgbClr val="FFCC00"/>
                </a:solidFill>
                <a:miter lim="800000"/>
                <a:headEnd/>
                <a:tailEnd/>
              </a:ln>
            </p:spPr>
            <p:txBody>
              <a:bodyPr/>
              <a:lstStyle/>
              <a:p>
                <a:endParaRPr lang="en-US"/>
              </a:p>
            </p:txBody>
          </p:sp>
          <p:sp>
            <p:nvSpPr>
              <p:cNvPr id="75955" name="Line 26"/>
              <p:cNvSpPr>
                <a:spLocks noChangeShapeType="1"/>
              </p:cNvSpPr>
              <p:nvPr/>
            </p:nvSpPr>
            <p:spPr bwMode="auto">
              <a:xfrm>
                <a:off x="3827" y="1406"/>
                <a:ext cx="102" cy="136"/>
              </a:xfrm>
              <a:prstGeom prst="line">
                <a:avLst/>
              </a:prstGeom>
              <a:noFill/>
              <a:ln w="9360">
                <a:solidFill>
                  <a:srgbClr val="FFCC00"/>
                </a:solidFill>
                <a:miter lim="800000"/>
                <a:headEnd/>
                <a:tailEnd/>
              </a:ln>
            </p:spPr>
            <p:txBody>
              <a:bodyPr/>
              <a:lstStyle/>
              <a:p>
                <a:endParaRPr lang="en-US"/>
              </a:p>
            </p:txBody>
          </p:sp>
          <p:sp>
            <p:nvSpPr>
              <p:cNvPr id="75956" name="Line 27"/>
              <p:cNvSpPr>
                <a:spLocks noChangeShapeType="1"/>
              </p:cNvSpPr>
              <p:nvPr/>
            </p:nvSpPr>
            <p:spPr bwMode="auto">
              <a:xfrm>
                <a:off x="3827" y="1361"/>
                <a:ext cx="153" cy="45"/>
              </a:xfrm>
              <a:prstGeom prst="line">
                <a:avLst/>
              </a:prstGeom>
              <a:noFill/>
              <a:ln w="9360">
                <a:solidFill>
                  <a:srgbClr val="FFCC00"/>
                </a:solidFill>
                <a:miter lim="800000"/>
                <a:headEnd/>
                <a:tailEnd/>
              </a:ln>
            </p:spPr>
            <p:txBody>
              <a:bodyPr/>
              <a:lstStyle/>
              <a:p>
                <a:endParaRPr lang="en-US"/>
              </a:p>
            </p:txBody>
          </p:sp>
        </p:grpSp>
      </p:grpSp>
      <p:grpSp>
        <p:nvGrpSpPr>
          <p:cNvPr id="8" name="Group 28"/>
          <p:cNvGrpSpPr>
            <a:grpSpLocks/>
          </p:cNvGrpSpPr>
          <p:nvPr/>
        </p:nvGrpSpPr>
        <p:grpSpPr bwMode="auto">
          <a:xfrm>
            <a:off x="2894182" y="2209875"/>
            <a:ext cx="607808" cy="379507"/>
            <a:chOff x="1938" y="1316"/>
            <a:chExt cx="407" cy="226"/>
          </a:xfrm>
        </p:grpSpPr>
        <p:sp>
          <p:nvSpPr>
            <p:cNvPr id="75943" name="Oval 29"/>
            <p:cNvSpPr>
              <a:spLocks noChangeArrowheads="1"/>
            </p:cNvSpPr>
            <p:nvPr/>
          </p:nvSpPr>
          <p:spPr bwMode="auto">
            <a:xfrm>
              <a:off x="2092" y="1316"/>
              <a:ext cx="102" cy="91"/>
            </a:xfrm>
            <a:prstGeom prst="ellipse">
              <a:avLst/>
            </a:prstGeom>
            <a:solidFill>
              <a:srgbClr val="FFFF99"/>
            </a:solidFill>
            <a:ln w="9360">
              <a:solidFill>
                <a:srgbClr val="FFFFCC"/>
              </a:solidFill>
              <a:miter lim="800000"/>
              <a:headEnd/>
              <a:tailEnd/>
            </a:ln>
          </p:spPr>
          <p:txBody>
            <a:bodyPr wrap="none" anchor="ctr"/>
            <a:lstStyle/>
            <a:p>
              <a:endParaRPr lang="en-US"/>
            </a:p>
          </p:txBody>
        </p:sp>
        <p:grpSp>
          <p:nvGrpSpPr>
            <p:cNvPr id="9" name="Group 30"/>
            <p:cNvGrpSpPr>
              <a:grpSpLocks/>
            </p:cNvGrpSpPr>
            <p:nvPr/>
          </p:nvGrpSpPr>
          <p:grpSpPr bwMode="auto">
            <a:xfrm>
              <a:off x="1938" y="1361"/>
              <a:ext cx="407" cy="180"/>
              <a:chOff x="1938" y="1361"/>
              <a:chExt cx="407" cy="180"/>
            </a:xfrm>
          </p:grpSpPr>
          <p:sp>
            <p:nvSpPr>
              <p:cNvPr id="75945" name="Line 31"/>
              <p:cNvSpPr>
                <a:spLocks noChangeShapeType="1"/>
              </p:cNvSpPr>
              <p:nvPr/>
            </p:nvSpPr>
            <p:spPr bwMode="auto">
              <a:xfrm>
                <a:off x="2143" y="1406"/>
                <a:ext cx="1" cy="136"/>
              </a:xfrm>
              <a:prstGeom prst="line">
                <a:avLst/>
              </a:prstGeom>
              <a:noFill/>
              <a:ln w="9360">
                <a:solidFill>
                  <a:srgbClr val="FFCC00"/>
                </a:solidFill>
                <a:miter lim="800000"/>
                <a:headEnd/>
                <a:tailEnd/>
              </a:ln>
            </p:spPr>
            <p:txBody>
              <a:bodyPr/>
              <a:lstStyle/>
              <a:p>
                <a:endParaRPr lang="en-US"/>
              </a:p>
            </p:txBody>
          </p:sp>
          <p:sp>
            <p:nvSpPr>
              <p:cNvPr id="75946" name="Line 32"/>
              <p:cNvSpPr>
                <a:spLocks noChangeShapeType="1"/>
              </p:cNvSpPr>
              <p:nvPr/>
            </p:nvSpPr>
            <p:spPr bwMode="auto">
              <a:xfrm flipH="1">
                <a:off x="1989" y="1406"/>
                <a:ext cx="104" cy="136"/>
              </a:xfrm>
              <a:prstGeom prst="line">
                <a:avLst/>
              </a:prstGeom>
              <a:noFill/>
              <a:ln w="9360">
                <a:solidFill>
                  <a:srgbClr val="FFCC00"/>
                </a:solidFill>
                <a:miter lim="800000"/>
                <a:headEnd/>
                <a:tailEnd/>
              </a:ln>
            </p:spPr>
            <p:txBody>
              <a:bodyPr/>
              <a:lstStyle/>
              <a:p>
                <a:endParaRPr lang="en-US"/>
              </a:p>
            </p:txBody>
          </p:sp>
          <p:sp>
            <p:nvSpPr>
              <p:cNvPr id="75947" name="Line 33"/>
              <p:cNvSpPr>
                <a:spLocks noChangeShapeType="1"/>
              </p:cNvSpPr>
              <p:nvPr/>
            </p:nvSpPr>
            <p:spPr bwMode="auto">
              <a:xfrm flipH="1">
                <a:off x="1938" y="1361"/>
                <a:ext cx="155" cy="45"/>
              </a:xfrm>
              <a:prstGeom prst="line">
                <a:avLst/>
              </a:prstGeom>
              <a:noFill/>
              <a:ln w="9360">
                <a:solidFill>
                  <a:srgbClr val="FFCC00"/>
                </a:solidFill>
                <a:miter lim="800000"/>
                <a:headEnd/>
                <a:tailEnd/>
              </a:ln>
            </p:spPr>
            <p:txBody>
              <a:bodyPr/>
              <a:lstStyle/>
              <a:p>
                <a:endParaRPr lang="en-US"/>
              </a:p>
            </p:txBody>
          </p:sp>
          <p:sp>
            <p:nvSpPr>
              <p:cNvPr id="75948" name="Line 34"/>
              <p:cNvSpPr>
                <a:spLocks noChangeShapeType="1"/>
              </p:cNvSpPr>
              <p:nvPr/>
            </p:nvSpPr>
            <p:spPr bwMode="auto">
              <a:xfrm>
                <a:off x="2194" y="1406"/>
                <a:ext cx="102" cy="136"/>
              </a:xfrm>
              <a:prstGeom prst="line">
                <a:avLst/>
              </a:prstGeom>
              <a:noFill/>
              <a:ln w="9360">
                <a:solidFill>
                  <a:srgbClr val="FFCC00"/>
                </a:solidFill>
                <a:miter lim="800000"/>
                <a:headEnd/>
                <a:tailEnd/>
              </a:ln>
            </p:spPr>
            <p:txBody>
              <a:bodyPr/>
              <a:lstStyle/>
              <a:p>
                <a:endParaRPr lang="en-US"/>
              </a:p>
            </p:txBody>
          </p:sp>
          <p:sp>
            <p:nvSpPr>
              <p:cNvPr id="75949" name="Line 35"/>
              <p:cNvSpPr>
                <a:spLocks noChangeShapeType="1"/>
              </p:cNvSpPr>
              <p:nvPr/>
            </p:nvSpPr>
            <p:spPr bwMode="auto">
              <a:xfrm>
                <a:off x="2194" y="1361"/>
                <a:ext cx="153" cy="45"/>
              </a:xfrm>
              <a:prstGeom prst="line">
                <a:avLst/>
              </a:prstGeom>
              <a:noFill/>
              <a:ln w="9360">
                <a:solidFill>
                  <a:srgbClr val="FFCC00"/>
                </a:solidFill>
                <a:miter lim="800000"/>
                <a:headEnd/>
                <a:tailEnd/>
              </a:ln>
            </p:spPr>
            <p:txBody>
              <a:bodyPr/>
              <a:lstStyle/>
              <a:p>
                <a:endParaRPr lang="en-US"/>
              </a:p>
            </p:txBody>
          </p:sp>
        </p:grpSp>
      </p:grpSp>
      <p:sp>
        <p:nvSpPr>
          <p:cNvPr id="75785" name="Oval 36"/>
          <p:cNvSpPr>
            <a:spLocks noChangeArrowheads="1"/>
          </p:cNvSpPr>
          <p:nvPr/>
        </p:nvSpPr>
        <p:spPr bwMode="auto">
          <a:xfrm>
            <a:off x="4877398" y="913505"/>
            <a:ext cx="152325" cy="152811"/>
          </a:xfrm>
          <a:prstGeom prst="ellipse">
            <a:avLst/>
          </a:prstGeom>
          <a:solidFill>
            <a:srgbClr val="FFFF99"/>
          </a:solidFill>
          <a:ln w="9360">
            <a:solidFill>
              <a:srgbClr val="FF9900"/>
            </a:solidFill>
            <a:miter lim="800000"/>
            <a:headEnd/>
            <a:tailEnd/>
          </a:ln>
        </p:spPr>
        <p:txBody>
          <a:bodyPr wrap="none" anchor="ctr"/>
          <a:lstStyle/>
          <a:p>
            <a:endParaRPr lang="en-US"/>
          </a:p>
        </p:txBody>
      </p:sp>
      <p:grpSp>
        <p:nvGrpSpPr>
          <p:cNvPr id="10" name="Group 37"/>
          <p:cNvGrpSpPr>
            <a:grpSpLocks/>
          </p:cNvGrpSpPr>
          <p:nvPr/>
        </p:nvGrpSpPr>
        <p:grpSpPr bwMode="auto">
          <a:xfrm>
            <a:off x="3504977" y="990750"/>
            <a:ext cx="607807" cy="302262"/>
            <a:chOff x="2347" y="590"/>
            <a:chExt cx="407" cy="180"/>
          </a:xfrm>
        </p:grpSpPr>
        <p:sp>
          <p:nvSpPr>
            <p:cNvPr id="75938" name="Line 38"/>
            <p:cNvSpPr>
              <a:spLocks noChangeShapeType="1"/>
            </p:cNvSpPr>
            <p:nvPr/>
          </p:nvSpPr>
          <p:spPr bwMode="auto">
            <a:xfrm>
              <a:off x="2551" y="635"/>
              <a:ext cx="1" cy="136"/>
            </a:xfrm>
            <a:prstGeom prst="line">
              <a:avLst/>
            </a:prstGeom>
            <a:noFill/>
            <a:ln w="9360">
              <a:solidFill>
                <a:srgbClr val="FFCC00"/>
              </a:solidFill>
              <a:miter lim="800000"/>
              <a:headEnd/>
              <a:tailEnd/>
            </a:ln>
          </p:spPr>
          <p:txBody>
            <a:bodyPr/>
            <a:lstStyle/>
            <a:p>
              <a:endParaRPr lang="en-US"/>
            </a:p>
          </p:txBody>
        </p:sp>
        <p:sp>
          <p:nvSpPr>
            <p:cNvPr id="75939" name="Line 39"/>
            <p:cNvSpPr>
              <a:spLocks noChangeShapeType="1"/>
            </p:cNvSpPr>
            <p:nvPr/>
          </p:nvSpPr>
          <p:spPr bwMode="auto">
            <a:xfrm flipH="1">
              <a:off x="2397" y="635"/>
              <a:ext cx="104" cy="136"/>
            </a:xfrm>
            <a:prstGeom prst="line">
              <a:avLst/>
            </a:prstGeom>
            <a:noFill/>
            <a:ln w="9360">
              <a:solidFill>
                <a:srgbClr val="FFCC00"/>
              </a:solidFill>
              <a:miter lim="800000"/>
              <a:headEnd/>
              <a:tailEnd/>
            </a:ln>
          </p:spPr>
          <p:txBody>
            <a:bodyPr/>
            <a:lstStyle/>
            <a:p>
              <a:endParaRPr lang="en-US"/>
            </a:p>
          </p:txBody>
        </p:sp>
        <p:sp>
          <p:nvSpPr>
            <p:cNvPr id="75940" name="Line 40"/>
            <p:cNvSpPr>
              <a:spLocks noChangeShapeType="1"/>
            </p:cNvSpPr>
            <p:nvPr/>
          </p:nvSpPr>
          <p:spPr bwMode="auto">
            <a:xfrm flipH="1">
              <a:off x="2346" y="590"/>
              <a:ext cx="155" cy="45"/>
            </a:xfrm>
            <a:prstGeom prst="line">
              <a:avLst/>
            </a:prstGeom>
            <a:noFill/>
            <a:ln w="9360">
              <a:solidFill>
                <a:srgbClr val="FFCC00"/>
              </a:solidFill>
              <a:miter lim="800000"/>
              <a:headEnd/>
              <a:tailEnd/>
            </a:ln>
          </p:spPr>
          <p:txBody>
            <a:bodyPr/>
            <a:lstStyle/>
            <a:p>
              <a:endParaRPr lang="en-US"/>
            </a:p>
          </p:txBody>
        </p:sp>
        <p:sp>
          <p:nvSpPr>
            <p:cNvPr id="75941" name="Line 41"/>
            <p:cNvSpPr>
              <a:spLocks noChangeShapeType="1"/>
            </p:cNvSpPr>
            <p:nvPr/>
          </p:nvSpPr>
          <p:spPr bwMode="auto">
            <a:xfrm>
              <a:off x="2602" y="635"/>
              <a:ext cx="102" cy="136"/>
            </a:xfrm>
            <a:prstGeom prst="line">
              <a:avLst/>
            </a:prstGeom>
            <a:noFill/>
            <a:ln w="9360">
              <a:solidFill>
                <a:srgbClr val="FFCC00"/>
              </a:solidFill>
              <a:miter lim="800000"/>
              <a:headEnd/>
              <a:tailEnd/>
            </a:ln>
          </p:spPr>
          <p:txBody>
            <a:bodyPr/>
            <a:lstStyle/>
            <a:p>
              <a:endParaRPr lang="en-US"/>
            </a:p>
          </p:txBody>
        </p:sp>
        <p:sp>
          <p:nvSpPr>
            <p:cNvPr id="75942" name="Line 42"/>
            <p:cNvSpPr>
              <a:spLocks noChangeShapeType="1"/>
            </p:cNvSpPr>
            <p:nvPr/>
          </p:nvSpPr>
          <p:spPr bwMode="auto">
            <a:xfrm>
              <a:off x="2602" y="590"/>
              <a:ext cx="153" cy="45"/>
            </a:xfrm>
            <a:prstGeom prst="line">
              <a:avLst/>
            </a:prstGeom>
            <a:noFill/>
            <a:ln w="9360">
              <a:solidFill>
                <a:srgbClr val="FFCC00"/>
              </a:solidFill>
              <a:miter lim="800000"/>
              <a:headEnd/>
              <a:tailEnd/>
            </a:ln>
          </p:spPr>
          <p:txBody>
            <a:bodyPr/>
            <a:lstStyle/>
            <a:p>
              <a:endParaRPr lang="en-US"/>
            </a:p>
          </p:txBody>
        </p:sp>
      </p:grpSp>
      <p:grpSp>
        <p:nvGrpSpPr>
          <p:cNvPr id="11" name="Group 43"/>
          <p:cNvGrpSpPr>
            <a:grpSpLocks/>
          </p:cNvGrpSpPr>
          <p:nvPr/>
        </p:nvGrpSpPr>
        <p:grpSpPr bwMode="auto">
          <a:xfrm>
            <a:off x="4647416" y="990750"/>
            <a:ext cx="607808" cy="302262"/>
            <a:chOff x="3112" y="590"/>
            <a:chExt cx="407" cy="180"/>
          </a:xfrm>
        </p:grpSpPr>
        <p:sp>
          <p:nvSpPr>
            <p:cNvPr id="75933" name="Line 44"/>
            <p:cNvSpPr>
              <a:spLocks noChangeShapeType="1"/>
            </p:cNvSpPr>
            <p:nvPr/>
          </p:nvSpPr>
          <p:spPr bwMode="auto">
            <a:xfrm>
              <a:off x="3317" y="635"/>
              <a:ext cx="1" cy="136"/>
            </a:xfrm>
            <a:prstGeom prst="line">
              <a:avLst/>
            </a:prstGeom>
            <a:noFill/>
            <a:ln w="9360">
              <a:solidFill>
                <a:srgbClr val="FFCC00"/>
              </a:solidFill>
              <a:miter lim="800000"/>
              <a:headEnd/>
              <a:tailEnd/>
            </a:ln>
          </p:spPr>
          <p:txBody>
            <a:bodyPr/>
            <a:lstStyle/>
            <a:p>
              <a:endParaRPr lang="en-US"/>
            </a:p>
          </p:txBody>
        </p:sp>
        <p:sp>
          <p:nvSpPr>
            <p:cNvPr id="75934" name="Line 45"/>
            <p:cNvSpPr>
              <a:spLocks noChangeShapeType="1"/>
            </p:cNvSpPr>
            <p:nvPr/>
          </p:nvSpPr>
          <p:spPr bwMode="auto">
            <a:xfrm flipH="1">
              <a:off x="3163" y="635"/>
              <a:ext cx="104" cy="136"/>
            </a:xfrm>
            <a:prstGeom prst="line">
              <a:avLst/>
            </a:prstGeom>
            <a:noFill/>
            <a:ln w="9360">
              <a:solidFill>
                <a:srgbClr val="FFCC00"/>
              </a:solidFill>
              <a:miter lim="800000"/>
              <a:headEnd/>
              <a:tailEnd/>
            </a:ln>
          </p:spPr>
          <p:txBody>
            <a:bodyPr/>
            <a:lstStyle/>
            <a:p>
              <a:endParaRPr lang="en-US"/>
            </a:p>
          </p:txBody>
        </p:sp>
        <p:sp>
          <p:nvSpPr>
            <p:cNvPr id="75935" name="Line 46"/>
            <p:cNvSpPr>
              <a:spLocks noChangeShapeType="1"/>
            </p:cNvSpPr>
            <p:nvPr/>
          </p:nvSpPr>
          <p:spPr bwMode="auto">
            <a:xfrm flipH="1">
              <a:off x="3111" y="590"/>
              <a:ext cx="155" cy="45"/>
            </a:xfrm>
            <a:prstGeom prst="line">
              <a:avLst/>
            </a:prstGeom>
            <a:noFill/>
            <a:ln w="9360">
              <a:solidFill>
                <a:srgbClr val="FFCC00"/>
              </a:solidFill>
              <a:miter lim="800000"/>
              <a:headEnd/>
              <a:tailEnd/>
            </a:ln>
          </p:spPr>
          <p:txBody>
            <a:bodyPr/>
            <a:lstStyle/>
            <a:p>
              <a:endParaRPr lang="en-US"/>
            </a:p>
          </p:txBody>
        </p:sp>
        <p:sp>
          <p:nvSpPr>
            <p:cNvPr id="75936" name="Line 47"/>
            <p:cNvSpPr>
              <a:spLocks noChangeShapeType="1"/>
            </p:cNvSpPr>
            <p:nvPr/>
          </p:nvSpPr>
          <p:spPr bwMode="auto">
            <a:xfrm>
              <a:off x="3368" y="635"/>
              <a:ext cx="102" cy="136"/>
            </a:xfrm>
            <a:prstGeom prst="line">
              <a:avLst/>
            </a:prstGeom>
            <a:noFill/>
            <a:ln w="9360">
              <a:solidFill>
                <a:srgbClr val="FFCC00"/>
              </a:solidFill>
              <a:miter lim="800000"/>
              <a:headEnd/>
              <a:tailEnd/>
            </a:ln>
          </p:spPr>
          <p:txBody>
            <a:bodyPr/>
            <a:lstStyle/>
            <a:p>
              <a:endParaRPr lang="en-US"/>
            </a:p>
          </p:txBody>
        </p:sp>
        <p:sp>
          <p:nvSpPr>
            <p:cNvPr id="75937" name="Line 48"/>
            <p:cNvSpPr>
              <a:spLocks noChangeShapeType="1"/>
            </p:cNvSpPr>
            <p:nvPr/>
          </p:nvSpPr>
          <p:spPr bwMode="auto">
            <a:xfrm>
              <a:off x="3368" y="590"/>
              <a:ext cx="153" cy="45"/>
            </a:xfrm>
            <a:prstGeom prst="line">
              <a:avLst/>
            </a:prstGeom>
            <a:noFill/>
            <a:ln w="9360">
              <a:solidFill>
                <a:srgbClr val="FFCC00"/>
              </a:solidFill>
              <a:miter lim="800000"/>
              <a:headEnd/>
              <a:tailEnd/>
            </a:ln>
          </p:spPr>
          <p:txBody>
            <a:bodyPr/>
            <a:lstStyle/>
            <a:p>
              <a:endParaRPr lang="en-US"/>
            </a:p>
          </p:txBody>
        </p:sp>
      </p:grpSp>
      <p:sp>
        <p:nvSpPr>
          <p:cNvPr id="75788" name="Oval 49"/>
          <p:cNvSpPr>
            <a:spLocks noChangeArrowheads="1"/>
          </p:cNvSpPr>
          <p:nvPr/>
        </p:nvSpPr>
        <p:spPr bwMode="auto">
          <a:xfrm>
            <a:off x="3733464" y="913505"/>
            <a:ext cx="152325" cy="152811"/>
          </a:xfrm>
          <a:prstGeom prst="ellipse">
            <a:avLst/>
          </a:prstGeom>
          <a:solidFill>
            <a:srgbClr val="FFFF99"/>
          </a:solidFill>
          <a:ln w="9360">
            <a:solidFill>
              <a:srgbClr val="FF9900"/>
            </a:solidFill>
            <a:miter lim="800000"/>
            <a:headEnd/>
            <a:tailEnd/>
          </a:ln>
        </p:spPr>
        <p:txBody>
          <a:bodyPr wrap="none" anchor="ctr"/>
          <a:lstStyle/>
          <a:p>
            <a:endParaRPr lang="en-US"/>
          </a:p>
        </p:txBody>
      </p:sp>
      <p:grpSp>
        <p:nvGrpSpPr>
          <p:cNvPr id="12" name="Group 50"/>
          <p:cNvGrpSpPr>
            <a:grpSpLocks/>
          </p:cNvGrpSpPr>
          <p:nvPr/>
        </p:nvGrpSpPr>
        <p:grpSpPr bwMode="auto">
          <a:xfrm>
            <a:off x="2767244" y="1190579"/>
            <a:ext cx="552553" cy="520563"/>
            <a:chOff x="1853" y="709"/>
            <a:chExt cx="370" cy="310"/>
          </a:xfrm>
        </p:grpSpPr>
        <p:sp>
          <p:nvSpPr>
            <p:cNvPr id="75928" name="Line 51"/>
            <p:cNvSpPr>
              <a:spLocks noChangeShapeType="1"/>
            </p:cNvSpPr>
            <p:nvPr/>
          </p:nvSpPr>
          <p:spPr bwMode="auto">
            <a:xfrm>
              <a:off x="2007" y="827"/>
              <a:ext cx="100" cy="103"/>
            </a:xfrm>
            <a:prstGeom prst="line">
              <a:avLst/>
            </a:prstGeom>
            <a:noFill/>
            <a:ln w="9360">
              <a:solidFill>
                <a:srgbClr val="FFCC00"/>
              </a:solidFill>
              <a:miter lim="800000"/>
              <a:headEnd/>
              <a:tailEnd/>
            </a:ln>
          </p:spPr>
          <p:txBody>
            <a:bodyPr/>
            <a:lstStyle/>
            <a:p>
              <a:endParaRPr lang="en-US"/>
            </a:p>
          </p:txBody>
        </p:sp>
        <p:sp>
          <p:nvSpPr>
            <p:cNvPr id="75929" name="Line 52"/>
            <p:cNvSpPr>
              <a:spLocks noChangeShapeType="1"/>
            </p:cNvSpPr>
            <p:nvPr/>
          </p:nvSpPr>
          <p:spPr bwMode="auto">
            <a:xfrm>
              <a:off x="1969" y="857"/>
              <a:ext cx="23" cy="162"/>
            </a:xfrm>
            <a:prstGeom prst="line">
              <a:avLst/>
            </a:prstGeom>
            <a:noFill/>
            <a:ln w="9360">
              <a:solidFill>
                <a:srgbClr val="FFCC00"/>
              </a:solidFill>
              <a:miter lim="800000"/>
              <a:headEnd/>
              <a:tailEnd/>
            </a:ln>
          </p:spPr>
          <p:txBody>
            <a:bodyPr/>
            <a:lstStyle/>
            <a:p>
              <a:endParaRPr lang="en-US"/>
            </a:p>
          </p:txBody>
        </p:sp>
        <p:sp>
          <p:nvSpPr>
            <p:cNvPr id="75930" name="Line 53"/>
            <p:cNvSpPr>
              <a:spLocks noChangeShapeType="1"/>
            </p:cNvSpPr>
            <p:nvPr/>
          </p:nvSpPr>
          <p:spPr bwMode="auto">
            <a:xfrm flipH="1">
              <a:off x="1852" y="823"/>
              <a:ext cx="84" cy="124"/>
            </a:xfrm>
            <a:prstGeom prst="line">
              <a:avLst/>
            </a:prstGeom>
            <a:noFill/>
            <a:ln w="9360">
              <a:solidFill>
                <a:srgbClr val="FFCC00"/>
              </a:solidFill>
              <a:miter lim="800000"/>
              <a:headEnd/>
              <a:tailEnd/>
            </a:ln>
          </p:spPr>
          <p:txBody>
            <a:bodyPr/>
            <a:lstStyle/>
            <a:p>
              <a:endParaRPr lang="en-US"/>
            </a:p>
          </p:txBody>
        </p:sp>
        <p:sp>
          <p:nvSpPr>
            <p:cNvPr id="75931" name="Line 54"/>
            <p:cNvSpPr>
              <a:spLocks noChangeShapeType="1"/>
            </p:cNvSpPr>
            <p:nvPr/>
          </p:nvSpPr>
          <p:spPr bwMode="auto">
            <a:xfrm>
              <a:off x="2046" y="798"/>
              <a:ext cx="177" cy="44"/>
            </a:xfrm>
            <a:prstGeom prst="line">
              <a:avLst/>
            </a:prstGeom>
            <a:noFill/>
            <a:ln w="9360">
              <a:solidFill>
                <a:srgbClr val="FFCC00"/>
              </a:solidFill>
              <a:miter lim="800000"/>
              <a:headEnd/>
              <a:tailEnd/>
            </a:ln>
          </p:spPr>
          <p:txBody>
            <a:bodyPr/>
            <a:lstStyle/>
            <a:p>
              <a:endParaRPr lang="en-US"/>
            </a:p>
          </p:txBody>
        </p:sp>
        <p:sp>
          <p:nvSpPr>
            <p:cNvPr id="75932" name="Line 55"/>
            <p:cNvSpPr>
              <a:spLocks noChangeShapeType="1"/>
            </p:cNvSpPr>
            <p:nvPr/>
          </p:nvSpPr>
          <p:spPr bwMode="auto">
            <a:xfrm flipV="1">
              <a:off x="2013" y="708"/>
              <a:ext cx="149" cy="56"/>
            </a:xfrm>
            <a:prstGeom prst="line">
              <a:avLst/>
            </a:prstGeom>
            <a:noFill/>
            <a:ln w="9360">
              <a:solidFill>
                <a:srgbClr val="FFCC00"/>
              </a:solidFill>
              <a:miter lim="800000"/>
              <a:headEnd/>
              <a:tailEnd/>
            </a:ln>
          </p:spPr>
          <p:txBody>
            <a:bodyPr/>
            <a:lstStyle/>
            <a:p>
              <a:endParaRPr lang="en-US"/>
            </a:p>
          </p:txBody>
        </p:sp>
      </p:grpSp>
      <p:sp>
        <p:nvSpPr>
          <p:cNvPr id="75790" name="Oval 56"/>
          <p:cNvSpPr>
            <a:spLocks noChangeArrowheads="1"/>
          </p:cNvSpPr>
          <p:nvPr/>
        </p:nvSpPr>
        <p:spPr bwMode="auto">
          <a:xfrm rot="-2460000">
            <a:off x="2891195" y="1291333"/>
            <a:ext cx="146352" cy="159527"/>
          </a:xfrm>
          <a:prstGeom prst="ellipse">
            <a:avLst/>
          </a:prstGeom>
          <a:solidFill>
            <a:srgbClr val="FFFF99"/>
          </a:solidFill>
          <a:ln w="9360">
            <a:solidFill>
              <a:srgbClr val="FF9900"/>
            </a:solidFill>
            <a:miter lim="800000"/>
            <a:headEnd/>
            <a:tailEnd/>
          </a:ln>
        </p:spPr>
        <p:txBody>
          <a:bodyPr wrap="none" anchor="ctr"/>
          <a:lstStyle/>
          <a:p>
            <a:endParaRPr lang="en-US"/>
          </a:p>
        </p:txBody>
      </p:sp>
      <p:grpSp>
        <p:nvGrpSpPr>
          <p:cNvPr id="13" name="Group 57"/>
          <p:cNvGrpSpPr>
            <a:grpSpLocks/>
          </p:cNvGrpSpPr>
          <p:nvPr/>
        </p:nvGrpSpPr>
        <p:grpSpPr bwMode="auto">
          <a:xfrm>
            <a:off x="5443391" y="1183862"/>
            <a:ext cx="545085" cy="530639"/>
            <a:chOff x="3645" y="705"/>
            <a:chExt cx="365" cy="316"/>
          </a:xfrm>
        </p:grpSpPr>
        <p:sp>
          <p:nvSpPr>
            <p:cNvPr id="75923" name="Line 58"/>
            <p:cNvSpPr>
              <a:spLocks noChangeShapeType="1"/>
            </p:cNvSpPr>
            <p:nvPr/>
          </p:nvSpPr>
          <p:spPr bwMode="auto">
            <a:xfrm flipH="1">
              <a:off x="3755" y="829"/>
              <a:ext cx="107" cy="99"/>
            </a:xfrm>
            <a:prstGeom prst="line">
              <a:avLst/>
            </a:prstGeom>
            <a:noFill/>
            <a:ln w="9360">
              <a:solidFill>
                <a:srgbClr val="FFCC00"/>
              </a:solidFill>
              <a:miter lim="800000"/>
              <a:headEnd/>
              <a:tailEnd/>
            </a:ln>
          </p:spPr>
          <p:txBody>
            <a:bodyPr/>
            <a:lstStyle/>
            <a:p>
              <a:endParaRPr lang="en-US"/>
            </a:p>
          </p:txBody>
        </p:sp>
        <p:sp>
          <p:nvSpPr>
            <p:cNvPr id="75924" name="Line 59"/>
            <p:cNvSpPr>
              <a:spLocks noChangeShapeType="1"/>
            </p:cNvSpPr>
            <p:nvPr/>
          </p:nvSpPr>
          <p:spPr bwMode="auto">
            <a:xfrm flipH="1">
              <a:off x="3644" y="798"/>
              <a:ext cx="181" cy="37"/>
            </a:xfrm>
            <a:prstGeom prst="line">
              <a:avLst/>
            </a:prstGeom>
            <a:noFill/>
            <a:ln w="9360">
              <a:solidFill>
                <a:srgbClr val="FFCC00"/>
              </a:solidFill>
              <a:miter lim="800000"/>
              <a:headEnd/>
              <a:tailEnd/>
            </a:ln>
          </p:spPr>
          <p:txBody>
            <a:bodyPr/>
            <a:lstStyle/>
            <a:p>
              <a:endParaRPr lang="en-US"/>
            </a:p>
          </p:txBody>
        </p:sp>
        <p:sp>
          <p:nvSpPr>
            <p:cNvPr id="75925" name="Line 60"/>
            <p:cNvSpPr>
              <a:spLocks noChangeShapeType="1"/>
            </p:cNvSpPr>
            <p:nvPr/>
          </p:nvSpPr>
          <p:spPr bwMode="auto">
            <a:xfrm flipH="1" flipV="1">
              <a:off x="3712" y="703"/>
              <a:ext cx="148" cy="62"/>
            </a:xfrm>
            <a:prstGeom prst="line">
              <a:avLst/>
            </a:prstGeom>
            <a:noFill/>
            <a:ln w="9360">
              <a:solidFill>
                <a:srgbClr val="FFCC00"/>
              </a:solidFill>
              <a:miter lim="800000"/>
              <a:headEnd/>
              <a:tailEnd/>
            </a:ln>
          </p:spPr>
          <p:txBody>
            <a:bodyPr/>
            <a:lstStyle/>
            <a:p>
              <a:endParaRPr lang="en-US"/>
            </a:p>
          </p:txBody>
        </p:sp>
        <p:sp>
          <p:nvSpPr>
            <p:cNvPr id="75926" name="Line 61"/>
            <p:cNvSpPr>
              <a:spLocks noChangeShapeType="1"/>
            </p:cNvSpPr>
            <p:nvPr/>
          </p:nvSpPr>
          <p:spPr bwMode="auto">
            <a:xfrm flipH="1">
              <a:off x="3867" y="860"/>
              <a:ext cx="32" cy="161"/>
            </a:xfrm>
            <a:prstGeom prst="line">
              <a:avLst/>
            </a:prstGeom>
            <a:noFill/>
            <a:ln w="9360">
              <a:solidFill>
                <a:srgbClr val="FFCC00"/>
              </a:solidFill>
              <a:miter lim="800000"/>
              <a:headEnd/>
              <a:tailEnd/>
            </a:ln>
          </p:spPr>
          <p:txBody>
            <a:bodyPr/>
            <a:lstStyle/>
            <a:p>
              <a:endParaRPr lang="en-US"/>
            </a:p>
          </p:txBody>
        </p:sp>
        <p:sp>
          <p:nvSpPr>
            <p:cNvPr id="75927" name="Line 62"/>
            <p:cNvSpPr>
              <a:spLocks noChangeShapeType="1"/>
            </p:cNvSpPr>
            <p:nvPr/>
          </p:nvSpPr>
          <p:spPr bwMode="auto">
            <a:xfrm>
              <a:off x="3934" y="826"/>
              <a:ext cx="77" cy="126"/>
            </a:xfrm>
            <a:prstGeom prst="line">
              <a:avLst/>
            </a:prstGeom>
            <a:noFill/>
            <a:ln w="9360">
              <a:solidFill>
                <a:srgbClr val="FFCC00"/>
              </a:solidFill>
              <a:miter lim="800000"/>
              <a:headEnd/>
              <a:tailEnd/>
            </a:ln>
          </p:spPr>
          <p:txBody>
            <a:bodyPr/>
            <a:lstStyle/>
            <a:p>
              <a:endParaRPr lang="en-US"/>
            </a:p>
          </p:txBody>
        </p:sp>
      </p:grpSp>
      <p:sp>
        <p:nvSpPr>
          <p:cNvPr id="75792" name="Oval 63"/>
          <p:cNvSpPr>
            <a:spLocks noChangeArrowheads="1"/>
          </p:cNvSpPr>
          <p:nvPr/>
        </p:nvSpPr>
        <p:spPr bwMode="auto">
          <a:xfrm rot="2580000">
            <a:off x="5719666" y="1296370"/>
            <a:ext cx="144859" cy="161207"/>
          </a:xfrm>
          <a:prstGeom prst="ellipse">
            <a:avLst/>
          </a:prstGeom>
          <a:solidFill>
            <a:srgbClr val="FFFF99"/>
          </a:solidFill>
          <a:ln w="9360">
            <a:solidFill>
              <a:srgbClr val="FF9900"/>
            </a:solidFill>
            <a:miter lim="800000"/>
            <a:headEnd/>
            <a:tailEnd/>
          </a:ln>
        </p:spPr>
        <p:txBody>
          <a:bodyPr wrap="none" anchor="ctr"/>
          <a:lstStyle/>
          <a:p>
            <a:endParaRPr lang="en-US"/>
          </a:p>
        </p:txBody>
      </p:sp>
      <p:sp>
        <p:nvSpPr>
          <p:cNvPr id="75793" name="AutoShape 64"/>
          <p:cNvSpPr>
            <a:spLocks noChangeArrowheads="1"/>
          </p:cNvSpPr>
          <p:nvPr/>
        </p:nvSpPr>
        <p:spPr bwMode="auto">
          <a:xfrm>
            <a:off x="2057885" y="685128"/>
            <a:ext cx="4647416" cy="3581811"/>
          </a:xfrm>
          <a:custGeom>
            <a:avLst/>
            <a:gdLst>
              <a:gd name="T0" fmla="*/ 2470150 w 21600"/>
              <a:gd name="T1" fmla="*/ 0 h 21600"/>
              <a:gd name="T2" fmla="*/ 146379 w 21600"/>
              <a:gd name="T3" fmla="*/ 1646510 h 21600"/>
              <a:gd name="T4" fmla="*/ 2470150 w 21600"/>
              <a:gd name="T5" fmla="*/ 199563 h 21600"/>
              <a:gd name="T6" fmla="*/ 4793921 w 21600"/>
              <a:gd name="T7" fmla="*/ 1646510 h 21600"/>
              <a:gd name="T8" fmla="*/ 0 60000 65536"/>
              <a:gd name="T9" fmla="*/ 0 60000 65536"/>
              <a:gd name="T10" fmla="*/ 0 60000 65536"/>
              <a:gd name="T11" fmla="*/ 0 60000 65536"/>
              <a:gd name="T12" fmla="*/ 357 w 21600"/>
              <a:gd name="T13" fmla="*/ 0 h 21600"/>
              <a:gd name="T14" fmla="*/ 21243 w 21600"/>
              <a:gd name="T15" fmla="*/ 13231 h 21600"/>
            </a:gdLst>
            <a:ahLst/>
            <a:cxnLst>
              <a:cxn ang="T8">
                <a:pos x="T0" y="T1"/>
              </a:cxn>
              <a:cxn ang="T9">
                <a:pos x="T2" y="T3"/>
              </a:cxn>
              <a:cxn ang="T10">
                <a:pos x="T4" y="T5"/>
              </a:cxn>
              <a:cxn ang="T11">
                <a:pos x="T6" y="T7"/>
              </a:cxn>
            </a:cxnLst>
            <a:rect l="T12" t="T13" r="T14" b="T15"/>
            <a:pathLst>
              <a:path w="21600" h="21600">
                <a:moveTo>
                  <a:pt x="1277" y="10522"/>
                </a:moveTo>
                <a:cubicBezTo>
                  <a:pt x="1427" y="5370"/>
                  <a:pt x="5646" y="1272"/>
                  <a:pt x="10800" y="1273"/>
                </a:cubicBezTo>
                <a:cubicBezTo>
                  <a:pt x="15953" y="1273"/>
                  <a:pt x="20172" y="5370"/>
                  <a:pt x="20322" y="10522"/>
                </a:cubicBezTo>
                <a:lnTo>
                  <a:pt x="21595" y="10484"/>
                </a:lnTo>
                <a:cubicBezTo>
                  <a:pt x="21424" y="4645"/>
                  <a:pt x="16641" y="-1"/>
                  <a:pt x="10799" y="0"/>
                </a:cubicBezTo>
                <a:cubicBezTo>
                  <a:pt x="4958" y="0"/>
                  <a:pt x="175" y="4645"/>
                  <a:pt x="4" y="10484"/>
                </a:cubicBezTo>
                <a:close/>
              </a:path>
            </a:pathLst>
          </a:custGeom>
          <a:solidFill>
            <a:srgbClr val="000000"/>
          </a:solidFill>
          <a:ln w="9360">
            <a:solidFill>
              <a:srgbClr val="FFFFCC"/>
            </a:solidFill>
            <a:miter lim="800000"/>
            <a:headEnd/>
            <a:tailEnd/>
          </a:ln>
        </p:spPr>
        <p:txBody>
          <a:bodyPr wrap="none" anchor="ctr"/>
          <a:lstStyle/>
          <a:p>
            <a:endParaRPr lang="en-US"/>
          </a:p>
        </p:txBody>
      </p:sp>
      <p:sp>
        <p:nvSpPr>
          <p:cNvPr id="75794" name="Rectangle 65"/>
          <p:cNvSpPr>
            <a:spLocks noChangeArrowheads="1"/>
          </p:cNvSpPr>
          <p:nvPr/>
        </p:nvSpPr>
        <p:spPr bwMode="auto">
          <a:xfrm>
            <a:off x="2438700" y="3962997"/>
            <a:ext cx="3885789" cy="2132630"/>
          </a:xfrm>
          <a:prstGeom prst="rect">
            <a:avLst/>
          </a:prstGeom>
          <a:solidFill>
            <a:srgbClr val="99CCFF"/>
          </a:solidFill>
          <a:ln w="9525">
            <a:noFill/>
            <a:round/>
            <a:headEnd/>
            <a:tailEnd/>
          </a:ln>
        </p:spPr>
        <p:txBody>
          <a:bodyPr wrap="none" anchor="ctr"/>
          <a:lstStyle/>
          <a:p>
            <a:endParaRPr lang="en-US"/>
          </a:p>
        </p:txBody>
      </p:sp>
      <p:sp>
        <p:nvSpPr>
          <p:cNvPr id="75795" name="Rectangle 66"/>
          <p:cNvSpPr>
            <a:spLocks noChangeArrowheads="1"/>
          </p:cNvSpPr>
          <p:nvPr/>
        </p:nvSpPr>
        <p:spPr bwMode="auto">
          <a:xfrm>
            <a:off x="2438700" y="4419750"/>
            <a:ext cx="3961951" cy="1675878"/>
          </a:xfrm>
          <a:prstGeom prst="rect">
            <a:avLst/>
          </a:prstGeom>
          <a:gradFill rotWithShape="0">
            <a:gsLst>
              <a:gs pos="0">
                <a:srgbClr val="3399FF"/>
              </a:gs>
              <a:gs pos="100000">
                <a:srgbClr val="003366">
                  <a:alpha val="81000"/>
                </a:srgbClr>
              </a:gs>
            </a:gsLst>
            <a:lin ang="5400000" scaled="1"/>
          </a:gradFill>
          <a:ln w="9525">
            <a:noFill/>
            <a:round/>
            <a:headEnd/>
            <a:tailEnd/>
          </a:ln>
        </p:spPr>
        <p:txBody>
          <a:bodyPr wrap="none" anchor="ctr"/>
          <a:lstStyle/>
          <a:p>
            <a:endParaRPr lang="en-US"/>
          </a:p>
        </p:txBody>
      </p:sp>
      <p:sp>
        <p:nvSpPr>
          <p:cNvPr id="75796" name="Freeform 67"/>
          <p:cNvSpPr>
            <a:spLocks noChangeArrowheads="1"/>
          </p:cNvSpPr>
          <p:nvPr/>
        </p:nvSpPr>
        <p:spPr bwMode="auto">
          <a:xfrm>
            <a:off x="2057886" y="3810187"/>
            <a:ext cx="4723579" cy="2666627"/>
          </a:xfrm>
          <a:custGeom>
            <a:avLst/>
            <a:gdLst>
              <a:gd name="T0" fmla="*/ 0 w 2976"/>
              <a:gd name="T1" fmla="*/ 0 h 1680"/>
              <a:gd name="T2" fmla="*/ 96 w 2976"/>
              <a:gd name="T3" fmla="*/ 0 h 1680"/>
              <a:gd name="T4" fmla="*/ 96 w 2976"/>
              <a:gd name="T5" fmla="*/ 1440 h 1680"/>
              <a:gd name="T6" fmla="*/ 672 w 2976"/>
              <a:gd name="T7" fmla="*/ 1584 h 1680"/>
              <a:gd name="T8" fmla="*/ 1152 w 2976"/>
              <a:gd name="T9" fmla="*/ 1440 h 1680"/>
              <a:gd name="T10" fmla="*/ 1152 w 2976"/>
              <a:gd name="T11" fmla="*/ 1344 h 1680"/>
              <a:gd name="T12" fmla="*/ 672 w 2976"/>
              <a:gd name="T13" fmla="*/ 1488 h 1680"/>
              <a:gd name="T14" fmla="*/ 192 w 2976"/>
              <a:gd name="T15" fmla="*/ 1344 h 1680"/>
              <a:gd name="T16" fmla="*/ 192 w 2976"/>
              <a:gd name="T17" fmla="*/ 0 h 1680"/>
              <a:gd name="T18" fmla="*/ 240 w 2976"/>
              <a:gd name="T19" fmla="*/ 0 h 1680"/>
              <a:gd name="T20" fmla="*/ 240 w 2976"/>
              <a:gd name="T21" fmla="*/ 1296 h 1680"/>
              <a:gd name="T22" fmla="*/ 672 w 2976"/>
              <a:gd name="T23" fmla="*/ 1440 h 1680"/>
              <a:gd name="T24" fmla="*/ 1152 w 2976"/>
              <a:gd name="T25" fmla="*/ 1296 h 1680"/>
              <a:gd name="T26" fmla="*/ 1776 w 2976"/>
              <a:gd name="T27" fmla="*/ 1296 h 1680"/>
              <a:gd name="T28" fmla="*/ 2256 w 2976"/>
              <a:gd name="T29" fmla="*/ 1440 h 1680"/>
              <a:gd name="T30" fmla="*/ 2688 w 2976"/>
              <a:gd name="T31" fmla="*/ 1296 h 1680"/>
              <a:gd name="T32" fmla="*/ 2688 w 2976"/>
              <a:gd name="T33" fmla="*/ 0 h 1680"/>
              <a:gd name="T34" fmla="*/ 2736 w 2976"/>
              <a:gd name="T35" fmla="*/ 0 h 1680"/>
              <a:gd name="T36" fmla="*/ 2736 w 2976"/>
              <a:gd name="T37" fmla="*/ 1344 h 1680"/>
              <a:gd name="T38" fmla="*/ 2256 w 2976"/>
              <a:gd name="T39" fmla="*/ 1488 h 1680"/>
              <a:gd name="T40" fmla="*/ 1776 w 2976"/>
              <a:gd name="T41" fmla="*/ 1344 h 1680"/>
              <a:gd name="T42" fmla="*/ 1776 w 2976"/>
              <a:gd name="T43" fmla="*/ 1440 h 1680"/>
              <a:gd name="T44" fmla="*/ 2256 w 2976"/>
              <a:gd name="T45" fmla="*/ 1584 h 1680"/>
              <a:gd name="T46" fmla="*/ 2832 w 2976"/>
              <a:gd name="T47" fmla="*/ 1440 h 1680"/>
              <a:gd name="T48" fmla="*/ 2832 w 2976"/>
              <a:gd name="T49" fmla="*/ 0 h 1680"/>
              <a:gd name="T50" fmla="*/ 2976 w 2976"/>
              <a:gd name="T51" fmla="*/ 0 h 1680"/>
              <a:gd name="T52" fmla="*/ 2976 w 2976"/>
              <a:gd name="T53" fmla="*/ 1680 h 1680"/>
              <a:gd name="T54" fmla="*/ 0 w 2976"/>
              <a:gd name="T55" fmla="*/ 1680 h 1680"/>
              <a:gd name="T56" fmla="*/ 0 w 2976"/>
              <a:gd name="T57" fmla="*/ 0 h 16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76"/>
              <a:gd name="T88" fmla="*/ 0 h 1680"/>
              <a:gd name="T89" fmla="*/ 2976 w 2976"/>
              <a:gd name="T90" fmla="*/ 1680 h 168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76" h="1680">
                <a:moveTo>
                  <a:pt x="0" y="0"/>
                </a:moveTo>
                <a:lnTo>
                  <a:pt x="96" y="0"/>
                </a:lnTo>
                <a:lnTo>
                  <a:pt x="96" y="1440"/>
                </a:lnTo>
                <a:lnTo>
                  <a:pt x="672" y="1584"/>
                </a:lnTo>
                <a:lnTo>
                  <a:pt x="1152" y="1440"/>
                </a:lnTo>
                <a:lnTo>
                  <a:pt x="1152" y="1344"/>
                </a:lnTo>
                <a:lnTo>
                  <a:pt x="672" y="1488"/>
                </a:lnTo>
                <a:lnTo>
                  <a:pt x="192" y="1344"/>
                </a:lnTo>
                <a:lnTo>
                  <a:pt x="192" y="0"/>
                </a:lnTo>
                <a:lnTo>
                  <a:pt x="240" y="0"/>
                </a:lnTo>
                <a:lnTo>
                  <a:pt x="240" y="1296"/>
                </a:lnTo>
                <a:lnTo>
                  <a:pt x="672" y="1440"/>
                </a:lnTo>
                <a:lnTo>
                  <a:pt x="1152" y="1296"/>
                </a:lnTo>
                <a:lnTo>
                  <a:pt x="1776" y="1296"/>
                </a:lnTo>
                <a:lnTo>
                  <a:pt x="2256" y="1440"/>
                </a:lnTo>
                <a:lnTo>
                  <a:pt x="2688" y="1296"/>
                </a:lnTo>
                <a:lnTo>
                  <a:pt x="2688" y="0"/>
                </a:lnTo>
                <a:lnTo>
                  <a:pt x="2736" y="0"/>
                </a:lnTo>
                <a:lnTo>
                  <a:pt x="2736" y="1344"/>
                </a:lnTo>
                <a:lnTo>
                  <a:pt x="2256" y="1488"/>
                </a:lnTo>
                <a:lnTo>
                  <a:pt x="1776" y="1344"/>
                </a:lnTo>
                <a:lnTo>
                  <a:pt x="1776" y="1440"/>
                </a:lnTo>
                <a:lnTo>
                  <a:pt x="2256" y="1584"/>
                </a:lnTo>
                <a:lnTo>
                  <a:pt x="2832" y="1440"/>
                </a:lnTo>
                <a:lnTo>
                  <a:pt x="2832" y="0"/>
                </a:lnTo>
                <a:lnTo>
                  <a:pt x="2976" y="0"/>
                </a:lnTo>
                <a:lnTo>
                  <a:pt x="2976" y="1680"/>
                </a:lnTo>
                <a:lnTo>
                  <a:pt x="0" y="1680"/>
                </a:lnTo>
                <a:lnTo>
                  <a:pt x="0" y="0"/>
                </a:lnTo>
                <a:close/>
              </a:path>
            </a:pathLst>
          </a:custGeom>
          <a:solidFill>
            <a:srgbClr val="4D4D4D"/>
          </a:solidFill>
          <a:ln w="9360">
            <a:solidFill>
              <a:srgbClr val="FFFFCC"/>
            </a:solidFill>
            <a:round/>
            <a:headEnd/>
            <a:tailEnd/>
          </a:ln>
        </p:spPr>
        <p:txBody>
          <a:bodyPr wrap="none" anchor="ctr"/>
          <a:lstStyle/>
          <a:p>
            <a:endParaRPr lang="en-US"/>
          </a:p>
        </p:txBody>
      </p:sp>
      <p:sp>
        <p:nvSpPr>
          <p:cNvPr id="75797" name="Freeform 68"/>
          <p:cNvSpPr>
            <a:spLocks noChangeArrowheads="1"/>
          </p:cNvSpPr>
          <p:nvPr/>
        </p:nvSpPr>
        <p:spPr bwMode="auto">
          <a:xfrm flipH="1">
            <a:off x="4871424" y="3810188"/>
            <a:ext cx="1675579" cy="2513816"/>
          </a:xfrm>
          <a:custGeom>
            <a:avLst/>
            <a:gdLst>
              <a:gd name="T0" fmla="*/ 0 w 1056"/>
              <a:gd name="T1" fmla="*/ 0 h 1584"/>
              <a:gd name="T2" fmla="*/ 96 w 1056"/>
              <a:gd name="T3" fmla="*/ 0 h 1584"/>
              <a:gd name="T4" fmla="*/ 96 w 1056"/>
              <a:gd name="T5" fmla="*/ 1344 h 1584"/>
              <a:gd name="T6" fmla="*/ 576 w 1056"/>
              <a:gd name="T7" fmla="*/ 1488 h 1584"/>
              <a:gd name="T8" fmla="*/ 1056 w 1056"/>
              <a:gd name="T9" fmla="*/ 1344 h 1584"/>
              <a:gd name="T10" fmla="*/ 1056 w 1056"/>
              <a:gd name="T11" fmla="*/ 1440 h 1584"/>
              <a:gd name="T12" fmla="*/ 576 w 1056"/>
              <a:gd name="T13" fmla="*/ 1584 h 1584"/>
              <a:gd name="T14" fmla="*/ 0 w 1056"/>
              <a:gd name="T15" fmla="*/ 1440 h 1584"/>
              <a:gd name="T16" fmla="*/ 0 w 1056"/>
              <a:gd name="T17" fmla="*/ 0 h 1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6"/>
              <a:gd name="T28" fmla="*/ 0 h 1584"/>
              <a:gd name="T29" fmla="*/ 1056 w 1056"/>
              <a:gd name="T30" fmla="*/ 1584 h 1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6" h="1584">
                <a:moveTo>
                  <a:pt x="0" y="0"/>
                </a:moveTo>
                <a:lnTo>
                  <a:pt x="96" y="0"/>
                </a:lnTo>
                <a:lnTo>
                  <a:pt x="96" y="1344"/>
                </a:lnTo>
                <a:lnTo>
                  <a:pt x="576" y="1488"/>
                </a:lnTo>
                <a:lnTo>
                  <a:pt x="1056" y="1344"/>
                </a:lnTo>
                <a:lnTo>
                  <a:pt x="1056" y="1440"/>
                </a:lnTo>
                <a:lnTo>
                  <a:pt x="576" y="1584"/>
                </a:lnTo>
                <a:lnTo>
                  <a:pt x="0" y="1440"/>
                </a:lnTo>
                <a:lnTo>
                  <a:pt x="0" y="0"/>
                </a:lnTo>
                <a:close/>
              </a:path>
            </a:pathLst>
          </a:custGeom>
          <a:gradFill rotWithShape="0">
            <a:gsLst>
              <a:gs pos="0">
                <a:srgbClr val="3399FF"/>
              </a:gs>
              <a:gs pos="100000">
                <a:srgbClr val="003366">
                  <a:alpha val="81000"/>
                </a:srgbClr>
              </a:gs>
            </a:gsLst>
            <a:lin ang="5400000" scaled="1"/>
          </a:gradFill>
          <a:ln w="9525">
            <a:noFill/>
            <a:round/>
            <a:headEnd/>
            <a:tailEnd/>
          </a:ln>
        </p:spPr>
        <p:txBody>
          <a:bodyPr wrap="none" anchor="ctr"/>
          <a:lstStyle/>
          <a:p>
            <a:endParaRPr lang="en-US"/>
          </a:p>
        </p:txBody>
      </p:sp>
      <p:sp>
        <p:nvSpPr>
          <p:cNvPr id="75798" name="Freeform 69"/>
          <p:cNvSpPr>
            <a:spLocks noChangeArrowheads="1"/>
          </p:cNvSpPr>
          <p:nvPr/>
        </p:nvSpPr>
        <p:spPr bwMode="auto">
          <a:xfrm>
            <a:off x="2208718" y="3810188"/>
            <a:ext cx="1677071" cy="2513816"/>
          </a:xfrm>
          <a:custGeom>
            <a:avLst/>
            <a:gdLst>
              <a:gd name="T0" fmla="*/ 0 w 1056"/>
              <a:gd name="T1" fmla="*/ 0 h 1584"/>
              <a:gd name="T2" fmla="*/ 96 w 1056"/>
              <a:gd name="T3" fmla="*/ 0 h 1584"/>
              <a:gd name="T4" fmla="*/ 96 w 1056"/>
              <a:gd name="T5" fmla="*/ 1344 h 1584"/>
              <a:gd name="T6" fmla="*/ 576 w 1056"/>
              <a:gd name="T7" fmla="*/ 1488 h 1584"/>
              <a:gd name="T8" fmla="*/ 1056 w 1056"/>
              <a:gd name="T9" fmla="*/ 1344 h 1584"/>
              <a:gd name="T10" fmla="*/ 1056 w 1056"/>
              <a:gd name="T11" fmla="*/ 1440 h 1584"/>
              <a:gd name="T12" fmla="*/ 576 w 1056"/>
              <a:gd name="T13" fmla="*/ 1584 h 1584"/>
              <a:gd name="T14" fmla="*/ 0 w 1056"/>
              <a:gd name="T15" fmla="*/ 1440 h 1584"/>
              <a:gd name="T16" fmla="*/ 0 w 1056"/>
              <a:gd name="T17" fmla="*/ 0 h 1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6"/>
              <a:gd name="T28" fmla="*/ 0 h 1584"/>
              <a:gd name="T29" fmla="*/ 1056 w 1056"/>
              <a:gd name="T30" fmla="*/ 1584 h 1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6" h="1584">
                <a:moveTo>
                  <a:pt x="0" y="0"/>
                </a:moveTo>
                <a:lnTo>
                  <a:pt x="96" y="0"/>
                </a:lnTo>
                <a:lnTo>
                  <a:pt x="96" y="1344"/>
                </a:lnTo>
                <a:lnTo>
                  <a:pt x="576" y="1488"/>
                </a:lnTo>
                <a:lnTo>
                  <a:pt x="1056" y="1344"/>
                </a:lnTo>
                <a:lnTo>
                  <a:pt x="1056" y="1440"/>
                </a:lnTo>
                <a:lnTo>
                  <a:pt x="576" y="1584"/>
                </a:lnTo>
                <a:lnTo>
                  <a:pt x="0" y="1440"/>
                </a:lnTo>
                <a:lnTo>
                  <a:pt x="0" y="0"/>
                </a:lnTo>
                <a:close/>
              </a:path>
            </a:pathLst>
          </a:custGeom>
          <a:gradFill rotWithShape="0">
            <a:gsLst>
              <a:gs pos="0">
                <a:srgbClr val="3399FF"/>
              </a:gs>
              <a:gs pos="100000">
                <a:srgbClr val="003366">
                  <a:alpha val="81000"/>
                </a:srgbClr>
              </a:gs>
            </a:gsLst>
            <a:lin ang="5400000" scaled="1"/>
          </a:gradFill>
          <a:ln w="9525">
            <a:noFill/>
            <a:round/>
            <a:headEnd/>
            <a:tailEnd/>
          </a:ln>
        </p:spPr>
        <p:txBody>
          <a:bodyPr wrap="none" anchor="ctr"/>
          <a:lstStyle/>
          <a:p>
            <a:endParaRPr lang="en-US"/>
          </a:p>
        </p:txBody>
      </p:sp>
      <p:grpSp>
        <p:nvGrpSpPr>
          <p:cNvPr id="14" name="Group 70"/>
          <p:cNvGrpSpPr>
            <a:grpSpLocks/>
          </p:cNvGrpSpPr>
          <p:nvPr/>
        </p:nvGrpSpPr>
        <p:grpSpPr bwMode="auto">
          <a:xfrm>
            <a:off x="2438699" y="3504566"/>
            <a:ext cx="1445597" cy="989070"/>
            <a:chOff x="1633" y="2087"/>
            <a:chExt cx="968" cy="589"/>
          </a:xfrm>
        </p:grpSpPr>
        <p:pic>
          <p:nvPicPr>
            <p:cNvPr id="75920" name="Picture 71"/>
            <p:cNvPicPr>
              <a:picLocks noChangeAspect="1" noChangeArrowheads="1"/>
            </p:cNvPicPr>
            <p:nvPr/>
          </p:nvPicPr>
          <p:blipFill>
            <a:blip r:embed="rId4" cstate="print"/>
            <a:srcRect/>
            <a:stretch>
              <a:fillRect/>
            </a:stretch>
          </p:blipFill>
          <p:spPr bwMode="auto">
            <a:xfrm>
              <a:off x="2041" y="2405"/>
              <a:ext cx="561" cy="272"/>
            </a:xfrm>
            <a:prstGeom prst="rect">
              <a:avLst/>
            </a:prstGeom>
            <a:noFill/>
            <a:ln w="9525">
              <a:noFill/>
              <a:round/>
              <a:headEnd/>
              <a:tailEnd/>
            </a:ln>
          </p:spPr>
        </p:pic>
        <p:pic>
          <p:nvPicPr>
            <p:cNvPr id="75921" name="Picture 72"/>
            <p:cNvPicPr>
              <a:picLocks noChangeAspect="1" noChangeArrowheads="1"/>
            </p:cNvPicPr>
            <p:nvPr/>
          </p:nvPicPr>
          <p:blipFill>
            <a:blip r:embed="rId5" cstate="print"/>
            <a:srcRect/>
            <a:stretch>
              <a:fillRect/>
            </a:stretch>
          </p:blipFill>
          <p:spPr bwMode="auto">
            <a:xfrm>
              <a:off x="1633" y="2405"/>
              <a:ext cx="408" cy="272"/>
            </a:xfrm>
            <a:prstGeom prst="rect">
              <a:avLst/>
            </a:prstGeom>
            <a:noFill/>
            <a:ln w="9525">
              <a:noFill/>
              <a:round/>
              <a:headEnd/>
              <a:tailEnd/>
            </a:ln>
          </p:spPr>
        </p:pic>
        <p:pic>
          <p:nvPicPr>
            <p:cNvPr id="75922" name="Picture 73"/>
            <p:cNvPicPr>
              <a:picLocks noChangeAspect="1" noChangeArrowheads="1"/>
            </p:cNvPicPr>
            <p:nvPr/>
          </p:nvPicPr>
          <p:blipFill>
            <a:blip r:embed="rId6" cstate="print"/>
            <a:srcRect/>
            <a:stretch>
              <a:fillRect/>
            </a:stretch>
          </p:blipFill>
          <p:spPr bwMode="auto">
            <a:xfrm>
              <a:off x="2100" y="2087"/>
              <a:ext cx="400" cy="363"/>
            </a:xfrm>
            <a:prstGeom prst="rect">
              <a:avLst/>
            </a:prstGeom>
            <a:noFill/>
            <a:ln w="9525">
              <a:noFill/>
              <a:round/>
              <a:headEnd/>
              <a:tailEnd/>
            </a:ln>
          </p:spPr>
        </p:pic>
      </p:grpSp>
      <p:grpSp>
        <p:nvGrpSpPr>
          <p:cNvPr id="15" name="Group 74"/>
          <p:cNvGrpSpPr>
            <a:grpSpLocks/>
          </p:cNvGrpSpPr>
          <p:nvPr/>
        </p:nvGrpSpPr>
        <p:grpSpPr bwMode="auto">
          <a:xfrm>
            <a:off x="4875904" y="1981499"/>
            <a:ext cx="1445597" cy="1064636"/>
            <a:chOff x="3265" y="1180"/>
            <a:chExt cx="968" cy="634"/>
          </a:xfrm>
        </p:grpSpPr>
        <p:sp>
          <p:nvSpPr>
            <p:cNvPr id="75918" name="Freeform 75"/>
            <p:cNvSpPr>
              <a:spLocks noChangeArrowheads="1"/>
            </p:cNvSpPr>
            <p:nvPr/>
          </p:nvSpPr>
          <p:spPr bwMode="auto">
            <a:xfrm flipH="1">
              <a:off x="3265" y="1633"/>
              <a:ext cx="969" cy="182"/>
            </a:xfrm>
            <a:custGeom>
              <a:avLst/>
              <a:gdLst>
                <a:gd name="T0" fmla="*/ 912 w 912"/>
                <a:gd name="T1" fmla="*/ 144 h 192"/>
                <a:gd name="T2" fmla="*/ 912 w 912"/>
                <a:gd name="T3" fmla="*/ 96 h 192"/>
                <a:gd name="T4" fmla="*/ 768 w 912"/>
                <a:gd name="T5" fmla="*/ 0 h 192"/>
                <a:gd name="T6" fmla="*/ 528 w 912"/>
                <a:gd name="T7" fmla="*/ 48 h 192"/>
                <a:gd name="T8" fmla="*/ 432 w 912"/>
                <a:gd name="T9" fmla="*/ 48 h 192"/>
                <a:gd name="T10" fmla="*/ 384 w 912"/>
                <a:gd name="T11" fmla="*/ 0 h 192"/>
                <a:gd name="T12" fmla="*/ 144 w 912"/>
                <a:gd name="T13" fmla="*/ 48 h 192"/>
                <a:gd name="T14" fmla="*/ 48 w 912"/>
                <a:gd name="T15" fmla="*/ 48 h 192"/>
                <a:gd name="T16" fmla="*/ 0 w 912"/>
                <a:gd name="T17" fmla="*/ 96 h 192"/>
                <a:gd name="T18" fmla="*/ 0 w 912"/>
                <a:gd name="T19" fmla="*/ 144 h 192"/>
                <a:gd name="T20" fmla="*/ 912 w 912"/>
                <a:gd name="T21" fmla="*/ 192 h 192"/>
                <a:gd name="T22" fmla="*/ 912 w 912"/>
                <a:gd name="T23" fmla="*/ 144 h 1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2"/>
                <a:gd name="T37" fmla="*/ 0 h 192"/>
                <a:gd name="T38" fmla="*/ 912 w 912"/>
                <a:gd name="T39" fmla="*/ 192 h 1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2" h="192">
                  <a:moveTo>
                    <a:pt x="912" y="144"/>
                  </a:moveTo>
                  <a:lnTo>
                    <a:pt x="912" y="96"/>
                  </a:lnTo>
                  <a:lnTo>
                    <a:pt x="768" y="0"/>
                  </a:lnTo>
                  <a:lnTo>
                    <a:pt x="528" y="48"/>
                  </a:lnTo>
                  <a:lnTo>
                    <a:pt x="432" y="48"/>
                  </a:lnTo>
                  <a:lnTo>
                    <a:pt x="384" y="0"/>
                  </a:lnTo>
                  <a:lnTo>
                    <a:pt x="144" y="48"/>
                  </a:lnTo>
                  <a:lnTo>
                    <a:pt x="48" y="48"/>
                  </a:lnTo>
                  <a:lnTo>
                    <a:pt x="0" y="96"/>
                  </a:lnTo>
                  <a:lnTo>
                    <a:pt x="0" y="144"/>
                  </a:lnTo>
                  <a:lnTo>
                    <a:pt x="912" y="192"/>
                  </a:lnTo>
                  <a:lnTo>
                    <a:pt x="912" y="144"/>
                  </a:lnTo>
                  <a:close/>
                </a:path>
              </a:pathLst>
            </a:custGeom>
            <a:blipFill dpi="0" rotWithShape="0">
              <a:blip r:embed="rId7" cstate="print"/>
              <a:srcRect/>
              <a:tile tx="0" ty="0" sx="100000" sy="100000" flip="none" algn="tl"/>
            </a:blipFill>
            <a:ln w="9360">
              <a:solidFill>
                <a:srgbClr val="FFFFCC"/>
              </a:solidFill>
              <a:round/>
              <a:headEnd/>
              <a:tailEnd/>
            </a:ln>
          </p:spPr>
          <p:txBody>
            <a:bodyPr wrap="none" anchor="ctr"/>
            <a:lstStyle/>
            <a:p>
              <a:endParaRPr lang="en-US"/>
            </a:p>
          </p:txBody>
        </p:sp>
        <p:sp>
          <p:nvSpPr>
            <p:cNvPr id="75919" name="Freeform 76"/>
            <p:cNvSpPr>
              <a:spLocks noChangeArrowheads="1"/>
            </p:cNvSpPr>
            <p:nvPr/>
          </p:nvSpPr>
          <p:spPr bwMode="auto">
            <a:xfrm flipH="1">
              <a:off x="3265" y="1180"/>
              <a:ext cx="969" cy="181"/>
            </a:xfrm>
            <a:custGeom>
              <a:avLst/>
              <a:gdLst>
                <a:gd name="T0" fmla="*/ 912 w 912"/>
                <a:gd name="T1" fmla="*/ 144 h 192"/>
                <a:gd name="T2" fmla="*/ 912 w 912"/>
                <a:gd name="T3" fmla="*/ 96 h 192"/>
                <a:gd name="T4" fmla="*/ 768 w 912"/>
                <a:gd name="T5" fmla="*/ 0 h 192"/>
                <a:gd name="T6" fmla="*/ 528 w 912"/>
                <a:gd name="T7" fmla="*/ 48 h 192"/>
                <a:gd name="T8" fmla="*/ 432 w 912"/>
                <a:gd name="T9" fmla="*/ 48 h 192"/>
                <a:gd name="T10" fmla="*/ 384 w 912"/>
                <a:gd name="T11" fmla="*/ 0 h 192"/>
                <a:gd name="T12" fmla="*/ 144 w 912"/>
                <a:gd name="T13" fmla="*/ 48 h 192"/>
                <a:gd name="T14" fmla="*/ 48 w 912"/>
                <a:gd name="T15" fmla="*/ 48 h 192"/>
                <a:gd name="T16" fmla="*/ 0 w 912"/>
                <a:gd name="T17" fmla="*/ 96 h 192"/>
                <a:gd name="T18" fmla="*/ 0 w 912"/>
                <a:gd name="T19" fmla="*/ 144 h 192"/>
                <a:gd name="T20" fmla="*/ 912 w 912"/>
                <a:gd name="T21" fmla="*/ 192 h 192"/>
                <a:gd name="T22" fmla="*/ 912 w 912"/>
                <a:gd name="T23" fmla="*/ 144 h 1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2"/>
                <a:gd name="T37" fmla="*/ 0 h 192"/>
                <a:gd name="T38" fmla="*/ 912 w 912"/>
                <a:gd name="T39" fmla="*/ 192 h 1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2" h="192">
                  <a:moveTo>
                    <a:pt x="912" y="144"/>
                  </a:moveTo>
                  <a:lnTo>
                    <a:pt x="912" y="96"/>
                  </a:lnTo>
                  <a:lnTo>
                    <a:pt x="768" y="0"/>
                  </a:lnTo>
                  <a:lnTo>
                    <a:pt x="528" y="48"/>
                  </a:lnTo>
                  <a:lnTo>
                    <a:pt x="432" y="48"/>
                  </a:lnTo>
                  <a:lnTo>
                    <a:pt x="384" y="0"/>
                  </a:lnTo>
                  <a:lnTo>
                    <a:pt x="144" y="48"/>
                  </a:lnTo>
                  <a:lnTo>
                    <a:pt x="48" y="48"/>
                  </a:lnTo>
                  <a:lnTo>
                    <a:pt x="0" y="96"/>
                  </a:lnTo>
                  <a:lnTo>
                    <a:pt x="0" y="144"/>
                  </a:lnTo>
                  <a:lnTo>
                    <a:pt x="912" y="192"/>
                  </a:lnTo>
                  <a:lnTo>
                    <a:pt x="912" y="144"/>
                  </a:lnTo>
                  <a:close/>
                </a:path>
              </a:pathLst>
            </a:custGeom>
            <a:blipFill dpi="0" rotWithShape="0">
              <a:blip r:embed="rId7" cstate="print"/>
              <a:srcRect/>
              <a:tile tx="0" ty="0" sx="100000" sy="100000" flip="none" algn="tl"/>
            </a:blipFill>
            <a:ln w="9360">
              <a:solidFill>
                <a:srgbClr val="FFFFCC"/>
              </a:solidFill>
              <a:round/>
              <a:headEnd/>
              <a:tailEnd/>
            </a:ln>
          </p:spPr>
          <p:txBody>
            <a:bodyPr wrap="none" anchor="ctr"/>
            <a:lstStyle/>
            <a:p>
              <a:endParaRPr lang="en-US"/>
            </a:p>
          </p:txBody>
        </p:sp>
      </p:grpSp>
      <p:sp>
        <p:nvSpPr>
          <p:cNvPr id="75801" name="Freeform 77"/>
          <p:cNvSpPr>
            <a:spLocks noChangeArrowheads="1"/>
          </p:cNvSpPr>
          <p:nvPr/>
        </p:nvSpPr>
        <p:spPr bwMode="auto">
          <a:xfrm>
            <a:off x="2438700" y="2743872"/>
            <a:ext cx="1447090" cy="303942"/>
          </a:xfrm>
          <a:custGeom>
            <a:avLst/>
            <a:gdLst>
              <a:gd name="T0" fmla="*/ 912 w 912"/>
              <a:gd name="T1" fmla="*/ 144 h 192"/>
              <a:gd name="T2" fmla="*/ 912 w 912"/>
              <a:gd name="T3" fmla="*/ 96 h 192"/>
              <a:gd name="T4" fmla="*/ 768 w 912"/>
              <a:gd name="T5" fmla="*/ 0 h 192"/>
              <a:gd name="T6" fmla="*/ 528 w 912"/>
              <a:gd name="T7" fmla="*/ 48 h 192"/>
              <a:gd name="T8" fmla="*/ 432 w 912"/>
              <a:gd name="T9" fmla="*/ 48 h 192"/>
              <a:gd name="T10" fmla="*/ 384 w 912"/>
              <a:gd name="T11" fmla="*/ 0 h 192"/>
              <a:gd name="T12" fmla="*/ 144 w 912"/>
              <a:gd name="T13" fmla="*/ 48 h 192"/>
              <a:gd name="T14" fmla="*/ 48 w 912"/>
              <a:gd name="T15" fmla="*/ 48 h 192"/>
              <a:gd name="T16" fmla="*/ 0 w 912"/>
              <a:gd name="T17" fmla="*/ 96 h 192"/>
              <a:gd name="T18" fmla="*/ 0 w 912"/>
              <a:gd name="T19" fmla="*/ 144 h 192"/>
              <a:gd name="T20" fmla="*/ 912 w 912"/>
              <a:gd name="T21" fmla="*/ 192 h 192"/>
              <a:gd name="T22" fmla="*/ 912 w 912"/>
              <a:gd name="T23" fmla="*/ 144 h 1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2"/>
              <a:gd name="T37" fmla="*/ 0 h 192"/>
              <a:gd name="T38" fmla="*/ 912 w 912"/>
              <a:gd name="T39" fmla="*/ 192 h 1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2" h="192">
                <a:moveTo>
                  <a:pt x="912" y="144"/>
                </a:moveTo>
                <a:lnTo>
                  <a:pt x="912" y="96"/>
                </a:lnTo>
                <a:lnTo>
                  <a:pt x="768" y="0"/>
                </a:lnTo>
                <a:lnTo>
                  <a:pt x="528" y="48"/>
                </a:lnTo>
                <a:lnTo>
                  <a:pt x="432" y="48"/>
                </a:lnTo>
                <a:lnTo>
                  <a:pt x="384" y="0"/>
                </a:lnTo>
                <a:lnTo>
                  <a:pt x="144" y="48"/>
                </a:lnTo>
                <a:lnTo>
                  <a:pt x="48" y="48"/>
                </a:lnTo>
                <a:lnTo>
                  <a:pt x="0" y="96"/>
                </a:lnTo>
                <a:lnTo>
                  <a:pt x="0" y="144"/>
                </a:lnTo>
                <a:lnTo>
                  <a:pt x="912" y="192"/>
                </a:lnTo>
                <a:lnTo>
                  <a:pt x="912" y="144"/>
                </a:lnTo>
                <a:close/>
              </a:path>
            </a:pathLst>
          </a:custGeom>
          <a:blipFill dpi="0" rotWithShape="0">
            <a:blip r:embed="rId7" cstate="print"/>
            <a:srcRect/>
            <a:tile tx="0" ty="0" sx="100000" sy="100000" flip="none" algn="tl"/>
          </a:blipFill>
          <a:ln w="9360">
            <a:solidFill>
              <a:srgbClr val="FFFFCC"/>
            </a:solidFill>
            <a:round/>
            <a:headEnd/>
            <a:tailEnd/>
          </a:ln>
        </p:spPr>
        <p:txBody>
          <a:bodyPr wrap="none" anchor="ctr"/>
          <a:lstStyle/>
          <a:p>
            <a:endParaRPr lang="en-US"/>
          </a:p>
        </p:txBody>
      </p:sp>
      <p:sp>
        <p:nvSpPr>
          <p:cNvPr id="75802" name="Rectangle 78"/>
          <p:cNvSpPr>
            <a:spLocks noChangeArrowheads="1"/>
          </p:cNvSpPr>
          <p:nvPr/>
        </p:nvSpPr>
        <p:spPr bwMode="auto">
          <a:xfrm>
            <a:off x="3885790" y="5486065"/>
            <a:ext cx="990115" cy="228376"/>
          </a:xfrm>
          <a:prstGeom prst="rect">
            <a:avLst/>
          </a:prstGeom>
          <a:solidFill>
            <a:srgbClr val="99CCFF">
              <a:alpha val="78038"/>
            </a:srgbClr>
          </a:solidFill>
          <a:ln w="9360">
            <a:solidFill>
              <a:srgbClr val="FFFFCC"/>
            </a:solidFill>
            <a:miter lim="800000"/>
            <a:headEnd/>
            <a:tailEnd/>
          </a:ln>
        </p:spPr>
        <p:txBody>
          <a:bodyPr wrap="none" anchor="ctr"/>
          <a:lstStyle/>
          <a:p>
            <a:endParaRPr lang="en-US"/>
          </a:p>
        </p:txBody>
      </p:sp>
      <p:sp>
        <p:nvSpPr>
          <p:cNvPr id="75803" name="Rectangle 79"/>
          <p:cNvSpPr>
            <a:spLocks noChangeArrowheads="1"/>
          </p:cNvSpPr>
          <p:nvPr/>
        </p:nvSpPr>
        <p:spPr bwMode="auto">
          <a:xfrm>
            <a:off x="3885790" y="4191373"/>
            <a:ext cx="990115" cy="228376"/>
          </a:xfrm>
          <a:prstGeom prst="rect">
            <a:avLst/>
          </a:prstGeom>
          <a:solidFill>
            <a:srgbClr val="99CCFF">
              <a:alpha val="78038"/>
            </a:srgbClr>
          </a:solidFill>
          <a:ln w="9360">
            <a:solidFill>
              <a:srgbClr val="FFFFCC"/>
            </a:solidFill>
            <a:miter lim="800000"/>
            <a:headEnd/>
            <a:tailEnd/>
          </a:ln>
        </p:spPr>
        <p:txBody>
          <a:bodyPr wrap="none" anchor="ctr"/>
          <a:lstStyle/>
          <a:p>
            <a:endParaRPr lang="en-US"/>
          </a:p>
        </p:txBody>
      </p:sp>
      <p:sp>
        <p:nvSpPr>
          <p:cNvPr id="75804" name="Line 80"/>
          <p:cNvSpPr>
            <a:spLocks noChangeShapeType="1"/>
          </p:cNvSpPr>
          <p:nvPr/>
        </p:nvSpPr>
        <p:spPr bwMode="auto">
          <a:xfrm>
            <a:off x="2438700" y="5867251"/>
            <a:ext cx="3885789" cy="1680"/>
          </a:xfrm>
          <a:prstGeom prst="line">
            <a:avLst/>
          </a:prstGeom>
          <a:noFill/>
          <a:ln w="9360">
            <a:solidFill>
              <a:srgbClr val="FFFFCC"/>
            </a:solidFill>
            <a:miter lim="800000"/>
            <a:headEnd/>
            <a:tailEnd/>
          </a:ln>
        </p:spPr>
        <p:txBody>
          <a:bodyPr/>
          <a:lstStyle/>
          <a:p>
            <a:endParaRPr lang="en-US"/>
          </a:p>
        </p:txBody>
      </p:sp>
      <p:sp>
        <p:nvSpPr>
          <p:cNvPr id="75805" name="Line 81"/>
          <p:cNvSpPr>
            <a:spLocks noChangeShapeType="1"/>
          </p:cNvSpPr>
          <p:nvPr/>
        </p:nvSpPr>
        <p:spPr bwMode="auto">
          <a:xfrm>
            <a:off x="2438700" y="4038564"/>
            <a:ext cx="3885789" cy="1679"/>
          </a:xfrm>
          <a:prstGeom prst="line">
            <a:avLst/>
          </a:prstGeom>
          <a:noFill/>
          <a:ln w="9360">
            <a:solidFill>
              <a:srgbClr val="FFFFCC"/>
            </a:solidFill>
            <a:miter lim="800000"/>
            <a:headEnd/>
            <a:tailEnd/>
          </a:ln>
        </p:spPr>
        <p:txBody>
          <a:bodyPr/>
          <a:lstStyle/>
          <a:p>
            <a:endParaRPr lang="en-US"/>
          </a:p>
        </p:txBody>
      </p:sp>
      <p:sp>
        <p:nvSpPr>
          <p:cNvPr id="75806" name="Line 82"/>
          <p:cNvSpPr>
            <a:spLocks noChangeShapeType="1"/>
          </p:cNvSpPr>
          <p:nvPr/>
        </p:nvSpPr>
        <p:spPr bwMode="auto">
          <a:xfrm>
            <a:off x="2438699" y="3810187"/>
            <a:ext cx="1493" cy="2057064"/>
          </a:xfrm>
          <a:prstGeom prst="line">
            <a:avLst/>
          </a:prstGeom>
          <a:noFill/>
          <a:ln w="9360">
            <a:solidFill>
              <a:srgbClr val="FFFFCC"/>
            </a:solidFill>
            <a:miter lim="800000"/>
            <a:headEnd/>
            <a:tailEnd/>
          </a:ln>
        </p:spPr>
        <p:txBody>
          <a:bodyPr/>
          <a:lstStyle/>
          <a:p>
            <a:endParaRPr lang="en-US"/>
          </a:p>
        </p:txBody>
      </p:sp>
      <p:sp>
        <p:nvSpPr>
          <p:cNvPr id="75807" name="Line 83"/>
          <p:cNvSpPr>
            <a:spLocks noChangeShapeType="1"/>
          </p:cNvSpPr>
          <p:nvPr/>
        </p:nvSpPr>
        <p:spPr bwMode="auto">
          <a:xfrm>
            <a:off x="6324489" y="3810187"/>
            <a:ext cx="1493" cy="2057064"/>
          </a:xfrm>
          <a:prstGeom prst="line">
            <a:avLst/>
          </a:prstGeom>
          <a:noFill/>
          <a:ln w="9360">
            <a:solidFill>
              <a:srgbClr val="FFFFCC"/>
            </a:solidFill>
            <a:miter lim="800000"/>
            <a:headEnd/>
            <a:tailEnd/>
          </a:ln>
        </p:spPr>
        <p:txBody>
          <a:bodyPr/>
          <a:lstStyle/>
          <a:p>
            <a:endParaRPr lang="en-US"/>
          </a:p>
        </p:txBody>
      </p:sp>
      <p:sp>
        <p:nvSpPr>
          <p:cNvPr id="75808" name="Rectangle 84"/>
          <p:cNvSpPr>
            <a:spLocks noChangeArrowheads="1"/>
          </p:cNvSpPr>
          <p:nvPr/>
        </p:nvSpPr>
        <p:spPr bwMode="auto">
          <a:xfrm>
            <a:off x="2057886" y="1979820"/>
            <a:ext cx="380814" cy="1828688"/>
          </a:xfrm>
          <a:prstGeom prst="rect">
            <a:avLst/>
          </a:prstGeom>
          <a:solidFill>
            <a:srgbClr val="000000"/>
          </a:solidFill>
          <a:ln w="9360">
            <a:solidFill>
              <a:srgbClr val="FFFFCC"/>
            </a:solidFill>
            <a:miter lim="800000"/>
            <a:headEnd/>
            <a:tailEnd/>
          </a:ln>
        </p:spPr>
        <p:txBody>
          <a:bodyPr wrap="none" anchor="ctr"/>
          <a:lstStyle/>
          <a:p>
            <a:endParaRPr lang="en-US"/>
          </a:p>
        </p:txBody>
      </p:sp>
      <p:sp>
        <p:nvSpPr>
          <p:cNvPr id="75809" name="Rectangle 85"/>
          <p:cNvSpPr>
            <a:spLocks noChangeArrowheads="1"/>
          </p:cNvSpPr>
          <p:nvPr/>
        </p:nvSpPr>
        <p:spPr bwMode="auto">
          <a:xfrm>
            <a:off x="6324489" y="1979820"/>
            <a:ext cx="456976" cy="1828688"/>
          </a:xfrm>
          <a:prstGeom prst="rect">
            <a:avLst/>
          </a:prstGeom>
          <a:solidFill>
            <a:srgbClr val="000000"/>
          </a:solidFill>
          <a:ln w="9360">
            <a:solidFill>
              <a:srgbClr val="FFFFCC"/>
            </a:solidFill>
            <a:miter lim="800000"/>
            <a:headEnd/>
            <a:tailEnd/>
          </a:ln>
        </p:spPr>
        <p:txBody>
          <a:bodyPr wrap="none" anchor="ctr"/>
          <a:lstStyle/>
          <a:p>
            <a:endParaRPr lang="en-US"/>
          </a:p>
        </p:txBody>
      </p:sp>
      <p:sp>
        <p:nvSpPr>
          <p:cNvPr id="75810" name="Line 86"/>
          <p:cNvSpPr>
            <a:spLocks noChangeShapeType="1"/>
          </p:cNvSpPr>
          <p:nvPr/>
        </p:nvSpPr>
        <p:spPr bwMode="auto">
          <a:xfrm>
            <a:off x="6781465" y="3810187"/>
            <a:ext cx="1493" cy="2666627"/>
          </a:xfrm>
          <a:prstGeom prst="line">
            <a:avLst/>
          </a:prstGeom>
          <a:noFill/>
          <a:ln w="9360">
            <a:solidFill>
              <a:srgbClr val="FFFFCC"/>
            </a:solidFill>
            <a:miter lim="800000"/>
            <a:headEnd/>
            <a:tailEnd/>
          </a:ln>
        </p:spPr>
        <p:txBody>
          <a:bodyPr/>
          <a:lstStyle/>
          <a:p>
            <a:endParaRPr lang="en-US"/>
          </a:p>
        </p:txBody>
      </p:sp>
      <p:sp>
        <p:nvSpPr>
          <p:cNvPr id="75811" name="Line 87"/>
          <p:cNvSpPr>
            <a:spLocks noChangeShapeType="1"/>
          </p:cNvSpPr>
          <p:nvPr/>
        </p:nvSpPr>
        <p:spPr bwMode="auto">
          <a:xfrm>
            <a:off x="2362536" y="3810187"/>
            <a:ext cx="1494" cy="2134308"/>
          </a:xfrm>
          <a:prstGeom prst="line">
            <a:avLst/>
          </a:prstGeom>
          <a:noFill/>
          <a:ln w="9360">
            <a:solidFill>
              <a:srgbClr val="FFFFCC"/>
            </a:solidFill>
            <a:miter lim="800000"/>
            <a:headEnd/>
            <a:tailEnd/>
          </a:ln>
        </p:spPr>
        <p:txBody>
          <a:bodyPr/>
          <a:lstStyle/>
          <a:p>
            <a:endParaRPr lang="en-US"/>
          </a:p>
        </p:txBody>
      </p:sp>
      <p:sp>
        <p:nvSpPr>
          <p:cNvPr id="75812" name="Line 88"/>
          <p:cNvSpPr>
            <a:spLocks noChangeShapeType="1"/>
          </p:cNvSpPr>
          <p:nvPr/>
        </p:nvSpPr>
        <p:spPr bwMode="auto">
          <a:xfrm>
            <a:off x="2057886" y="6476814"/>
            <a:ext cx="4723579" cy="1679"/>
          </a:xfrm>
          <a:prstGeom prst="line">
            <a:avLst/>
          </a:prstGeom>
          <a:noFill/>
          <a:ln w="9360">
            <a:solidFill>
              <a:srgbClr val="FFFFCC"/>
            </a:solidFill>
            <a:miter lim="800000"/>
            <a:headEnd/>
            <a:tailEnd/>
          </a:ln>
        </p:spPr>
        <p:txBody>
          <a:bodyPr/>
          <a:lstStyle/>
          <a:p>
            <a:endParaRPr lang="en-US"/>
          </a:p>
        </p:txBody>
      </p:sp>
      <p:sp>
        <p:nvSpPr>
          <p:cNvPr id="75813" name="Oval 89"/>
          <p:cNvSpPr>
            <a:spLocks noChangeArrowheads="1"/>
          </p:cNvSpPr>
          <p:nvPr/>
        </p:nvSpPr>
        <p:spPr bwMode="auto">
          <a:xfrm>
            <a:off x="4266603" y="5486065"/>
            <a:ext cx="228488" cy="228376"/>
          </a:xfrm>
          <a:prstGeom prst="ellipse">
            <a:avLst/>
          </a:prstGeom>
          <a:solidFill>
            <a:srgbClr val="99CCFF"/>
          </a:solidFill>
          <a:ln w="9360">
            <a:solidFill>
              <a:srgbClr val="FFFFCC"/>
            </a:solidFill>
            <a:miter lim="800000"/>
            <a:headEnd/>
            <a:tailEnd/>
          </a:ln>
        </p:spPr>
        <p:txBody>
          <a:bodyPr wrap="none" anchor="ctr"/>
          <a:lstStyle/>
          <a:p>
            <a:endParaRPr lang="en-US"/>
          </a:p>
        </p:txBody>
      </p:sp>
      <p:sp>
        <p:nvSpPr>
          <p:cNvPr id="75814" name="Oval 90"/>
          <p:cNvSpPr>
            <a:spLocks noChangeArrowheads="1"/>
          </p:cNvSpPr>
          <p:nvPr/>
        </p:nvSpPr>
        <p:spPr bwMode="auto">
          <a:xfrm>
            <a:off x="4266603" y="4191373"/>
            <a:ext cx="228488" cy="228376"/>
          </a:xfrm>
          <a:prstGeom prst="ellipse">
            <a:avLst/>
          </a:prstGeom>
          <a:solidFill>
            <a:srgbClr val="99CCFF"/>
          </a:solidFill>
          <a:ln w="9360">
            <a:solidFill>
              <a:srgbClr val="FFFFCC"/>
            </a:solidFill>
            <a:miter lim="800000"/>
            <a:headEnd/>
            <a:tailEnd/>
          </a:ln>
        </p:spPr>
        <p:txBody>
          <a:bodyPr wrap="none" anchor="ctr"/>
          <a:lstStyle/>
          <a:p>
            <a:endParaRPr lang="en-US"/>
          </a:p>
        </p:txBody>
      </p:sp>
      <p:sp>
        <p:nvSpPr>
          <p:cNvPr id="75815" name="Line 91"/>
          <p:cNvSpPr>
            <a:spLocks noChangeShapeType="1"/>
          </p:cNvSpPr>
          <p:nvPr/>
        </p:nvSpPr>
        <p:spPr bwMode="auto">
          <a:xfrm>
            <a:off x="2438699" y="5867251"/>
            <a:ext cx="685463" cy="228376"/>
          </a:xfrm>
          <a:prstGeom prst="line">
            <a:avLst/>
          </a:prstGeom>
          <a:noFill/>
          <a:ln w="9360">
            <a:solidFill>
              <a:srgbClr val="FFFFCC"/>
            </a:solidFill>
            <a:miter lim="800000"/>
            <a:headEnd/>
            <a:tailEnd/>
          </a:ln>
        </p:spPr>
        <p:txBody>
          <a:bodyPr/>
          <a:lstStyle/>
          <a:p>
            <a:endParaRPr lang="en-US"/>
          </a:p>
        </p:txBody>
      </p:sp>
      <p:sp>
        <p:nvSpPr>
          <p:cNvPr id="75816" name="Line 92"/>
          <p:cNvSpPr>
            <a:spLocks noChangeShapeType="1"/>
          </p:cNvSpPr>
          <p:nvPr/>
        </p:nvSpPr>
        <p:spPr bwMode="auto">
          <a:xfrm flipH="1">
            <a:off x="3122670" y="5867251"/>
            <a:ext cx="764613" cy="228376"/>
          </a:xfrm>
          <a:prstGeom prst="line">
            <a:avLst/>
          </a:prstGeom>
          <a:noFill/>
          <a:ln w="9360">
            <a:solidFill>
              <a:srgbClr val="FFFFCC"/>
            </a:solidFill>
            <a:miter lim="800000"/>
            <a:headEnd/>
            <a:tailEnd/>
          </a:ln>
        </p:spPr>
        <p:txBody>
          <a:bodyPr/>
          <a:lstStyle/>
          <a:p>
            <a:endParaRPr lang="en-US"/>
          </a:p>
        </p:txBody>
      </p:sp>
      <p:sp>
        <p:nvSpPr>
          <p:cNvPr id="75817" name="Line 93"/>
          <p:cNvSpPr>
            <a:spLocks noChangeShapeType="1"/>
          </p:cNvSpPr>
          <p:nvPr/>
        </p:nvSpPr>
        <p:spPr bwMode="auto">
          <a:xfrm>
            <a:off x="4877397" y="5867251"/>
            <a:ext cx="761627" cy="228376"/>
          </a:xfrm>
          <a:prstGeom prst="line">
            <a:avLst/>
          </a:prstGeom>
          <a:noFill/>
          <a:ln w="9360">
            <a:solidFill>
              <a:srgbClr val="FFFFCC"/>
            </a:solidFill>
            <a:miter lim="800000"/>
            <a:headEnd/>
            <a:tailEnd/>
          </a:ln>
        </p:spPr>
        <p:txBody>
          <a:bodyPr/>
          <a:lstStyle/>
          <a:p>
            <a:endParaRPr lang="en-US"/>
          </a:p>
        </p:txBody>
      </p:sp>
      <p:sp>
        <p:nvSpPr>
          <p:cNvPr id="75818" name="Line 94"/>
          <p:cNvSpPr>
            <a:spLocks noChangeShapeType="1"/>
          </p:cNvSpPr>
          <p:nvPr/>
        </p:nvSpPr>
        <p:spPr bwMode="auto">
          <a:xfrm flipH="1">
            <a:off x="5637531" y="5867251"/>
            <a:ext cx="688450" cy="228376"/>
          </a:xfrm>
          <a:prstGeom prst="line">
            <a:avLst/>
          </a:prstGeom>
          <a:noFill/>
          <a:ln w="9360">
            <a:solidFill>
              <a:srgbClr val="FFFFCC"/>
            </a:solidFill>
            <a:miter lim="800000"/>
            <a:headEnd/>
            <a:tailEnd/>
          </a:ln>
        </p:spPr>
        <p:txBody>
          <a:bodyPr/>
          <a:lstStyle/>
          <a:p>
            <a:endParaRPr lang="en-US"/>
          </a:p>
        </p:txBody>
      </p:sp>
      <p:sp>
        <p:nvSpPr>
          <p:cNvPr id="75819" name="Line 95"/>
          <p:cNvSpPr>
            <a:spLocks noChangeShapeType="1"/>
          </p:cNvSpPr>
          <p:nvPr/>
        </p:nvSpPr>
        <p:spPr bwMode="auto">
          <a:xfrm flipV="1">
            <a:off x="3124162" y="5865572"/>
            <a:ext cx="1494" cy="231735"/>
          </a:xfrm>
          <a:prstGeom prst="line">
            <a:avLst/>
          </a:prstGeom>
          <a:noFill/>
          <a:ln w="9360">
            <a:solidFill>
              <a:srgbClr val="FFFFCC"/>
            </a:solidFill>
            <a:miter lim="800000"/>
            <a:headEnd/>
            <a:tailEnd/>
          </a:ln>
        </p:spPr>
        <p:txBody>
          <a:bodyPr/>
          <a:lstStyle/>
          <a:p>
            <a:endParaRPr lang="en-US"/>
          </a:p>
        </p:txBody>
      </p:sp>
      <p:sp>
        <p:nvSpPr>
          <p:cNvPr id="75820" name="Line 96"/>
          <p:cNvSpPr>
            <a:spLocks noChangeShapeType="1"/>
          </p:cNvSpPr>
          <p:nvPr/>
        </p:nvSpPr>
        <p:spPr bwMode="auto">
          <a:xfrm flipV="1">
            <a:off x="5639024" y="5865572"/>
            <a:ext cx="1494" cy="231735"/>
          </a:xfrm>
          <a:prstGeom prst="line">
            <a:avLst/>
          </a:prstGeom>
          <a:noFill/>
          <a:ln w="9360">
            <a:solidFill>
              <a:srgbClr val="FFFFCC"/>
            </a:solidFill>
            <a:miter lim="800000"/>
            <a:headEnd/>
            <a:tailEnd/>
          </a:ln>
        </p:spPr>
        <p:txBody>
          <a:bodyPr/>
          <a:lstStyle/>
          <a:p>
            <a:endParaRPr lang="en-US"/>
          </a:p>
        </p:txBody>
      </p:sp>
      <p:sp>
        <p:nvSpPr>
          <p:cNvPr id="75821" name="Rectangle 97"/>
          <p:cNvSpPr>
            <a:spLocks noChangeArrowheads="1"/>
          </p:cNvSpPr>
          <p:nvPr/>
        </p:nvSpPr>
        <p:spPr bwMode="auto">
          <a:xfrm rot="180000">
            <a:off x="2438700" y="2975606"/>
            <a:ext cx="1447090" cy="75566"/>
          </a:xfrm>
          <a:prstGeom prst="rect">
            <a:avLst/>
          </a:prstGeom>
          <a:solidFill>
            <a:srgbClr val="000000"/>
          </a:solidFill>
          <a:ln w="9360">
            <a:solidFill>
              <a:srgbClr val="FFFFCC"/>
            </a:solidFill>
            <a:miter lim="800000"/>
            <a:headEnd/>
            <a:tailEnd/>
          </a:ln>
        </p:spPr>
        <p:txBody>
          <a:bodyPr wrap="none" anchor="ctr"/>
          <a:lstStyle/>
          <a:p>
            <a:endParaRPr lang="en-US"/>
          </a:p>
        </p:txBody>
      </p:sp>
      <p:sp>
        <p:nvSpPr>
          <p:cNvPr id="75822" name="Rectangle 98"/>
          <p:cNvSpPr>
            <a:spLocks noChangeArrowheads="1"/>
          </p:cNvSpPr>
          <p:nvPr/>
        </p:nvSpPr>
        <p:spPr bwMode="auto">
          <a:xfrm rot="21420000" flipH="1">
            <a:off x="4875905" y="2975606"/>
            <a:ext cx="1447090" cy="75566"/>
          </a:xfrm>
          <a:prstGeom prst="rect">
            <a:avLst/>
          </a:prstGeom>
          <a:solidFill>
            <a:srgbClr val="000000"/>
          </a:solidFill>
          <a:ln w="9360">
            <a:solidFill>
              <a:srgbClr val="FFFFCC"/>
            </a:solidFill>
            <a:miter lim="800000"/>
            <a:headEnd/>
            <a:tailEnd/>
          </a:ln>
        </p:spPr>
        <p:txBody>
          <a:bodyPr wrap="none" anchor="ctr"/>
          <a:lstStyle/>
          <a:p>
            <a:endParaRPr lang="en-US"/>
          </a:p>
        </p:txBody>
      </p:sp>
      <p:sp>
        <p:nvSpPr>
          <p:cNvPr id="75823" name="Rectangle 99"/>
          <p:cNvSpPr>
            <a:spLocks noChangeArrowheads="1"/>
          </p:cNvSpPr>
          <p:nvPr/>
        </p:nvSpPr>
        <p:spPr bwMode="auto">
          <a:xfrm rot="21420000" flipH="1">
            <a:off x="4875905" y="2213233"/>
            <a:ext cx="1447090" cy="75566"/>
          </a:xfrm>
          <a:prstGeom prst="rect">
            <a:avLst/>
          </a:prstGeom>
          <a:solidFill>
            <a:srgbClr val="000000"/>
          </a:solidFill>
          <a:ln w="9360">
            <a:solidFill>
              <a:srgbClr val="FFFFCC"/>
            </a:solidFill>
            <a:miter lim="800000"/>
            <a:headEnd/>
            <a:tailEnd/>
          </a:ln>
        </p:spPr>
        <p:txBody>
          <a:bodyPr wrap="none" anchor="ctr"/>
          <a:lstStyle/>
          <a:p>
            <a:endParaRPr lang="en-US"/>
          </a:p>
        </p:txBody>
      </p:sp>
      <p:sp>
        <p:nvSpPr>
          <p:cNvPr id="75824" name="Oval 100"/>
          <p:cNvSpPr>
            <a:spLocks noChangeArrowheads="1"/>
          </p:cNvSpPr>
          <p:nvPr/>
        </p:nvSpPr>
        <p:spPr bwMode="auto">
          <a:xfrm>
            <a:off x="3733464" y="3047814"/>
            <a:ext cx="152325" cy="152810"/>
          </a:xfrm>
          <a:prstGeom prst="ellipse">
            <a:avLst/>
          </a:prstGeom>
          <a:solidFill>
            <a:srgbClr val="99CCFF"/>
          </a:solidFill>
          <a:ln w="9360">
            <a:solidFill>
              <a:srgbClr val="FFFFCC"/>
            </a:solidFill>
            <a:miter lim="800000"/>
            <a:headEnd/>
            <a:tailEnd/>
          </a:ln>
        </p:spPr>
        <p:txBody>
          <a:bodyPr wrap="none" anchor="ctr"/>
          <a:lstStyle/>
          <a:p>
            <a:endParaRPr lang="en-US"/>
          </a:p>
        </p:txBody>
      </p:sp>
      <p:sp>
        <p:nvSpPr>
          <p:cNvPr id="75825" name="Oval 101"/>
          <p:cNvSpPr>
            <a:spLocks noChangeArrowheads="1"/>
          </p:cNvSpPr>
          <p:nvPr/>
        </p:nvSpPr>
        <p:spPr bwMode="auto">
          <a:xfrm>
            <a:off x="4877398" y="2285441"/>
            <a:ext cx="152325" cy="152810"/>
          </a:xfrm>
          <a:prstGeom prst="ellipse">
            <a:avLst/>
          </a:prstGeom>
          <a:solidFill>
            <a:srgbClr val="99CCFF"/>
          </a:solidFill>
          <a:ln w="9360">
            <a:solidFill>
              <a:srgbClr val="FFFFCC"/>
            </a:solidFill>
            <a:miter lim="800000"/>
            <a:headEnd/>
            <a:tailEnd/>
          </a:ln>
        </p:spPr>
        <p:txBody>
          <a:bodyPr wrap="none" anchor="ctr"/>
          <a:lstStyle/>
          <a:p>
            <a:endParaRPr lang="en-US"/>
          </a:p>
        </p:txBody>
      </p:sp>
      <p:sp>
        <p:nvSpPr>
          <p:cNvPr id="75826" name="Oval 102"/>
          <p:cNvSpPr>
            <a:spLocks noChangeArrowheads="1"/>
          </p:cNvSpPr>
          <p:nvPr/>
        </p:nvSpPr>
        <p:spPr bwMode="auto">
          <a:xfrm>
            <a:off x="4877398" y="3047814"/>
            <a:ext cx="152325" cy="152810"/>
          </a:xfrm>
          <a:prstGeom prst="ellipse">
            <a:avLst/>
          </a:prstGeom>
          <a:solidFill>
            <a:srgbClr val="99CCFF"/>
          </a:solidFill>
          <a:ln w="9360">
            <a:solidFill>
              <a:srgbClr val="FFFFCC"/>
            </a:solidFill>
            <a:miter lim="800000"/>
            <a:headEnd/>
            <a:tailEnd/>
          </a:ln>
        </p:spPr>
        <p:txBody>
          <a:bodyPr wrap="none" anchor="ctr"/>
          <a:lstStyle/>
          <a:p>
            <a:endParaRPr lang="en-US"/>
          </a:p>
        </p:txBody>
      </p:sp>
      <p:sp>
        <p:nvSpPr>
          <p:cNvPr id="75827" name="Text Box 103"/>
          <p:cNvSpPr txBox="1">
            <a:spLocks noChangeArrowheads="1"/>
          </p:cNvSpPr>
          <p:nvPr/>
        </p:nvSpPr>
        <p:spPr bwMode="auto">
          <a:xfrm>
            <a:off x="228489" y="151131"/>
            <a:ext cx="1523253" cy="1959640"/>
          </a:xfrm>
          <a:prstGeom prst="rect">
            <a:avLst/>
          </a:prstGeom>
          <a:solidFill>
            <a:srgbClr val="808000"/>
          </a:solidFill>
          <a:ln w="25560">
            <a:solidFill>
              <a:srgbClr val="FF9900"/>
            </a:solidFill>
            <a:miter lim="800000"/>
            <a:headEnd/>
            <a:tailEnd/>
          </a:ln>
        </p:spPr>
        <p:txBody>
          <a:bodyPr lIns="90000" tIns="46800" rIns="90000" bIns="46800">
            <a:spAutoFit/>
          </a:bodyPr>
          <a:lstStyle/>
          <a:p>
            <a:pPr hangingPunct="1">
              <a:lnSpc>
                <a:spcPct val="101000"/>
              </a:lnSpc>
              <a:tabLst>
                <a:tab pos="723900" algn="l"/>
                <a:tab pos="1447800" algn="l"/>
              </a:tabLst>
            </a:pPr>
            <a:r>
              <a:rPr lang="en-US" sz="1000" b="1" u="sng">
                <a:solidFill>
                  <a:srgbClr val="FFFFCC"/>
                </a:solidFill>
                <a:latin typeface="Tahoma" pitchFamily="34" charset="0"/>
              </a:rPr>
              <a:t>Figure 2. Cutaway View of a Non-Transparent Greenhouse</a:t>
            </a:r>
            <a:r>
              <a:rPr lang="en-US" sz="1000" u="sng">
                <a:solidFill>
                  <a:srgbClr val="FFFFCC"/>
                </a:solidFill>
                <a:latin typeface="Tahoma" pitchFamily="34" charset="0"/>
              </a:rPr>
              <a:t> C</a:t>
            </a:r>
            <a:r>
              <a:rPr lang="en-US" sz="1000" b="1" u="sng">
                <a:solidFill>
                  <a:srgbClr val="FFFFCC"/>
                </a:solidFill>
                <a:latin typeface="Tahoma" pitchFamily="34" charset="0"/>
              </a:rPr>
              <a:t>ontaining an Aquaponics Set-up</a:t>
            </a:r>
            <a:r>
              <a:rPr lang="en-US" sz="1000" u="sng">
                <a:solidFill>
                  <a:srgbClr val="FFFFCC"/>
                </a:solidFill>
                <a:latin typeface="Tahoma" pitchFamily="34" charset="0"/>
              </a:rPr>
              <a:t> (not to scale)</a:t>
            </a:r>
          </a:p>
          <a:p>
            <a:pPr hangingPunct="1">
              <a:lnSpc>
                <a:spcPct val="101000"/>
              </a:lnSpc>
              <a:tabLst>
                <a:tab pos="723900" algn="l"/>
                <a:tab pos="1447800" algn="l"/>
              </a:tabLst>
            </a:pPr>
            <a:r>
              <a:rPr lang="en-US" sz="1000">
                <a:solidFill>
                  <a:srgbClr val="FFFFCC"/>
                </a:solidFill>
                <a:latin typeface="Tahoma" pitchFamily="34" charset="0"/>
              </a:rPr>
              <a:t>The walls and dome are opaque, and the entire operation is electrically lit using LEDS.</a:t>
            </a:r>
          </a:p>
        </p:txBody>
      </p:sp>
      <p:sp>
        <p:nvSpPr>
          <p:cNvPr id="75828" name="Text Box 104"/>
          <p:cNvSpPr txBox="1">
            <a:spLocks noChangeArrowheads="1"/>
          </p:cNvSpPr>
          <p:nvPr/>
        </p:nvSpPr>
        <p:spPr bwMode="auto">
          <a:xfrm>
            <a:off x="7543091" y="151131"/>
            <a:ext cx="1448584" cy="2892203"/>
          </a:xfrm>
          <a:prstGeom prst="rect">
            <a:avLst/>
          </a:prstGeom>
          <a:solidFill>
            <a:srgbClr val="FF9900"/>
          </a:solidFill>
          <a:ln w="25560">
            <a:solidFill>
              <a:srgbClr val="808000"/>
            </a:solidFill>
            <a:miter lim="800000"/>
            <a:headEnd/>
            <a:tailEnd/>
          </a:ln>
        </p:spPr>
        <p:txBody>
          <a:bodyPr lIns="90000" tIns="46800" rIns="90000" bIns="46800">
            <a:spAutoFit/>
          </a:bodyPr>
          <a:lstStyle/>
          <a:p>
            <a:pPr hangingPunct="1">
              <a:lnSpc>
                <a:spcPct val="101000"/>
              </a:lnSpc>
              <a:tabLst>
                <a:tab pos="723900" algn="l"/>
                <a:tab pos="1447800" algn="l"/>
              </a:tabLst>
            </a:pPr>
            <a:r>
              <a:rPr lang="en-US" sz="1000">
                <a:solidFill>
                  <a:srgbClr val="FFFFCC"/>
                </a:solidFill>
                <a:latin typeface="Tahoma" pitchFamily="34" charset="0"/>
              </a:rPr>
              <a:t>The “floor” Immediately to either side of the central concrete walkway and above the fish tanks set 1.5 m below ground are actually floating panels that will hold leafy plants while the roots dangle into the water containing fish.  This water will also be used to “feed” other leafy crops on each of the two shelves on either side of the walkway.</a:t>
            </a:r>
          </a:p>
        </p:txBody>
      </p:sp>
      <p:sp>
        <p:nvSpPr>
          <p:cNvPr id="75829" name="Oval 105"/>
          <p:cNvSpPr>
            <a:spLocks noChangeArrowheads="1"/>
          </p:cNvSpPr>
          <p:nvPr/>
        </p:nvSpPr>
        <p:spPr bwMode="auto">
          <a:xfrm>
            <a:off x="2208718" y="2132630"/>
            <a:ext cx="152325" cy="152811"/>
          </a:xfrm>
          <a:prstGeom prst="ellipse">
            <a:avLst/>
          </a:prstGeom>
          <a:solidFill>
            <a:srgbClr val="99CCFF"/>
          </a:solidFill>
          <a:ln w="9360">
            <a:solidFill>
              <a:srgbClr val="FFFFCC"/>
            </a:solidFill>
            <a:miter lim="800000"/>
            <a:headEnd/>
            <a:tailEnd/>
          </a:ln>
        </p:spPr>
        <p:txBody>
          <a:bodyPr wrap="none" anchor="ctr"/>
          <a:lstStyle/>
          <a:p>
            <a:endParaRPr lang="en-US"/>
          </a:p>
        </p:txBody>
      </p:sp>
      <p:sp>
        <p:nvSpPr>
          <p:cNvPr id="75830" name="Oval 106"/>
          <p:cNvSpPr>
            <a:spLocks noChangeArrowheads="1"/>
          </p:cNvSpPr>
          <p:nvPr/>
        </p:nvSpPr>
        <p:spPr bwMode="auto">
          <a:xfrm>
            <a:off x="2208718" y="2819438"/>
            <a:ext cx="152325" cy="152810"/>
          </a:xfrm>
          <a:prstGeom prst="ellipse">
            <a:avLst/>
          </a:prstGeom>
          <a:solidFill>
            <a:srgbClr val="99CCFF"/>
          </a:solidFill>
          <a:ln w="9360">
            <a:solidFill>
              <a:srgbClr val="FFFFCC"/>
            </a:solidFill>
            <a:miter lim="800000"/>
            <a:headEnd/>
            <a:tailEnd/>
          </a:ln>
        </p:spPr>
        <p:txBody>
          <a:bodyPr wrap="none" anchor="ctr"/>
          <a:lstStyle/>
          <a:p>
            <a:endParaRPr lang="en-US"/>
          </a:p>
        </p:txBody>
      </p:sp>
      <p:sp>
        <p:nvSpPr>
          <p:cNvPr id="75831" name="Oval 107"/>
          <p:cNvSpPr>
            <a:spLocks noChangeArrowheads="1"/>
          </p:cNvSpPr>
          <p:nvPr/>
        </p:nvSpPr>
        <p:spPr bwMode="auto">
          <a:xfrm>
            <a:off x="6400651" y="2132630"/>
            <a:ext cx="152325" cy="152811"/>
          </a:xfrm>
          <a:prstGeom prst="ellipse">
            <a:avLst/>
          </a:prstGeom>
          <a:solidFill>
            <a:srgbClr val="99CCFF"/>
          </a:solidFill>
          <a:ln w="9360">
            <a:solidFill>
              <a:srgbClr val="FFFFCC"/>
            </a:solidFill>
            <a:miter lim="800000"/>
            <a:headEnd/>
            <a:tailEnd/>
          </a:ln>
        </p:spPr>
        <p:txBody>
          <a:bodyPr wrap="none" anchor="ctr"/>
          <a:lstStyle/>
          <a:p>
            <a:endParaRPr lang="en-US"/>
          </a:p>
        </p:txBody>
      </p:sp>
      <p:sp>
        <p:nvSpPr>
          <p:cNvPr id="75832" name="Oval 108"/>
          <p:cNvSpPr>
            <a:spLocks noChangeArrowheads="1"/>
          </p:cNvSpPr>
          <p:nvPr/>
        </p:nvSpPr>
        <p:spPr bwMode="auto">
          <a:xfrm>
            <a:off x="6400651" y="2819438"/>
            <a:ext cx="152325" cy="152810"/>
          </a:xfrm>
          <a:prstGeom prst="ellipse">
            <a:avLst/>
          </a:prstGeom>
          <a:solidFill>
            <a:srgbClr val="99CCFF"/>
          </a:solidFill>
          <a:ln w="9360">
            <a:solidFill>
              <a:srgbClr val="FFFFCC"/>
            </a:solidFill>
            <a:miter lim="800000"/>
            <a:headEnd/>
            <a:tailEnd/>
          </a:ln>
        </p:spPr>
        <p:txBody>
          <a:bodyPr wrap="none" anchor="ctr"/>
          <a:lstStyle/>
          <a:p>
            <a:endParaRPr lang="en-US"/>
          </a:p>
        </p:txBody>
      </p:sp>
      <p:sp>
        <p:nvSpPr>
          <p:cNvPr id="75833" name="Line 109"/>
          <p:cNvSpPr>
            <a:spLocks noChangeShapeType="1"/>
          </p:cNvSpPr>
          <p:nvPr/>
        </p:nvSpPr>
        <p:spPr bwMode="auto">
          <a:xfrm>
            <a:off x="2208718" y="3810188"/>
            <a:ext cx="1493" cy="2285440"/>
          </a:xfrm>
          <a:prstGeom prst="line">
            <a:avLst/>
          </a:prstGeom>
          <a:noFill/>
          <a:ln w="9360">
            <a:solidFill>
              <a:srgbClr val="FFFFCC"/>
            </a:solidFill>
            <a:miter lim="800000"/>
            <a:headEnd/>
            <a:tailEnd/>
          </a:ln>
        </p:spPr>
        <p:txBody>
          <a:bodyPr/>
          <a:lstStyle/>
          <a:p>
            <a:endParaRPr lang="en-US"/>
          </a:p>
        </p:txBody>
      </p:sp>
      <p:sp>
        <p:nvSpPr>
          <p:cNvPr id="75834" name="Line 110"/>
          <p:cNvSpPr>
            <a:spLocks noChangeShapeType="1"/>
          </p:cNvSpPr>
          <p:nvPr/>
        </p:nvSpPr>
        <p:spPr bwMode="auto">
          <a:xfrm>
            <a:off x="2057885" y="3810187"/>
            <a:ext cx="1494" cy="2666627"/>
          </a:xfrm>
          <a:prstGeom prst="line">
            <a:avLst/>
          </a:prstGeom>
          <a:noFill/>
          <a:ln w="9360">
            <a:solidFill>
              <a:srgbClr val="FFFFCC"/>
            </a:solidFill>
            <a:miter lim="800000"/>
            <a:headEnd/>
            <a:tailEnd/>
          </a:ln>
        </p:spPr>
        <p:txBody>
          <a:bodyPr/>
          <a:lstStyle/>
          <a:p>
            <a:endParaRPr lang="en-US"/>
          </a:p>
        </p:txBody>
      </p:sp>
      <p:sp>
        <p:nvSpPr>
          <p:cNvPr id="75835" name="Rectangle 111"/>
          <p:cNvSpPr>
            <a:spLocks noChangeArrowheads="1"/>
          </p:cNvSpPr>
          <p:nvPr/>
        </p:nvSpPr>
        <p:spPr bwMode="auto">
          <a:xfrm>
            <a:off x="3048001" y="4266940"/>
            <a:ext cx="152325" cy="1371935"/>
          </a:xfrm>
          <a:prstGeom prst="rect">
            <a:avLst/>
          </a:prstGeom>
          <a:solidFill>
            <a:srgbClr val="000000"/>
          </a:solidFill>
          <a:ln w="9360">
            <a:solidFill>
              <a:srgbClr val="FFFFCC"/>
            </a:solidFill>
            <a:miter lim="800000"/>
            <a:headEnd/>
            <a:tailEnd/>
          </a:ln>
        </p:spPr>
        <p:txBody>
          <a:bodyPr wrap="none" anchor="ctr"/>
          <a:lstStyle/>
          <a:p>
            <a:endParaRPr lang="en-US"/>
          </a:p>
        </p:txBody>
      </p:sp>
      <p:grpSp>
        <p:nvGrpSpPr>
          <p:cNvPr id="16" name="Group 112"/>
          <p:cNvGrpSpPr>
            <a:grpSpLocks/>
          </p:cNvGrpSpPr>
          <p:nvPr/>
        </p:nvGrpSpPr>
        <p:grpSpPr bwMode="auto">
          <a:xfrm>
            <a:off x="4877397" y="3504566"/>
            <a:ext cx="1445597" cy="989070"/>
            <a:chOff x="3266" y="2087"/>
            <a:chExt cx="968" cy="589"/>
          </a:xfrm>
        </p:grpSpPr>
        <p:pic>
          <p:nvPicPr>
            <p:cNvPr id="75915" name="Picture 113"/>
            <p:cNvPicPr>
              <a:picLocks noChangeAspect="1" noChangeArrowheads="1"/>
            </p:cNvPicPr>
            <p:nvPr/>
          </p:nvPicPr>
          <p:blipFill>
            <a:blip r:embed="rId4" cstate="print"/>
            <a:srcRect/>
            <a:stretch>
              <a:fillRect/>
            </a:stretch>
          </p:blipFill>
          <p:spPr bwMode="auto">
            <a:xfrm>
              <a:off x="3674" y="2405"/>
              <a:ext cx="561" cy="272"/>
            </a:xfrm>
            <a:prstGeom prst="rect">
              <a:avLst/>
            </a:prstGeom>
            <a:noFill/>
            <a:ln w="9525">
              <a:noFill/>
              <a:round/>
              <a:headEnd/>
              <a:tailEnd/>
            </a:ln>
          </p:spPr>
        </p:pic>
        <p:pic>
          <p:nvPicPr>
            <p:cNvPr id="75916" name="Picture 114"/>
            <p:cNvPicPr>
              <a:picLocks noChangeAspect="1" noChangeArrowheads="1"/>
            </p:cNvPicPr>
            <p:nvPr/>
          </p:nvPicPr>
          <p:blipFill>
            <a:blip r:embed="rId5" cstate="print"/>
            <a:srcRect/>
            <a:stretch>
              <a:fillRect/>
            </a:stretch>
          </p:blipFill>
          <p:spPr bwMode="auto">
            <a:xfrm>
              <a:off x="3266" y="2405"/>
              <a:ext cx="408" cy="272"/>
            </a:xfrm>
            <a:prstGeom prst="rect">
              <a:avLst/>
            </a:prstGeom>
            <a:noFill/>
            <a:ln w="9525">
              <a:noFill/>
              <a:round/>
              <a:headEnd/>
              <a:tailEnd/>
            </a:ln>
          </p:spPr>
        </p:pic>
        <p:pic>
          <p:nvPicPr>
            <p:cNvPr id="75917" name="Picture 115"/>
            <p:cNvPicPr>
              <a:picLocks noChangeAspect="1" noChangeArrowheads="1"/>
            </p:cNvPicPr>
            <p:nvPr/>
          </p:nvPicPr>
          <p:blipFill>
            <a:blip r:embed="rId6" cstate="print"/>
            <a:srcRect/>
            <a:stretch>
              <a:fillRect/>
            </a:stretch>
          </p:blipFill>
          <p:spPr bwMode="auto">
            <a:xfrm>
              <a:off x="3733" y="2087"/>
              <a:ext cx="400" cy="363"/>
            </a:xfrm>
            <a:prstGeom prst="rect">
              <a:avLst/>
            </a:prstGeom>
            <a:noFill/>
            <a:ln w="9525">
              <a:noFill/>
              <a:round/>
              <a:headEnd/>
              <a:tailEnd/>
            </a:ln>
          </p:spPr>
        </p:pic>
      </p:grpSp>
      <p:grpSp>
        <p:nvGrpSpPr>
          <p:cNvPr id="17" name="Group 116"/>
          <p:cNvGrpSpPr>
            <a:grpSpLocks/>
          </p:cNvGrpSpPr>
          <p:nvPr/>
        </p:nvGrpSpPr>
        <p:grpSpPr bwMode="auto">
          <a:xfrm>
            <a:off x="2438699" y="3962998"/>
            <a:ext cx="1445597" cy="675053"/>
            <a:chOff x="1633" y="2360"/>
            <a:chExt cx="968" cy="402"/>
          </a:xfrm>
        </p:grpSpPr>
        <p:sp>
          <p:nvSpPr>
            <p:cNvPr id="75884" name="Rectangle 117"/>
            <p:cNvSpPr>
              <a:spLocks noChangeArrowheads="1"/>
            </p:cNvSpPr>
            <p:nvPr/>
          </p:nvSpPr>
          <p:spPr bwMode="auto">
            <a:xfrm>
              <a:off x="1633" y="2360"/>
              <a:ext cx="969" cy="45"/>
            </a:xfrm>
            <a:prstGeom prst="rect">
              <a:avLst/>
            </a:prstGeom>
            <a:solidFill>
              <a:srgbClr val="333300"/>
            </a:solidFill>
            <a:ln w="9360">
              <a:solidFill>
                <a:srgbClr val="FFFFCC"/>
              </a:solidFill>
              <a:miter lim="800000"/>
              <a:headEnd/>
              <a:tailEnd/>
            </a:ln>
          </p:spPr>
          <p:txBody>
            <a:bodyPr wrap="none" anchor="ctr"/>
            <a:lstStyle/>
            <a:p>
              <a:endParaRPr lang="en-US"/>
            </a:p>
          </p:txBody>
        </p:sp>
        <p:sp>
          <p:nvSpPr>
            <p:cNvPr id="75885" name="Freeform 118"/>
            <p:cNvSpPr>
              <a:spLocks noChangeArrowheads="1"/>
            </p:cNvSpPr>
            <p:nvPr/>
          </p:nvSpPr>
          <p:spPr bwMode="auto">
            <a:xfrm>
              <a:off x="1728" y="2399"/>
              <a:ext cx="73"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86" name="Freeform 119"/>
            <p:cNvSpPr>
              <a:spLocks noChangeArrowheads="1"/>
            </p:cNvSpPr>
            <p:nvPr/>
          </p:nvSpPr>
          <p:spPr bwMode="auto">
            <a:xfrm flipH="1">
              <a:off x="1731" y="2360"/>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87" name="Freeform 120"/>
            <p:cNvSpPr>
              <a:spLocks noChangeArrowheads="1"/>
            </p:cNvSpPr>
            <p:nvPr/>
          </p:nvSpPr>
          <p:spPr bwMode="auto">
            <a:xfrm>
              <a:off x="1786" y="2405"/>
              <a:ext cx="73"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88" name="Freeform 121"/>
            <p:cNvSpPr>
              <a:spLocks noChangeArrowheads="1"/>
            </p:cNvSpPr>
            <p:nvPr/>
          </p:nvSpPr>
          <p:spPr bwMode="auto">
            <a:xfrm flipH="1">
              <a:off x="1792" y="2371"/>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89" name="Freeform 122"/>
            <p:cNvSpPr>
              <a:spLocks noChangeArrowheads="1"/>
            </p:cNvSpPr>
            <p:nvPr/>
          </p:nvSpPr>
          <p:spPr bwMode="auto">
            <a:xfrm>
              <a:off x="1865" y="2411"/>
              <a:ext cx="73"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90" name="Freeform 123"/>
            <p:cNvSpPr>
              <a:spLocks noChangeArrowheads="1"/>
            </p:cNvSpPr>
            <p:nvPr/>
          </p:nvSpPr>
          <p:spPr bwMode="auto">
            <a:xfrm flipH="1">
              <a:off x="1872" y="2360"/>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91" name="Freeform 124"/>
            <p:cNvSpPr>
              <a:spLocks noChangeArrowheads="1"/>
            </p:cNvSpPr>
            <p:nvPr/>
          </p:nvSpPr>
          <p:spPr bwMode="auto">
            <a:xfrm>
              <a:off x="1661" y="2371"/>
              <a:ext cx="74"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92" name="Freeform 125"/>
            <p:cNvSpPr>
              <a:spLocks noChangeArrowheads="1"/>
            </p:cNvSpPr>
            <p:nvPr/>
          </p:nvSpPr>
          <p:spPr bwMode="auto">
            <a:xfrm flipH="1">
              <a:off x="1667" y="2411"/>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93" name="Freeform 126"/>
            <p:cNvSpPr>
              <a:spLocks noChangeArrowheads="1"/>
            </p:cNvSpPr>
            <p:nvPr/>
          </p:nvSpPr>
          <p:spPr bwMode="auto">
            <a:xfrm>
              <a:off x="1939" y="2405"/>
              <a:ext cx="73"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94" name="Freeform 127"/>
            <p:cNvSpPr>
              <a:spLocks noChangeArrowheads="1"/>
            </p:cNvSpPr>
            <p:nvPr/>
          </p:nvSpPr>
          <p:spPr bwMode="auto">
            <a:xfrm flipH="1">
              <a:off x="1945" y="2360"/>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95" name="Freeform 128"/>
            <p:cNvSpPr>
              <a:spLocks noChangeArrowheads="1"/>
            </p:cNvSpPr>
            <p:nvPr/>
          </p:nvSpPr>
          <p:spPr bwMode="auto">
            <a:xfrm>
              <a:off x="2018" y="2405"/>
              <a:ext cx="73"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96" name="Freeform 129"/>
            <p:cNvSpPr>
              <a:spLocks noChangeArrowheads="1"/>
            </p:cNvSpPr>
            <p:nvPr/>
          </p:nvSpPr>
          <p:spPr bwMode="auto">
            <a:xfrm flipH="1">
              <a:off x="2025" y="2360"/>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97" name="Freeform 130"/>
            <p:cNvSpPr>
              <a:spLocks noChangeArrowheads="1"/>
            </p:cNvSpPr>
            <p:nvPr/>
          </p:nvSpPr>
          <p:spPr bwMode="auto">
            <a:xfrm>
              <a:off x="2092" y="2405"/>
              <a:ext cx="73"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98" name="Freeform 131"/>
            <p:cNvSpPr>
              <a:spLocks noChangeArrowheads="1"/>
            </p:cNvSpPr>
            <p:nvPr/>
          </p:nvSpPr>
          <p:spPr bwMode="auto">
            <a:xfrm flipH="1">
              <a:off x="2098" y="2411"/>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99" name="Freeform 132"/>
            <p:cNvSpPr>
              <a:spLocks noChangeArrowheads="1"/>
            </p:cNvSpPr>
            <p:nvPr/>
          </p:nvSpPr>
          <p:spPr bwMode="auto">
            <a:xfrm>
              <a:off x="2143" y="2405"/>
              <a:ext cx="73"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900" name="Freeform 133"/>
            <p:cNvSpPr>
              <a:spLocks noChangeArrowheads="1"/>
            </p:cNvSpPr>
            <p:nvPr/>
          </p:nvSpPr>
          <p:spPr bwMode="auto">
            <a:xfrm flipH="1">
              <a:off x="2146" y="2360"/>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901" name="Freeform 134"/>
            <p:cNvSpPr>
              <a:spLocks noChangeArrowheads="1"/>
            </p:cNvSpPr>
            <p:nvPr/>
          </p:nvSpPr>
          <p:spPr bwMode="auto">
            <a:xfrm>
              <a:off x="2194" y="2405"/>
              <a:ext cx="73"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902" name="Freeform 135"/>
            <p:cNvSpPr>
              <a:spLocks noChangeArrowheads="1"/>
            </p:cNvSpPr>
            <p:nvPr/>
          </p:nvSpPr>
          <p:spPr bwMode="auto">
            <a:xfrm flipH="1">
              <a:off x="2200" y="2360"/>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903" name="Freeform 136"/>
            <p:cNvSpPr>
              <a:spLocks noChangeArrowheads="1"/>
            </p:cNvSpPr>
            <p:nvPr/>
          </p:nvSpPr>
          <p:spPr bwMode="auto">
            <a:xfrm>
              <a:off x="2245" y="2405"/>
              <a:ext cx="73"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904" name="Freeform 137"/>
            <p:cNvSpPr>
              <a:spLocks noChangeArrowheads="1"/>
            </p:cNvSpPr>
            <p:nvPr/>
          </p:nvSpPr>
          <p:spPr bwMode="auto">
            <a:xfrm flipH="1">
              <a:off x="2241" y="2360"/>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905" name="Freeform 138"/>
            <p:cNvSpPr>
              <a:spLocks noChangeArrowheads="1"/>
            </p:cNvSpPr>
            <p:nvPr/>
          </p:nvSpPr>
          <p:spPr bwMode="auto">
            <a:xfrm>
              <a:off x="2325" y="2405"/>
              <a:ext cx="73"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906" name="Freeform 139"/>
            <p:cNvSpPr>
              <a:spLocks noChangeArrowheads="1"/>
            </p:cNvSpPr>
            <p:nvPr/>
          </p:nvSpPr>
          <p:spPr bwMode="auto">
            <a:xfrm flipH="1">
              <a:off x="2331" y="2360"/>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907" name="Freeform 140"/>
            <p:cNvSpPr>
              <a:spLocks noChangeArrowheads="1"/>
            </p:cNvSpPr>
            <p:nvPr/>
          </p:nvSpPr>
          <p:spPr bwMode="auto">
            <a:xfrm>
              <a:off x="2426" y="2405"/>
              <a:ext cx="74"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908" name="Freeform 141"/>
            <p:cNvSpPr>
              <a:spLocks noChangeArrowheads="1"/>
            </p:cNvSpPr>
            <p:nvPr/>
          </p:nvSpPr>
          <p:spPr bwMode="auto">
            <a:xfrm flipH="1">
              <a:off x="2433" y="2411"/>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909" name="Freeform 142"/>
            <p:cNvSpPr>
              <a:spLocks noChangeArrowheads="1"/>
            </p:cNvSpPr>
            <p:nvPr/>
          </p:nvSpPr>
          <p:spPr bwMode="auto">
            <a:xfrm>
              <a:off x="2500" y="2405"/>
              <a:ext cx="73"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910" name="Freeform 143"/>
            <p:cNvSpPr>
              <a:spLocks noChangeArrowheads="1"/>
            </p:cNvSpPr>
            <p:nvPr/>
          </p:nvSpPr>
          <p:spPr bwMode="auto">
            <a:xfrm flipH="1">
              <a:off x="2506" y="2360"/>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911" name="Freeform 144"/>
            <p:cNvSpPr>
              <a:spLocks noChangeArrowheads="1"/>
            </p:cNvSpPr>
            <p:nvPr/>
          </p:nvSpPr>
          <p:spPr bwMode="auto">
            <a:xfrm>
              <a:off x="2376" y="2405"/>
              <a:ext cx="73"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912" name="Freeform 145"/>
            <p:cNvSpPr>
              <a:spLocks noChangeArrowheads="1"/>
            </p:cNvSpPr>
            <p:nvPr/>
          </p:nvSpPr>
          <p:spPr bwMode="auto">
            <a:xfrm flipH="1">
              <a:off x="2382" y="2411"/>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913" name="Freeform 146"/>
            <p:cNvSpPr>
              <a:spLocks noChangeArrowheads="1"/>
            </p:cNvSpPr>
            <p:nvPr/>
          </p:nvSpPr>
          <p:spPr bwMode="auto">
            <a:xfrm>
              <a:off x="2296" y="2360"/>
              <a:ext cx="73"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914" name="Freeform 147"/>
            <p:cNvSpPr>
              <a:spLocks noChangeArrowheads="1"/>
            </p:cNvSpPr>
            <p:nvPr/>
          </p:nvSpPr>
          <p:spPr bwMode="auto">
            <a:xfrm flipH="1">
              <a:off x="2299" y="2365"/>
              <a:ext cx="50"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grpSp>
      <p:sp>
        <p:nvSpPr>
          <p:cNvPr id="75838" name="Rectangle 148"/>
          <p:cNvSpPr>
            <a:spLocks noChangeArrowheads="1"/>
          </p:cNvSpPr>
          <p:nvPr/>
        </p:nvSpPr>
        <p:spPr bwMode="auto">
          <a:xfrm>
            <a:off x="5486699" y="4266940"/>
            <a:ext cx="152325" cy="1371935"/>
          </a:xfrm>
          <a:prstGeom prst="rect">
            <a:avLst/>
          </a:prstGeom>
          <a:solidFill>
            <a:srgbClr val="000000"/>
          </a:solidFill>
          <a:ln w="9360">
            <a:solidFill>
              <a:srgbClr val="FFFFCC"/>
            </a:solidFill>
            <a:miter lim="800000"/>
            <a:headEnd/>
            <a:tailEnd/>
          </a:ln>
        </p:spPr>
        <p:txBody>
          <a:bodyPr wrap="none" anchor="ctr"/>
          <a:lstStyle/>
          <a:p>
            <a:endParaRPr lang="en-US"/>
          </a:p>
        </p:txBody>
      </p:sp>
      <p:grpSp>
        <p:nvGrpSpPr>
          <p:cNvPr id="18" name="Group 149"/>
          <p:cNvGrpSpPr>
            <a:grpSpLocks/>
          </p:cNvGrpSpPr>
          <p:nvPr/>
        </p:nvGrpSpPr>
        <p:grpSpPr bwMode="auto">
          <a:xfrm>
            <a:off x="4877397" y="3971394"/>
            <a:ext cx="1445597" cy="675053"/>
            <a:chOff x="3266" y="2365"/>
            <a:chExt cx="968" cy="402"/>
          </a:xfrm>
        </p:grpSpPr>
        <p:sp>
          <p:nvSpPr>
            <p:cNvPr id="75853" name="Rectangle 150"/>
            <p:cNvSpPr>
              <a:spLocks noChangeArrowheads="1"/>
            </p:cNvSpPr>
            <p:nvPr/>
          </p:nvSpPr>
          <p:spPr bwMode="auto">
            <a:xfrm>
              <a:off x="3266" y="2365"/>
              <a:ext cx="969" cy="45"/>
            </a:xfrm>
            <a:prstGeom prst="rect">
              <a:avLst/>
            </a:prstGeom>
            <a:solidFill>
              <a:srgbClr val="333300"/>
            </a:solidFill>
            <a:ln w="9360">
              <a:solidFill>
                <a:srgbClr val="FFFFCC"/>
              </a:solidFill>
              <a:miter lim="800000"/>
              <a:headEnd/>
              <a:tailEnd/>
            </a:ln>
          </p:spPr>
          <p:txBody>
            <a:bodyPr wrap="none" anchor="ctr"/>
            <a:lstStyle/>
            <a:p>
              <a:endParaRPr lang="en-US"/>
            </a:p>
          </p:txBody>
        </p:sp>
        <p:sp>
          <p:nvSpPr>
            <p:cNvPr id="75854" name="Freeform 151"/>
            <p:cNvSpPr>
              <a:spLocks noChangeArrowheads="1"/>
            </p:cNvSpPr>
            <p:nvPr/>
          </p:nvSpPr>
          <p:spPr bwMode="auto">
            <a:xfrm>
              <a:off x="3361" y="2405"/>
              <a:ext cx="73"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55" name="Freeform 152"/>
            <p:cNvSpPr>
              <a:spLocks noChangeArrowheads="1"/>
            </p:cNvSpPr>
            <p:nvPr/>
          </p:nvSpPr>
          <p:spPr bwMode="auto">
            <a:xfrm flipH="1">
              <a:off x="3364" y="2365"/>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56" name="Freeform 153"/>
            <p:cNvSpPr>
              <a:spLocks noChangeArrowheads="1"/>
            </p:cNvSpPr>
            <p:nvPr/>
          </p:nvSpPr>
          <p:spPr bwMode="auto">
            <a:xfrm>
              <a:off x="3418" y="2410"/>
              <a:ext cx="73"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57" name="Freeform 154"/>
            <p:cNvSpPr>
              <a:spLocks noChangeArrowheads="1"/>
            </p:cNvSpPr>
            <p:nvPr/>
          </p:nvSpPr>
          <p:spPr bwMode="auto">
            <a:xfrm flipH="1">
              <a:off x="3425" y="2377"/>
              <a:ext cx="49"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58" name="Freeform 155"/>
            <p:cNvSpPr>
              <a:spLocks noChangeArrowheads="1"/>
            </p:cNvSpPr>
            <p:nvPr/>
          </p:nvSpPr>
          <p:spPr bwMode="auto">
            <a:xfrm>
              <a:off x="3498" y="2416"/>
              <a:ext cx="73"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59" name="Freeform 156"/>
            <p:cNvSpPr>
              <a:spLocks noChangeArrowheads="1"/>
            </p:cNvSpPr>
            <p:nvPr/>
          </p:nvSpPr>
          <p:spPr bwMode="auto">
            <a:xfrm flipH="1">
              <a:off x="3501" y="2365"/>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60" name="Freeform 157"/>
            <p:cNvSpPr>
              <a:spLocks noChangeArrowheads="1"/>
            </p:cNvSpPr>
            <p:nvPr/>
          </p:nvSpPr>
          <p:spPr bwMode="auto">
            <a:xfrm>
              <a:off x="3294" y="2377"/>
              <a:ext cx="73"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61" name="Freeform 158"/>
            <p:cNvSpPr>
              <a:spLocks noChangeArrowheads="1"/>
            </p:cNvSpPr>
            <p:nvPr/>
          </p:nvSpPr>
          <p:spPr bwMode="auto">
            <a:xfrm flipH="1">
              <a:off x="3297" y="2416"/>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62" name="Freeform 159"/>
            <p:cNvSpPr>
              <a:spLocks noChangeArrowheads="1"/>
            </p:cNvSpPr>
            <p:nvPr/>
          </p:nvSpPr>
          <p:spPr bwMode="auto">
            <a:xfrm>
              <a:off x="3571" y="2410"/>
              <a:ext cx="73"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63" name="Freeform 160"/>
            <p:cNvSpPr>
              <a:spLocks noChangeArrowheads="1"/>
            </p:cNvSpPr>
            <p:nvPr/>
          </p:nvSpPr>
          <p:spPr bwMode="auto">
            <a:xfrm flipH="1">
              <a:off x="3578" y="2365"/>
              <a:ext cx="49"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64" name="Freeform 161"/>
            <p:cNvSpPr>
              <a:spLocks noChangeArrowheads="1"/>
            </p:cNvSpPr>
            <p:nvPr/>
          </p:nvSpPr>
          <p:spPr bwMode="auto">
            <a:xfrm>
              <a:off x="3651" y="2410"/>
              <a:ext cx="73"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65" name="Freeform 162"/>
            <p:cNvSpPr>
              <a:spLocks noChangeArrowheads="1"/>
            </p:cNvSpPr>
            <p:nvPr/>
          </p:nvSpPr>
          <p:spPr bwMode="auto">
            <a:xfrm flipH="1">
              <a:off x="3654" y="2365"/>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66" name="Freeform 163"/>
            <p:cNvSpPr>
              <a:spLocks noChangeArrowheads="1"/>
            </p:cNvSpPr>
            <p:nvPr/>
          </p:nvSpPr>
          <p:spPr bwMode="auto">
            <a:xfrm>
              <a:off x="3724" y="2410"/>
              <a:ext cx="73"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67" name="Freeform 164"/>
            <p:cNvSpPr>
              <a:spLocks noChangeArrowheads="1"/>
            </p:cNvSpPr>
            <p:nvPr/>
          </p:nvSpPr>
          <p:spPr bwMode="auto">
            <a:xfrm flipH="1">
              <a:off x="3731" y="2416"/>
              <a:ext cx="49"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68" name="Freeform 165"/>
            <p:cNvSpPr>
              <a:spLocks noChangeArrowheads="1"/>
            </p:cNvSpPr>
            <p:nvPr/>
          </p:nvSpPr>
          <p:spPr bwMode="auto">
            <a:xfrm>
              <a:off x="3776" y="2410"/>
              <a:ext cx="73"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69" name="Freeform 166"/>
            <p:cNvSpPr>
              <a:spLocks noChangeArrowheads="1"/>
            </p:cNvSpPr>
            <p:nvPr/>
          </p:nvSpPr>
          <p:spPr bwMode="auto">
            <a:xfrm flipH="1">
              <a:off x="3782" y="2365"/>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70" name="Freeform 167"/>
            <p:cNvSpPr>
              <a:spLocks noChangeArrowheads="1"/>
            </p:cNvSpPr>
            <p:nvPr/>
          </p:nvSpPr>
          <p:spPr bwMode="auto">
            <a:xfrm>
              <a:off x="3827" y="2410"/>
              <a:ext cx="73"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71" name="Freeform 168"/>
            <p:cNvSpPr>
              <a:spLocks noChangeArrowheads="1"/>
            </p:cNvSpPr>
            <p:nvPr/>
          </p:nvSpPr>
          <p:spPr bwMode="auto">
            <a:xfrm flipH="1">
              <a:off x="3829" y="2365"/>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72" name="Freeform 169"/>
            <p:cNvSpPr>
              <a:spLocks noChangeArrowheads="1"/>
            </p:cNvSpPr>
            <p:nvPr/>
          </p:nvSpPr>
          <p:spPr bwMode="auto">
            <a:xfrm>
              <a:off x="3878" y="2410"/>
              <a:ext cx="73"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73" name="Freeform 170"/>
            <p:cNvSpPr>
              <a:spLocks noChangeArrowheads="1"/>
            </p:cNvSpPr>
            <p:nvPr/>
          </p:nvSpPr>
          <p:spPr bwMode="auto">
            <a:xfrm flipH="1">
              <a:off x="3877" y="2365"/>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74" name="Freeform 171"/>
            <p:cNvSpPr>
              <a:spLocks noChangeArrowheads="1"/>
            </p:cNvSpPr>
            <p:nvPr/>
          </p:nvSpPr>
          <p:spPr bwMode="auto">
            <a:xfrm>
              <a:off x="3957" y="2410"/>
              <a:ext cx="73"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75" name="Freeform 172"/>
            <p:cNvSpPr>
              <a:spLocks noChangeArrowheads="1"/>
            </p:cNvSpPr>
            <p:nvPr/>
          </p:nvSpPr>
          <p:spPr bwMode="auto">
            <a:xfrm flipH="1">
              <a:off x="3960" y="2365"/>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76" name="Freeform 173"/>
            <p:cNvSpPr>
              <a:spLocks noChangeArrowheads="1"/>
            </p:cNvSpPr>
            <p:nvPr/>
          </p:nvSpPr>
          <p:spPr bwMode="auto">
            <a:xfrm>
              <a:off x="4059" y="2410"/>
              <a:ext cx="73"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77" name="Freeform 174"/>
            <p:cNvSpPr>
              <a:spLocks noChangeArrowheads="1"/>
            </p:cNvSpPr>
            <p:nvPr/>
          </p:nvSpPr>
          <p:spPr bwMode="auto">
            <a:xfrm flipH="1">
              <a:off x="4062" y="2416"/>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78" name="Freeform 175"/>
            <p:cNvSpPr>
              <a:spLocks noChangeArrowheads="1"/>
            </p:cNvSpPr>
            <p:nvPr/>
          </p:nvSpPr>
          <p:spPr bwMode="auto">
            <a:xfrm>
              <a:off x="4133" y="2410"/>
              <a:ext cx="73"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79" name="Freeform 176"/>
            <p:cNvSpPr>
              <a:spLocks noChangeArrowheads="1"/>
            </p:cNvSpPr>
            <p:nvPr/>
          </p:nvSpPr>
          <p:spPr bwMode="auto">
            <a:xfrm flipH="1">
              <a:off x="4136" y="2365"/>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80" name="Freeform 177"/>
            <p:cNvSpPr>
              <a:spLocks noChangeArrowheads="1"/>
            </p:cNvSpPr>
            <p:nvPr/>
          </p:nvSpPr>
          <p:spPr bwMode="auto">
            <a:xfrm>
              <a:off x="4008" y="2410"/>
              <a:ext cx="73"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81" name="Freeform 178"/>
            <p:cNvSpPr>
              <a:spLocks noChangeArrowheads="1"/>
            </p:cNvSpPr>
            <p:nvPr/>
          </p:nvSpPr>
          <p:spPr bwMode="auto">
            <a:xfrm flipH="1">
              <a:off x="4011" y="2416"/>
              <a:ext cx="50"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82" name="Freeform 179"/>
            <p:cNvSpPr>
              <a:spLocks noChangeArrowheads="1"/>
            </p:cNvSpPr>
            <p:nvPr/>
          </p:nvSpPr>
          <p:spPr bwMode="auto">
            <a:xfrm>
              <a:off x="3929" y="2365"/>
              <a:ext cx="73" cy="351"/>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sp>
          <p:nvSpPr>
            <p:cNvPr id="75883" name="Freeform 180"/>
            <p:cNvSpPr>
              <a:spLocks noChangeArrowheads="1"/>
            </p:cNvSpPr>
            <p:nvPr/>
          </p:nvSpPr>
          <p:spPr bwMode="auto">
            <a:xfrm flipH="1">
              <a:off x="3935" y="2371"/>
              <a:ext cx="50" cy="352"/>
            </a:xfrm>
            <a:custGeom>
              <a:avLst/>
              <a:gdLst>
                <a:gd name="T0" fmla="*/ 36 w 69"/>
                <a:gd name="T1" fmla="*/ 0 h 372"/>
                <a:gd name="T2" fmla="*/ 54 w 69"/>
                <a:gd name="T3" fmla="*/ 102 h 372"/>
                <a:gd name="T4" fmla="*/ 0 w 69"/>
                <a:gd name="T5" fmla="*/ 168 h 372"/>
                <a:gd name="T6" fmla="*/ 48 w 69"/>
                <a:gd name="T7" fmla="*/ 240 h 372"/>
                <a:gd name="T8" fmla="*/ 48 w 69"/>
                <a:gd name="T9" fmla="*/ 372 h 372"/>
                <a:gd name="T10" fmla="*/ 0 60000 65536"/>
                <a:gd name="T11" fmla="*/ 0 60000 65536"/>
                <a:gd name="T12" fmla="*/ 0 60000 65536"/>
                <a:gd name="T13" fmla="*/ 0 60000 65536"/>
                <a:gd name="T14" fmla="*/ 0 60000 65536"/>
                <a:gd name="T15" fmla="*/ 0 w 69"/>
                <a:gd name="T16" fmla="*/ 0 h 372"/>
                <a:gd name="T17" fmla="*/ 69 w 69"/>
                <a:gd name="T18" fmla="*/ 372 h 372"/>
              </a:gdLst>
              <a:ahLst/>
              <a:cxnLst>
                <a:cxn ang="T10">
                  <a:pos x="T0" y="T1"/>
                </a:cxn>
                <a:cxn ang="T11">
                  <a:pos x="T2" y="T3"/>
                </a:cxn>
                <a:cxn ang="T12">
                  <a:pos x="T4" y="T5"/>
                </a:cxn>
                <a:cxn ang="T13">
                  <a:pos x="T6" y="T7"/>
                </a:cxn>
                <a:cxn ang="T14">
                  <a:pos x="T8" y="T9"/>
                </a:cxn>
              </a:cxnLst>
              <a:rect l="T15" t="T16" r="T17" b="T18"/>
              <a:pathLst>
                <a:path w="69" h="372">
                  <a:moveTo>
                    <a:pt x="36" y="0"/>
                  </a:moveTo>
                  <a:cubicBezTo>
                    <a:pt x="25" y="34"/>
                    <a:pt x="46" y="68"/>
                    <a:pt x="54" y="102"/>
                  </a:cubicBezTo>
                  <a:cubicBezTo>
                    <a:pt x="47" y="130"/>
                    <a:pt x="25" y="152"/>
                    <a:pt x="0" y="168"/>
                  </a:cubicBezTo>
                  <a:cubicBezTo>
                    <a:pt x="9" y="204"/>
                    <a:pt x="16" y="219"/>
                    <a:pt x="48" y="240"/>
                  </a:cubicBezTo>
                  <a:cubicBezTo>
                    <a:pt x="69" y="271"/>
                    <a:pt x="48" y="332"/>
                    <a:pt x="48" y="372"/>
                  </a:cubicBezTo>
                </a:path>
              </a:pathLst>
            </a:custGeom>
            <a:noFill/>
            <a:ln w="22320">
              <a:solidFill>
                <a:srgbClr val="333300"/>
              </a:solidFill>
              <a:round/>
              <a:headEnd/>
              <a:tailEnd/>
            </a:ln>
          </p:spPr>
          <p:txBody>
            <a:bodyPr wrap="none" anchor="ctr"/>
            <a:lstStyle/>
            <a:p>
              <a:endParaRPr lang="en-US"/>
            </a:p>
          </p:txBody>
        </p:sp>
      </p:grpSp>
      <p:sp>
        <p:nvSpPr>
          <p:cNvPr id="75840" name="AutoShape 181"/>
          <p:cNvSpPr>
            <a:spLocks noChangeArrowheads="1"/>
          </p:cNvSpPr>
          <p:nvPr/>
        </p:nvSpPr>
        <p:spPr bwMode="auto">
          <a:xfrm>
            <a:off x="6781464" y="1981498"/>
            <a:ext cx="609301" cy="1828689"/>
          </a:xfrm>
          <a:prstGeom prst="rtTriangle">
            <a:avLst/>
          </a:prstGeom>
          <a:solidFill>
            <a:srgbClr val="000000"/>
          </a:solidFill>
          <a:ln w="9360">
            <a:solidFill>
              <a:srgbClr val="FFFFCC"/>
            </a:solidFill>
            <a:miter lim="800000"/>
            <a:headEnd/>
            <a:tailEnd/>
          </a:ln>
        </p:spPr>
        <p:txBody>
          <a:bodyPr wrap="none" anchor="ctr"/>
          <a:lstStyle/>
          <a:p>
            <a:endParaRPr lang="en-US"/>
          </a:p>
        </p:txBody>
      </p:sp>
      <p:sp>
        <p:nvSpPr>
          <p:cNvPr id="75841" name="AutoShape 182"/>
          <p:cNvSpPr>
            <a:spLocks noChangeArrowheads="1"/>
          </p:cNvSpPr>
          <p:nvPr/>
        </p:nvSpPr>
        <p:spPr bwMode="auto">
          <a:xfrm flipH="1">
            <a:off x="1366448" y="1981498"/>
            <a:ext cx="685463" cy="1828689"/>
          </a:xfrm>
          <a:prstGeom prst="rtTriangle">
            <a:avLst/>
          </a:prstGeom>
          <a:solidFill>
            <a:srgbClr val="000000"/>
          </a:solidFill>
          <a:ln w="9360">
            <a:solidFill>
              <a:srgbClr val="FFFFCC"/>
            </a:solidFill>
            <a:miter lim="800000"/>
            <a:headEnd/>
            <a:tailEnd/>
          </a:ln>
        </p:spPr>
        <p:txBody>
          <a:bodyPr wrap="none" anchor="ctr"/>
          <a:lstStyle/>
          <a:p>
            <a:endParaRPr lang="en-US"/>
          </a:p>
        </p:txBody>
      </p:sp>
      <p:sp>
        <p:nvSpPr>
          <p:cNvPr id="75842" name="Rectangle 183"/>
          <p:cNvSpPr>
            <a:spLocks noChangeArrowheads="1"/>
          </p:cNvSpPr>
          <p:nvPr/>
        </p:nvSpPr>
        <p:spPr bwMode="auto">
          <a:xfrm>
            <a:off x="3885790" y="3885752"/>
            <a:ext cx="990115" cy="1981499"/>
          </a:xfrm>
          <a:prstGeom prst="rect">
            <a:avLst/>
          </a:prstGeom>
          <a:solidFill>
            <a:srgbClr val="000000"/>
          </a:solidFill>
          <a:ln w="9360">
            <a:solidFill>
              <a:srgbClr val="FFFFCC"/>
            </a:solidFill>
            <a:miter lim="800000"/>
            <a:headEnd/>
            <a:tailEnd/>
          </a:ln>
        </p:spPr>
        <p:txBody>
          <a:bodyPr wrap="none" anchor="ctr"/>
          <a:lstStyle/>
          <a:p>
            <a:endParaRPr lang="en-US"/>
          </a:p>
        </p:txBody>
      </p:sp>
      <p:pic>
        <p:nvPicPr>
          <p:cNvPr id="61624" name="Picture 184"/>
          <p:cNvPicPr>
            <a:picLocks noChangeAspect="1" noChangeArrowheads="1"/>
          </p:cNvPicPr>
          <p:nvPr/>
        </p:nvPicPr>
        <p:blipFill>
          <a:blip r:embed="rId8" cstate="print"/>
          <a:srcRect/>
          <a:stretch>
            <a:fillRect/>
          </a:stretch>
        </p:blipFill>
        <p:spPr bwMode="auto">
          <a:xfrm>
            <a:off x="3885789" y="2057065"/>
            <a:ext cx="884084" cy="1857235"/>
          </a:xfrm>
          <a:prstGeom prst="rect">
            <a:avLst/>
          </a:prstGeom>
          <a:noFill/>
          <a:ln w="9525">
            <a:noFill/>
            <a:round/>
            <a:headEnd/>
            <a:tailEnd/>
          </a:ln>
        </p:spPr>
      </p:pic>
      <p:sp>
        <p:nvSpPr>
          <p:cNvPr id="75844" name="Freeform 185"/>
          <p:cNvSpPr>
            <a:spLocks noChangeArrowheads="1"/>
          </p:cNvSpPr>
          <p:nvPr/>
        </p:nvSpPr>
        <p:spPr bwMode="auto">
          <a:xfrm>
            <a:off x="2438700" y="1981499"/>
            <a:ext cx="1447090" cy="303942"/>
          </a:xfrm>
          <a:custGeom>
            <a:avLst/>
            <a:gdLst>
              <a:gd name="T0" fmla="*/ 912 w 912"/>
              <a:gd name="T1" fmla="*/ 144 h 192"/>
              <a:gd name="T2" fmla="*/ 912 w 912"/>
              <a:gd name="T3" fmla="*/ 96 h 192"/>
              <a:gd name="T4" fmla="*/ 768 w 912"/>
              <a:gd name="T5" fmla="*/ 0 h 192"/>
              <a:gd name="T6" fmla="*/ 528 w 912"/>
              <a:gd name="T7" fmla="*/ 48 h 192"/>
              <a:gd name="T8" fmla="*/ 432 w 912"/>
              <a:gd name="T9" fmla="*/ 48 h 192"/>
              <a:gd name="T10" fmla="*/ 384 w 912"/>
              <a:gd name="T11" fmla="*/ 0 h 192"/>
              <a:gd name="T12" fmla="*/ 144 w 912"/>
              <a:gd name="T13" fmla="*/ 48 h 192"/>
              <a:gd name="T14" fmla="*/ 48 w 912"/>
              <a:gd name="T15" fmla="*/ 48 h 192"/>
              <a:gd name="T16" fmla="*/ 0 w 912"/>
              <a:gd name="T17" fmla="*/ 96 h 192"/>
              <a:gd name="T18" fmla="*/ 0 w 912"/>
              <a:gd name="T19" fmla="*/ 144 h 192"/>
              <a:gd name="T20" fmla="*/ 912 w 912"/>
              <a:gd name="T21" fmla="*/ 192 h 192"/>
              <a:gd name="T22" fmla="*/ 912 w 912"/>
              <a:gd name="T23" fmla="*/ 144 h 1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2"/>
              <a:gd name="T37" fmla="*/ 0 h 192"/>
              <a:gd name="T38" fmla="*/ 912 w 912"/>
              <a:gd name="T39" fmla="*/ 192 h 1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2" h="192">
                <a:moveTo>
                  <a:pt x="912" y="144"/>
                </a:moveTo>
                <a:lnTo>
                  <a:pt x="912" y="96"/>
                </a:lnTo>
                <a:lnTo>
                  <a:pt x="768" y="0"/>
                </a:lnTo>
                <a:lnTo>
                  <a:pt x="528" y="48"/>
                </a:lnTo>
                <a:lnTo>
                  <a:pt x="432" y="48"/>
                </a:lnTo>
                <a:lnTo>
                  <a:pt x="384" y="0"/>
                </a:lnTo>
                <a:lnTo>
                  <a:pt x="144" y="48"/>
                </a:lnTo>
                <a:lnTo>
                  <a:pt x="48" y="48"/>
                </a:lnTo>
                <a:lnTo>
                  <a:pt x="0" y="96"/>
                </a:lnTo>
                <a:lnTo>
                  <a:pt x="0" y="144"/>
                </a:lnTo>
                <a:lnTo>
                  <a:pt x="912" y="192"/>
                </a:lnTo>
                <a:lnTo>
                  <a:pt x="912" y="144"/>
                </a:lnTo>
                <a:close/>
              </a:path>
            </a:pathLst>
          </a:custGeom>
          <a:blipFill dpi="0" rotWithShape="0">
            <a:blip r:embed="rId7" cstate="print"/>
            <a:srcRect/>
            <a:tile tx="0" ty="0" sx="100000" sy="100000" flip="none" algn="tl"/>
          </a:blipFill>
          <a:ln w="9360">
            <a:solidFill>
              <a:srgbClr val="FFFFCC"/>
            </a:solidFill>
            <a:round/>
            <a:headEnd/>
            <a:tailEnd/>
          </a:ln>
        </p:spPr>
        <p:txBody>
          <a:bodyPr wrap="none" anchor="ctr"/>
          <a:lstStyle/>
          <a:p>
            <a:endParaRPr lang="en-US"/>
          </a:p>
        </p:txBody>
      </p:sp>
      <p:sp>
        <p:nvSpPr>
          <p:cNvPr id="75845" name="Rectangle 186"/>
          <p:cNvSpPr>
            <a:spLocks noChangeArrowheads="1"/>
          </p:cNvSpPr>
          <p:nvPr/>
        </p:nvSpPr>
        <p:spPr bwMode="auto">
          <a:xfrm rot="180000">
            <a:off x="2438700" y="2213233"/>
            <a:ext cx="1447090" cy="75566"/>
          </a:xfrm>
          <a:prstGeom prst="rect">
            <a:avLst/>
          </a:prstGeom>
          <a:solidFill>
            <a:srgbClr val="000000"/>
          </a:solidFill>
          <a:ln w="9360">
            <a:solidFill>
              <a:srgbClr val="FFFFCC"/>
            </a:solidFill>
            <a:miter lim="800000"/>
            <a:headEnd/>
            <a:tailEnd/>
          </a:ln>
        </p:spPr>
        <p:txBody>
          <a:bodyPr wrap="none" anchor="ctr"/>
          <a:lstStyle/>
          <a:p>
            <a:endParaRPr lang="en-US"/>
          </a:p>
        </p:txBody>
      </p:sp>
      <p:sp>
        <p:nvSpPr>
          <p:cNvPr id="75846" name="Oval 187"/>
          <p:cNvSpPr>
            <a:spLocks noChangeArrowheads="1"/>
          </p:cNvSpPr>
          <p:nvPr/>
        </p:nvSpPr>
        <p:spPr bwMode="auto">
          <a:xfrm>
            <a:off x="3733464" y="2285441"/>
            <a:ext cx="152325" cy="152810"/>
          </a:xfrm>
          <a:prstGeom prst="ellipse">
            <a:avLst/>
          </a:prstGeom>
          <a:solidFill>
            <a:srgbClr val="99CCFF"/>
          </a:solidFill>
          <a:ln w="9360">
            <a:solidFill>
              <a:srgbClr val="FFFFCC"/>
            </a:solidFill>
            <a:miter lim="800000"/>
            <a:headEnd/>
            <a:tailEnd/>
          </a:ln>
        </p:spPr>
        <p:txBody>
          <a:bodyPr wrap="none" anchor="ctr"/>
          <a:lstStyle/>
          <a:p>
            <a:endParaRPr lang="en-US"/>
          </a:p>
        </p:txBody>
      </p:sp>
      <p:sp>
        <p:nvSpPr>
          <p:cNvPr id="75847" name="Line 188"/>
          <p:cNvSpPr>
            <a:spLocks noChangeShapeType="1"/>
          </p:cNvSpPr>
          <p:nvPr/>
        </p:nvSpPr>
        <p:spPr bwMode="auto">
          <a:xfrm>
            <a:off x="7619253" y="3810187"/>
            <a:ext cx="1494" cy="913504"/>
          </a:xfrm>
          <a:prstGeom prst="line">
            <a:avLst/>
          </a:prstGeom>
          <a:noFill/>
          <a:ln w="9360">
            <a:solidFill>
              <a:srgbClr val="FFFFCC"/>
            </a:solidFill>
            <a:miter lim="800000"/>
            <a:headEnd type="triangle" w="med" len="med"/>
            <a:tailEnd/>
          </a:ln>
        </p:spPr>
        <p:txBody>
          <a:bodyPr/>
          <a:lstStyle/>
          <a:p>
            <a:endParaRPr lang="en-US"/>
          </a:p>
        </p:txBody>
      </p:sp>
      <p:sp>
        <p:nvSpPr>
          <p:cNvPr id="75848" name="Text Box 189"/>
          <p:cNvSpPr txBox="1">
            <a:spLocks noChangeArrowheads="1"/>
          </p:cNvSpPr>
          <p:nvPr/>
        </p:nvSpPr>
        <p:spPr bwMode="auto">
          <a:xfrm>
            <a:off x="7314602" y="4723692"/>
            <a:ext cx="913952" cy="460111"/>
          </a:xfrm>
          <a:prstGeom prst="rect">
            <a:avLst/>
          </a:prstGeom>
          <a:noFill/>
          <a:ln w="9525">
            <a:noFill/>
            <a:round/>
            <a:headEnd/>
            <a:tailEnd/>
          </a:ln>
        </p:spPr>
        <p:txBody>
          <a:bodyPr lIns="90000" tIns="61290" rIns="90000" bIns="46800">
            <a:spAutoFit/>
          </a:bodyPr>
          <a:lstStyle/>
          <a:p>
            <a:pPr hangingPunct="1">
              <a:spcBef>
                <a:spcPts val="1500"/>
              </a:spcBef>
              <a:tabLst>
                <a:tab pos="723900" algn="l"/>
              </a:tabLst>
            </a:pPr>
            <a:r>
              <a:rPr lang="en-US" sz="2300">
                <a:solidFill>
                  <a:srgbClr val="FFFFCC"/>
                </a:solidFill>
              </a:rPr>
              <a:t>1.5M</a:t>
            </a:r>
          </a:p>
        </p:txBody>
      </p:sp>
      <p:sp>
        <p:nvSpPr>
          <p:cNvPr id="75849" name="Line 190"/>
          <p:cNvSpPr>
            <a:spLocks noChangeShapeType="1"/>
          </p:cNvSpPr>
          <p:nvPr/>
        </p:nvSpPr>
        <p:spPr bwMode="auto">
          <a:xfrm flipV="1">
            <a:off x="7619253" y="5180444"/>
            <a:ext cx="1494" cy="916863"/>
          </a:xfrm>
          <a:prstGeom prst="line">
            <a:avLst/>
          </a:prstGeom>
          <a:noFill/>
          <a:ln w="9360">
            <a:solidFill>
              <a:srgbClr val="FFFFCC"/>
            </a:solidFill>
            <a:miter lim="800000"/>
            <a:headEnd type="triangle" w="med" len="med"/>
            <a:tailEnd/>
          </a:ln>
        </p:spPr>
        <p:txBody>
          <a:bodyPr/>
          <a:lstStyle/>
          <a:p>
            <a:endParaRPr lang="en-US"/>
          </a:p>
        </p:txBody>
      </p:sp>
      <p:sp>
        <p:nvSpPr>
          <p:cNvPr id="75850" name="Line 191"/>
          <p:cNvSpPr>
            <a:spLocks noChangeShapeType="1"/>
          </p:cNvSpPr>
          <p:nvPr/>
        </p:nvSpPr>
        <p:spPr bwMode="auto">
          <a:xfrm>
            <a:off x="7314602" y="6095627"/>
            <a:ext cx="533139" cy="1680"/>
          </a:xfrm>
          <a:prstGeom prst="line">
            <a:avLst/>
          </a:prstGeom>
          <a:noFill/>
          <a:ln w="9360">
            <a:solidFill>
              <a:srgbClr val="FFFFCC"/>
            </a:solidFill>
            <a:miter lim="800000"/>
            <a:headEnd/>
            <a:tailEnd/>
          </a:ln>
        </p:spPr>
        <p:txBody>
          <a:bodyPr/>
          <a:lstStyle/>
          <a:p>
            <a:endParaRPr lang="en-US"/>
          </a:p>
        </p:txBody>
      </p:sp>
      <p:sp>
        <p:nvSpPr>
          <p:cNvPr id="75851" name="AutoShape 192"/>
          <p:cNvSpPr>
            <a:spLocks/>
          </p:cNvSpPr>
          <p:nvPr/>
        </p:nvSpPr>
        <p:spPr bwMode="auto">
          <a:xfrm>
            <a:off x="456976" y="4114129"/>
            <a:ext cx="913952" cy="609563"/>
          </a:xfrm>
          <a:prstGeom prst="borderCallout2">
            <a:avLst>
              <a:gd name="adj1" fmla="val 19537"/>
              <a:gd name="adj2" fmla="val 101884"/>
              <a:gd name="adj3" fmla="val 0"/>
              <a:gd name="adj4" fmla="val 152259"/>
              <a:gd name="adj5" fmla="val 64852"/>
              <a:gd name="adj6" fmla="val 186079"/>
            </a:avLst>
          </a:prstGeom>
          <a:solidFill>
            <a:srgbClr val="4D4D4D"/>
          </a:solidFill>
          <a:ln w="38160">
            <a:solidFill>
              <a:srgbClr val="FFFFCC"/>
            </a:solidFill>
            <a:miter lim="800000"/>
            <a:headEnd/>
            <a:tailEnd type="triangle" w="med" len="med"/>
          </a:ln>
        </p:spPr>
        <p:txBody>
          <a:bodyPr lIns="90000" tIns="46800" rIns="90000" bIns="46800"/>
          <a:lstStyle/>
          <a:p>
            <a:pPr algn="ctr" hangingPunct="1">
              <a:lnSpc>
                <a:spcPct val="101000"/>
              </a:lnSpc>
              <a:tabLst>
                <a:tab pos="723900" algn="l"/>
              </a:tabLst>
            </a:pPr>
            <a:r>
              <a:rPr lang="en-US" sz="1000">
                <a:solidFill>
                  <a:srgbClr val="FFFFCC"/>
                </a:solidFill>
                <a:latin typeface="Tahoma" pitchFamily="34" charset="0"/>
              </a:rPr>
              <a:t>Heated water to warm tanks</a:t>
            </a:r>
          </a:p>
        </p:txBody>
      </p:sp>
      <p:sp>
        <p:nvSpPr>
          <p:cNvPr id="75852" name="Text Box 193"/>
          <p:cNvSpPr txBox="1">
            <a:spLocks noChangeArrowheads="1"/>
          </p:cNvSpPr>
          <p:nvPr/>
        </p:nvSpPr>
        <p:spPr bwMode="auto">
          <a:xfrm>
            <a:off x="533139" y="4191373"/>
            <a:ext cx="761627" cy="456752"/>
          </a:xfrm>
          <a:prstGeom prst="rect">
            <a:avLst/>
          </a:prstGeom>
          <a:noFill/>
          <a:ln w="9525">
            <a:noFill/>
            <a:round/>
            <a:headEnd/>
            <a:tailEnd/>
          </a:ln>
        </p:spPr>
        <p:txBody>
          <a:bodyPr wrap="none" anchor="ctr"/>
          <a:lstStyle/>
          <a:p>
            <a:endParaRPr lang="en-US"/>
          </a:p>
        </p:txBody>
      </p:sp>
    </p:spTree>
  </p:cSld>
  <p:clrMapOvr>
    <a:masterClrMapping/>
  </p:clrMapOvr>
  <p:transition spd="med"/>
  <p:timing>
    <p:tnLst>
      <p:par>
        <p:cTn id="1" dur="indefinite"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additive="repl">
                                        <p:cTn id="6" dur="1" fill="hold">
                                          <p:stCondLst>
                                            <p:cond delay="0"/>
                                          </p:stCondLst>
                                        </p:cTn>
                                        <p:tgtEl>
                                          <p:spTgt spid="61624"/>
                                        </p:tgtEl>
                                        <p:attrNameLst>
                                          <p:attrName>style.visibility</p:attrName>
                                        </p:attrNameLst>
                                      </p:cBhvr>
                                      <p:to>
                                        <p:strVal val="visible"/>
                                      </p:to>
                                    </p:set>
                                    <p:anim calcmode="lin" valueType="num">
                                      <p:cBhvr>
                                        <p:cTn id="7" dur="2000" fill="hold"/>
                                        <p:tgtEl>
                                          <p:spTgt spid="61624"/>
                                        </p:tgtEl>
                                        <p:attrNameLst>
                                          <p:attrName>ppt_w</p:attrName>
                                        </p:attrNameLst>
                                      </p:cBhvr>
                                      <p:tavLst>
                                        <p:tav tm="100000">
                                          <p:val>
                                            <p:strVal val="0"/>
                                          </p:val>
                                        </p:tav>
                                        <p:tav>
                                          <p:val>
                                            <p:strVal val="#ppt_w"/>
                                          </p:val>
                                        </p:tav>
                                      </p:tavLst>
                                    </p:anim>
                                    <p:anim calcmode="lin" valueType="num">
                                      <p:cBhvr>
                                        <p:cTn id="8" dur="2000" fill="hold"/>
                                        <p:tgtEl>
                                          <p:spTgt spid="61624"/>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lgrims.jpg"/>
          <p:cNvPicPr>
            <a:picLocks noChangeAspect="1"/>
          </p:cNvPicPr>
          <p:nvPr/>
        </p:nvPicPr>
        <p:blipFill>
          <a:blip r:embed="rId2" cstate="print"/>
          <a:stretch>
            <a:fillRect/>
          </a:stretch>
        </p:blipFill>
        <p:spPr>
          <a:xfrm>
            <a:off x="4876800" y="3657600"/>
            <a:ext cx="3657600" cy="2660904"/>
          </a:xfrm>
          <a:prstGeom prst="rect">
            <a:avLst/>
          </a:prstGeom>
          <a:ln>
            <a:noFill/>
          </a:ln>
          <a:effectLst>
            <a:softEdge rad="112500"/>
          </a:effectLst>
        </p:spPr>
      </p:pic>
      <p:pic>
        <p:nvPicPr>
          <p:cNvPr id="7" name="Picture 6" descr="igloo.jpg"/>
          <p:cNvPicPr>
            <a:picLocks noChangeAspect="1"/>
          </p:cNvPicPr>
          <p:nvPr/>
        </p:nvPicPr>
        <p:blipFill>
          <a:blip r:embed="rId3" cstate="print"/>
          <a:stretch>
            <a:fillRect/>
          </a:stretch>
        </p:blipFill>
        <p:spPr>
          <a:xfrm>
            <a:off x="2590800" y="1752600"/>
            <a:ext cx="2743200" cy="2743200"/>
          </a:xfrm>
          <a:prstGeom prst="rect">
            <a:avLst/>
          </a:prstGeom>
          <a:ln>
            <a:noFill/>
          </a:ln>
          <a:effectLst>
            <a:softEdge rad="112500"/>
          </a:effectLst>
        </p:spPr>
      </p:pic>
      <p:sp>
        <p:nvSpPr>
          <p:cNvPr id="2" name="Title 1"/>
          <p:cNvSpPr>
            <a:spLocks noGrp="1"/>
          </p:cNvSpPr>
          <p:nvPr>
            <p:ph type="title"/>
          </p:nvPr>
        </p:nvSpPr>
        <p:spPr>
          <a:xfrm>
            <a:off x="457200" y="274638"/>
            <a:ext cx="4343400" cy="1477962"/>
          </a:xfrm>
        </p:spPr>
        <p:txBody>
          <a:bodyPr>
            <a:normAutofit/>
          </a:bodyPr>
          <a:lstStyle/>
          <a:p>
            <a:r>
              <a:rPr lang="en-US" dirty="0" smtClean="0"/>
              <a:t>Earth</a:t>
            </a:r>
            <a:br>
              <a:rPr lang="en-US" dirty="0" smtClean="0"/>
            </a:br>
            <a:r>
              <a:rPr lang="en-US" dirty="0" smtClean="0"/>
              <a:t>Settlements</a:t>
            </a:r>
            <a:endParaRPr lang="en-US" dirty="0"/>
          </a:p>
        </p:txBody>
      </p:sp>
      <p:pic>
        <p:nvPicPr>
          <p:cNvPr id="6" name="Picture 5" descr="teepee.jpg"/>
          <p:cNvPicPr>
            <a:picLocks noChangeAspect="1"/>
          </p:cNvPicPr>
          <p:nvPr/>
        </p:nvPicPr>
        <p:blipFill>
          <a:blip r:embed="rId4" cstate="print"/>
          <a:stretch>
            <a:fillRect/>
          </a:stretch>
        </p:blipFill>
        <p:spPr>
          <a:xfrm>
            <a:off x="381000" y="3733800"/>
            <a:ext cx="3657600" cy="2871216"/>
          </a:xfrm>
          <a:prstGeom prst="rect">
            <a:avLst/>
          </a:prstGeom>
          <a:ln>
            <a:noFill/>
          </a:ln>
          <a:effectLst>
            <a:softEdge rad="112500"/>
          </a:effectLst>
        </p:spPr>
      </p:pic>
      <p:pic>
        <p:nvPicPr>
          <p:cNvPr id="9" name="Picture 8" descr="cabin.jpg"/>
          <p:cNvPicPr>
            <a:picLocks noChangeAspect="1"/>
          </p:cNvPicPr>
          <p:nvPr/>
        </p:nvPicPr>
        <p:blipFill>
          <a:blip r:embed="rId5" cstate="print"/>
          <a:stretch>
            <a:fillRect/>
          </a:stretch>
        </p:blipFill>
        <p:spPr>
          <a:xfrm>
            <a:off x="5029200" y="838200"/>
            <a:ext cx="3657600" cy="2286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p:cNvPicPr>
            <a:picLocks noChangeAspect="1" noChangeArrowheads="1"/>
          </p:cNvPicPr>
          <p:nvPr/>
        </p:nvPicPr>
        <p:blipFill>
          <a:blip r:embed="rId2" cstate="print"/>
          <a:srcRect/>
          <a:stretch>
            <a:fillRect/>
          </a:stretch>
        </p:blipFill>
        <p:spPr bwMode="auto">
          <a:xfrm>
            <a:off x="3718530" y="0"/>
            <a:ext cx="5425470" cy="6858000"/>
          </a:xfrm>
          <a:prstGeom prst="rect">
            <a:avLst/>
          </a:prstGeom>
          <a:noFill/>
          <a:ln w="9525">
            <a:noFill/>
            <a:round/>
            <a:headEnd/>
            <a:tailEnd/>
          </a:ln>
        </p:spPr>
      </p:pic>
      <p:sp>
        <p:nvSpPr>
          <p:cNvPr id="3" name="Rectangle 2"/>
          <p:cNvSpPr/>
          <p:nvPr/>
        </p:nvSpPr>
        <p:spPr>
          <a:xfrm>
            <a:off x="152400" y="457200"/>
            <a:ext cx="3568606" cy="1446550"/>
          </a:xfrm>
          <a:prstGeom prst="rect">
            <a:avLst/>
          </a:prstGeom>
        </p:spPr>
        <p:txBody>
          <a:bodyPr wrap="none">
            <a:spAutoFit/>
          </a:bodyPr>
          <a:lstStyle/>
          <a:p>
            <a:pPr algn="ctr"/>
            <a:r>
              <a:rPr lang="en-US" sz="4400" b="1" dirty="0" smtClean="0"/>
              <a:t>Open</a:t>
            </a:r>
          </a:p>
          <a:p>
            <a:pPr algn="ctr"/>
            <a:r>
              <a:rPr lang="en-US" sz="4400" b="1" dirty="0" smtClean="0"/>
              <a:t>Greenhouses</a:t>
            </a:r>
            <a:endParaRPr lang="en-US" sz="44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Grp="1" noChangeArrowheads="1"/>
          </p:cNvSpPr>
          <p:nvPr>
            <p:ph type="title" idx="4294967295"/>
          </p:nvPr>
        </p:nvSpPr>
        <p:spPr>
          <a:xfrm>
            <a:off x="456976" y="273717"/>
            <a:ext cx="8230048" cy="1143559"/>
          </a:xfrm>
        </p:spPr>
        <p:txBody>
          <a:bodyPr lIns="90000" tIns="74520" rIns="90000" bIns="4680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mtClean="0">
                <a:solidFill>
                  <a:srgbClr val="FF9966"/>
                </a:solidFill>
              </a:rPr>
              <a:t>Main fish tank</a:t>
            </a:r>
          </a:p>
        </p:txBody>
      </p:sp>
      <p:sp>
        <p:nvSpPr>
          <p:cNvPr id="77827" name="Rectangle 2"/>
          <p:cNvSpPr>
            <a:spLocks noChangeArrowheads="1"/>
          </p:cNvSpPr>
          <p:nvPr/>
        </p:nvSpPr>
        <p:spPr bwMode="auto">
          <a:xfrm>
            <a:off x="1763689" y="2204838"/>
            <a:ext cx="5398588" cy="937014"/>
          </a:xfrm>
          <a:prstGeom prst="rect">
            <a:avLst/>
          </a:prstGeom>
          <a:solidFill>
            <a:srgbClr val="6666FF"/>
          </a:solidFill>
          <a:ln w="9525">
            <a:noFill/>
            <a:round/>
            <a:headEnd/>
            <a:tailEnd/>
          </a:ln>
        </p:spPr>
        <p:txBody>
          <a:bodyPr wrap="none" anchor="ctr"/>
          <a:lstStyle/>
          <a:p>
            <a:endParaRPr lang="en-US"/>
          </a:p>
        </p:txBody>
      </p:sp>
      <p:sp>
        <p:nvSpPr>
          <p:cNvPr id="77828" name="Oval 3"/>
          <p:cNvSpPr>
            <a:spLocks noChangeArrowheads="1"/>
          </p:cNvSpPr>
          <p:nvPr/>
        </p:nvSpPr>
        <p:spPr bwMode="auto">
          <a:xfrm>
            <a:off x="1187242" y="2204838"/>
            <a:ext cx="1224576" cy="935334"/>
          </a:xfrm>
          <a:prstGeom prst="ellipse">
            <a:avLst/>
          </a:prstGeom>
          <a:solidFill>
            <a:srgbClr val="6666FF"/>
          </a:solidFill>
          <a:ln w="9525">
            <a:noFill/>
            <a:round/>
            <a:headEnd/>
            <a:tailEnd/>
          </a:ln>
        </p:spPr>
        <p:txBody>
          <a:bodyPr wrap="none" anchor="ctr"/>
          <a:lstStyle/>
          <a:p>
            <a:endParaRPr lang="en-US"/>
          </a:p>
        </p:txBody>
      </p:sp>
      <p:sp>
        <p:nvSpPr>
          <p:cNvPr id="77829" name="Oval 4"/>
          <p:cNvSpPr>
            <a:spLocks noChangeArrowheads="1"/>
          </p:cNvSpPr>
          <p:nvPr/>
        </p:nvSpPr>
        <p:spPr bwMode="auto">
          <a:xfrm>
            <a:off x="6517134" y="2204838"/>
            <a:ext cx="1224576" cy="935334"/>
          </a:xfrm>
          <a:prstGeom prst="ellipse">
            <a:avLst/>
          </a:prstGeom>
          <a:solidFill>
            <a:srgbClr val="6666FF"/>
          </a:solidFill>
          <a:ln w="9525">
            <a:noFill/>
            <a:round/>
            <a:headEnd/>
            <a:tailEnd/>
          </a:ln>
        </p:spPr>
        <p:txBody>
          <a:bodyPr wrap="none" anchor="ctr"/>
          <a:lstStyle/>
          <a:p>
            <a:endParaRPr lang="en-US"/>
          </a:p>
        </p:txBody>
      </p:sp>
      <p:sp>
        <p:nvSpPr>
          <p:cNvPr id="77830" name="Rectangle 5"/>
          <p:cNvSpPr>
            <a:spLocks noChangeArrowheads="1"/>
          </p:cNvSpPr>
          <p:nvPr/>
        </p:nvSpPr>
        <p:spPr bwMode="auto">
          <a:xfrm>
            <a:off x="4859477" y="2204838"/>
            <a:ext cx="576447" cy="937014"/>
          </a:xfrm>
          <a:prstGeom prst="rect">
            <a:avLst/>
          </a:prstGeom>
          <a:solidFill>
            <a:srgbClr val="6666FF"/>
          </a:solidFill>
          <a:ln w="9360">
            <a:solidFill>
              <a:srgbClr val="FFFFFF"/>
            </a:solidFill>
            <a:miter lim="800000"/>
            <a:headEnd/>
            <a:tailEnd/>
          </a:ln>
        </p:spPr>
        <p:txBody>
          <a:bodyPr wrap="none" anchor="ctr"/>
          <a:lstStyle/>
          <a:p>
            <a:endParaRPr lang="en-US"/>
          </a:p>
        </p:txBody>
      </p:sp>
      <p:sp>
        <p:nvSpPr>
          <p:cNvPr id="77831" name="Rectangle 6"/>
          <p:cNvSpPr>
            <a:spLocks noChangeArrowheads="1"/>
          </p:cNvSpPr>
          <p:nvPr/>
        </p:nvSpPr>
        <p:spPr bwMode="auto">
          <a:xfrm>
            <a:off x="1618830" y="2636401"/>
            <a:ext cx="3240647" cy="70528"/>
          </a:xfrm>
          <a:prstGeom prst="rect">
            <a:avLst/>
          </a:prstGeom>
          <a:solidFill>
            <a:srgbClr val="6666FF"/>
          </a:solidFill>
          <a:ln w="9360">
            <a:solidFill>
              <a:srgbClr val="FFFFFF"/>
            </a:solidFill>
            <a:miter lim="800000"/>
            <a:headEnd/>
            <a:tailEnd/>
          </a:ln>
        </p:spPr>
        <p:txBody>
          <a:bodyPr wrap="none" anchor="ctr"/>
          <a:lstStyle/>
          <a:p>
            <a:endParaRPr lang="en-US"/>
          </a:p>
        </p:txBody>
      </p:sp>
      <p:sp>
        <p:nvSpPr>
          <p:cNvPr id="77832" name="Rectangle 7"/>
          <p:cNvSpPr>
            <a:spLocks noChangeArrowheads="1"/>
          </p:cNvSpPr>
          <p:nvPr/>
        </p:nvSpPr>
        <p:spPr bwMode="auto">
          <a:xfrm>
            <a:off x="5435924" y="2636401"/>
            <a:ext cx="1872705" cy="70528"/>
          </a:xfrm>
          <a:prstGeom prst="rect">
            <a:avLst/>
          </a:prstGeom>
          <a:solidFill>
            <a:srgbClr val="6666FF"/>
          </a:solidFill>
          <a:ln w="9360">
            <a:solidFill>
              <a:srgbClr val="FFFFFF"/>
            </a:solidFill>
            <a:miter lim="800000"/>
            <a:headEnd/>
            <a:tailEnd/>
          </a:ln>
        </p:spPr>
        <p:txBody>
          <a:bodyPr wrap="none" anchor="ctr"/>
          <a:lstStyle/>
          <a:p>
            <a:endParaRPr lang="en-US"/>
          </a:p>
        </p:txBody>
      </p:sp>
      <p:sp>
        <p:nvSpPr>
          <p:cNvPr id="77833" name="Rectangle 8"/>
          <p:cNvSpPr>
            <a:spLocks noChangeArrowheads="1"/>
          </p:cNvSpPr>
          <p:nvPr/>
        </p:nvSpPr>
        <p:spPr bwMode="auto">
          <a:xfrm>
            <a:off x="4932653" y="2277044"/>
            <a:ext cx="431588" cy="288829"/>
          </a:xfrm>
          <a:prstGeom prst="rect">
            <a:avLst/>
          </a:prstGeom>
          <a:solidFill>
            <a:srgbClr val="6666FF"/>
          </a:solidFill>
          <a:ln w="9360">
            <a:solidFill>
              <a:srgbClr val="FFFFFF"/>
            </a:solidFill>
            <a:miter lim="800000"/>
            <a:headEnd/>
            <a:tailEnd/>
          </a:ln>
        </p:spPr>
        <p:txBody>
          <a:bodyPr wrap="none" anchor="ctr"/>
          <a:lstStyle/>
          <a:p>
            <a:endParaRPr lang="en-US"/>
          </a:p>
        </p:txBody>
      </p:sp>
      <p:sp>
        <p:nvSpPr>
          <p:cNvPr id="77834" name="Rectangle 9"/>
          <p:cNvSpPr>
            <a:spLocks noChangeArrowheads="1"/>
          </p:cNvSpPr>
          <p:nvPr/>
        </p:nvSpPr>
        <p:spPr bwMode="auto">
          <a:xfrm>
            <a:off x="4932653" y="2780815"/>
            <a:ext cx="431588" cy="288829"/>
          </a:xfrm>
          <a:prstGeom prst="rect">
            <a:avLst/>
          </a:prstGeom>
          <a:solidFill>
            <a:srgbClr val="6666FF"/>
          </a:solidFill>
          <a:ln w="9360">
            <a:solidFill>
              <a:srgbClr val="FFFFFF"/>
            </a:solidFill>
            <a:miter lim="800000"/>
            <a:headEnd/>
            <a:tailEnd/>
          </a:ln>
        </p:spPr>
        <p:txBody>
          <a:bodyPr wrap="none" anchor="ctr"/>
          <a:lstStyle/>
          <a:p>
            <a:endParaRPr lang="en-US"/>
          </a:p>
        </p:txBody>
      </p:sp>
      <p:sp>
        <p:nvSpPr>
          <p:cNvPr id="77835" name="Line 10"/>
          <p:cNvSpPr>
            <a:spLocks noChangeShapeType="1"/>
          </p:cNvSpPr>
          <p:nvPr/>
        </p:nvSpPr>
        <p:spPr bwMode="auto">
          <a:xfrm>
            <a:off x="1692007" y="2421458"/>
            <a:ext cx="3167470" cy="1680"/>
          </a:xfrm>
          <a:prstGeom prst="line">
            <a:avLst/>
          </a:prstGeom>
          <a:noFill/>
          <a:ln w="76320">
            <a:solidFill>
              <a:srgbClr val="FFFFFF"/>
            </a:solidFill>
            <a:miter lim="800000"/>
            <a:headEnd/>
            <a:tailEnd/>
          </a:ln>
        </p:spPr>
        <p:txBody>
          <a:bodyPr/>
          <a:lstStyle/>
          <a:p>
            <a:endParaRPr lang="en-US"/>
          </a:p>
        </p:txBody>
      </p:sp>
      <p:sp>
        <p:nvSpPr>
          <p:cNvPr id="77836" name="Line 11"/>
          <p:cNvSpPr>
            <a:spLocks noChangeShapeType="1"/>
          </p:cNvSpPr>
          <p:nvPr/>
        </p:nvSpPr>
        <p:spPr bwMode="auto">
          <a:xfrm>
            <a:off x="1692007" y="2923551"/>
            <a:ext cx="3167470" cy="1679"/>
          </a:xfrm>
          <a:prstGeom prst="line">
            <a:avLst/>
          </a:prstGeom>
          <a:noFill/>
          <a:ln w="76320">
            <a:solidFill>
              <a:srgbClr val="FFFFFF"/>
            </a:solidFill>
            <a:miter lim="800000"/>
            <a:headEnd/>
            <a:tailEnd/>
          </a:ln>
        </p:spPr>
        <p:txBody>
          <a:bodyPr/>
          <a:lstStyle/>
          <a:p>
            <a:endParaRPr lang="en-US"/>
          </a:p>
        </p:txBody>
      </p:sp>
      <p:sp>
        <p:nvSpPr>
          <p:cNvPr id="77837" name="Rectangle 12"/>
          <p:cNvSpPr>
            <a:spLocks noChangeArrowheads="1"/>
          </p:cNvSpPr>
          <p:nvPr/>
        </p:nvSpPr>
        <p:spPr bwMode="auto">
          <a:xfrm>
            <a:off x="5509100" y="2204838"/>
            <a:ext cx="431588" cy="431563"/>
          </a:xfrm>
          <a:prstGeom prst="rect">
            <a:avLst/>
          </a:prstGeom>
          <a:solidFill>
            <a:srgbClr val="6666FF"/>
          </a:solidFill>
          <a:ln w="9360">
            <a:solidFill>
              <a:srgbClr val="FFFFFF"/>
            </a:solidFill>
            <a:miter lim="800000"/>
            <a:headEnd/>
            <a:tailEnd/>
          </a:ln>
        </p:spPr>
        <p:txBody>
          <a:bodyPr wrap="none" anchor="ctr"/>
          <a:lstStyle/>
          <a:p>
            <a:endParaRPr lang="en-US"/>
          </a:p>
        </p:txBody>
      </p:sp>
      <p:sp>
        <p:nvSpPr>
          <p:cNvPr id="77838" name="AutoShape 13"/>
          <p:cNvSpPr>
            <a:spLocks noChangeArrowheads="1"/>
          </p:cNvSpPr>
          <p:nvPr/>
        </p:nvSpPr>
        <p:spPr bwMode="auto">
          <a:xfrm>
            <a:off x="6517134" y="2708609"/>
            <a:ext cx="431589" cy="433243"/>
          </a:xfrm>
          <a:prstGeom prst="roundRect">
            <a:avLst>
              <a:gd name="adj" fmla="val 16667"/>
            </a:avLst>
          </a:prstGeom>
          <a:solidFill>
            <a:srgbClr val="6666FF"/>
          </a:solidFill>
          <a:ln w="9360">
            <a:solidFill>
              <a:srgbClr val="FFFFFF"/>
            </a:solidFill>
            <a:miter lim="800000"/>
            <a:headEnd/>
            <a:tailEnd/>
          </a:ln>
        </p:spPr>
        <p:txBody>
          <a:bodyPr wrap="none" anchor="ctr"/>
          <a:lstStyle/>
          <a:p>
            <a:endParaRPr lang="en-US"/>
          </a:p>
        </p:txBody>
      </p:sp>
      <p:sp>
        <p:nvSpPr>
          <p:cNvPr id="77839" name="Rectangle 14"/>
          <p:cNvSpPr>
            <a:spLocks noChangeArrowheads="1"/>
          </p:cNvSpPr>
          <p:nvPr/>
        </p:nvSpPr>
        <p:spPr bwMode="auto">
          <a:xfrm>
            <a:off x="5650971" y="2708608"/>
            <a:ext cx="71683" cy="288829"/>
          </a:xfrm>
          <a:prstGeom prst="rect">
            <a:avLst/>
          </a:prstGeom>
          <a:solidFill>
            <a:srgbClr val="6666FF"/>
          </a:solidFill>
          <a:ln w="9360">
            <a:solidFill>
              <a:srgbClr val="FFFFFF"/>
            </a:solidFill>
            <a:miter lim="800000"/>
            <a:headEnd/>
            <a:tailEnd/>
          </a:ln>
        </p:spPr>
        <p:txBody>
          <a:bodyPr wrap="none" anchor="ctr"/>
          <a:lstStyle/>
          <a:p>
            <a:endParaRPr lang="en-US"/>
          </a:p>
        </p:txBody>
      </p:sp>
      <p:sp>
        <p:nvSpPr>
          <p:cNvPr id="77840" name="Rectangle 15"/>
          <p:cNvSpPr>
            <a:spLocks noChangeArrowheads="1"/>
          </p:cNvSpPr>
          <p:nvPr/>
        </p:nvSpPr>
        <p:spPr bwMode="auto">
          <a:xfrm>
            <a:off x="5940687" y="2853022"/>
            <a:ext cx="71683" cy="288829"/>
          </a:xfrm>
          <a:prstGeom prst="rect">
            <a:avLst/>
          </a:prstGeom>
          <a:solidFill>
            <a:srgbClr val="6666FF"/>
          </a:solidFill>
          <a:ln w="9360">
            <a:solidFill>
              <a:srgbClr val="FFFFFF"/>
            </a:solidFill>
            <a:miter lim="800000"/>
            <a:headEnd/>
            <a:tailEnd/>
          </a:ln>
        </p:spPr>
        <p:txBody>
          <a:bodyPr wrap="none" anchor="ctr"/>
          <a:lstStyle/>
          <a:p>
            <a:endParaRPr lang="en-US"/>
          </a:p>
        </p:txBody>
      </p:sp>
      <p:sp>
        <p:nvSpPr>
          <p:cNvPr id="77841" name="Rectangle 16"/>
          <p:cNvSpPr>
            <a:spLocks noChangeArrowheads="1"/>
          </p:cNvSpPr>
          <p:nvPr/>
        </p:nvSpPr>
        <p:spPr bwMode="auto">
          <a:xfrm>
            <a:off x="6227417" y="2708608"/>
            <a:ext cx="71683" cy="288829"/>
          </a:xfrm>
          <a:prstGeom prst="rect">
            <a:avLst/>
          </a:prstGeom>
          <a:solidFill>
            <a:srgbClr val="6666FF"/>
          </a:solidFill>
          <a:ln w="9360">
            <a:solidFill>
              <a:srgbClr val="FFFFFF"/>
            </a:solidFill>
            <a:miter lim="800000"/>
            <a:headEnd/>
            <a:tailEnd/>
          </a:ln>
        </p:spPr>
        <p:txBody>
          <a:bodyPr wrap="none" anchor="ctr"/>
          <a:lstStyle/>
          <a:p>
            <a:endParaRPr lang="en-US"/>
          </a:p>
        </p:txBody>
      </p:sp>
      <p:sp>
        <p:nvSpPr>
          <p:cNvPr id="77842" name="AutoShape 17"/>
          <p:cNvSpPr>
            <a:spLocks noChangeArrowheads="1"/>
          </p:cNvSpPr>
          <p:nvPr/>
        </p:nvSpPr>
        <p:spPr bwMode="auto">
          <a:xfrm rot="60000" flipH="1">
            <a:off x="7302655" y="2565873"/>
            <a:ext cx="431589" cy="141056"/>
          </a:xfrm>
          <a:prstGeom prst="bevel">
            <a:avLst>
              <a:gd name="adj" fmla="val 26472"/>
            </a:avLst>
          </a:prstGeom>
          <a:solidFill>
            <a:srgbClr val="6666FF"/>
          </a:solidFill>
          <a:ln w="9360">
            <a:solidFill>
              <a:srgbClr val="FFFFFF"/>
            </a:solidFill>
            <a:miter lim="800000"/>
            <a:headEnd/>
            <a:tailEnd/>
          </a:ln>
        </p:spPr>
        <p:txBody>
          <a:bodyPr wrap="none" anchor="ctr"/>
          <a:lstStyle/>
          <a:p>
            <a:endParaRPr lang="en-US"/>
          </a:p>
        </p:txBody>
      </p:sp>
      <p:sp>
        <p:nvSpPr>
          <p:cNvPr id="77843" name="Text Box 18"/>
          <p:cNvSpPr txBox="1">
            <a:spLocks noChangeArrowheads="1"/>
          </p:cNvSpPr>
          <p:nvPr/>
        </p:nvSpPr>
        <p:spPr bwMode="auto">
          <a:xfrm>
            <a:off x="6588817" y="2780815"/>
            <a:ext cx="720367" cy="286814"/>
          </a:xfrm>
          <a:prstGeom prst="rect">
            <a:avLst/>
          </a:prstGeom>
          <a:noFill/>
          <a:ln w="9525">
            <a:noFill/>
            <a:round/>
            <a:headEnd/>
            <a:tailEnd/>
          </a:ln>
        </p:spPr>
        <p:txBody>
          <a:bodyPr wrap="none" lIns="90000" tIns="54360" rIns="90000" bIns="46800">
            <a:spAutoFit/>
          </a:bodyPr>
          <a:lstStyle/>
          <a:p>
            <a:r>
              <a:rPr lang="es-MX" sz="1200">
                <a:solidFill>
                  <a:srgbClr val="FFFFFF"/>
                </a:solidFill>
              </a:rPr>
              <a:t>biofilter</a:t>
            </a:r>
          </a:p>
        </p:txBody>
      </p:sp>
      <p:sp>
        <p:nvSpPr>
          <p:cNvPr id="77844" name="Text Box 19"/>
          <p:cNvSpPr txBox="1">
            <a:spLocks noChangeArrowheads="1"/>
          </p:cNvSpPr>
          <p:nvPr/>
        </p:nvSpPr>
        <p:spPr bwMode="auto">
          <a:xfrm>
            <a:off x="5513579" y="2780815"/>
            <a:ext cx="875859" cy="286814"/>
          </a:xfrm>
          <a:prstGeom prst="rect">
            <a:avLst/>
          </a:prstGeom>
          <a:noFill/>
          <a:ln w="9525">
            <a:noFill/>
            <a:round/>
            <a:headEnd/>
            <a:tailEnd/>
          </a:ln>
        </p:spPr>
        <p:txBody>
          <a:bodyPr wrap="none" lIns="90000" tIns="54360" rIns="90000" bIns="46800">
            <a:spAutoFit/>
          </a:bodyPr>
          <a:lstStyle/>
          <a:p>
            <a:pPr>
              <a:tabLst>
                <a:tab pos="723900" algn="l"/>
              </a:tabLst>
            </a:pPr>
            <a:r>
              <a:rPr lang="es-MX" sz="1200">
                <a:solidFill>
                  <a:srgbClr val="FFFFFF"/>
                </a:solidFill>
              </a:rPr>
              <a:t>sediments</a:t>
            </a:r>
          </a:p>
        </p:txBody>
      </p:sp>
      <p:sp>
        <p:nvSpPr>
          <p:cNvPr id="77845" name="Rectangle 20"/>
          <p:cNvSpPr>
            <a:spLocks noChangeArrowheads="1"/>
          </p:cNvSpPr>
          <p:nvPr/>
        </p:nvSpPr>
        <p:spPr bwMode="auto">
          <a:xfrm>
            <a:off x="6227418" y="3212379"/>
            <a:ext cx="649623" cy="361035"/>
          </a:xfrm>
          <a:prstGeom prst="rect">
            <a:avLst/>
          </a:prstGeom>
          <a:solidFill>
            <a:srgbClr val="6666FF"/>
          </a:solidFill>
          <a:ln w="9360">
            <a:solidFill>
              <a:srgbClr val="FFFFFF"/>
            </a:solidFill>
            <a:miter lim="800000"/>
            <a:headEnd/>
            <a:tailEnd/>
          </a:ln>
        </p:spPr>
        <p:txBody>
          <a:bodyPr wrap="none" anchor="ctr"/>
          <a:lstStyle/>
          <a:p>
            <a:endParaRPr lang="en-US"/>
          </a:p>
        </p:txBody>
      </p:sp>
      <p:sp>
        <p:nvSpPr>
          <p:cNvPr id="77846" name="Text Box 21"/>
          <p:cNvSpPr txBox="1">
            <a:spLocks noChangeArrowheads="1"/>
          </p:cNvSpPr>
          <p:nvPr/>
        </p:nvSpPr>
        <p:spPr bwMode="auto">
          <a:xfrm>
            <a:off x="6166189" y="3573415"/>
            <a:ext cx="1182032" cy="286814"/>
          </a:xfrm>
          <a:prstGeom prst="rect">
            <a:avLst/>
          </a:prstGeom>
          <a:noFill/>
          <a:ln w="9525">
            <a:noFill/>
            <a:round/>
            <a:headEnd/>
            <a:tailEnd/>
          </a:ln>
        </p:spPr>
        <p:txBody>
          <a:bodyPr wrap="none" lIns="90000" tIns="54360" rIns="90000" bIns="46800">
            <a:spAutoFit/>
          </a:bodyPr>
          <a:lstStyle/>
          <a:p>
            <a:pPr>
              <a:tabLst>
                <a:tab pos="723900" algn="l"/>
              </a:tabLst>
            </a:pPr>
            <a:r>
              <a:rPr lang="es-MX" sz="1200">
                <a:solidFill>
                  <a:srgbClr val="FFFFFF"/>
                </a:solidFill>
              </a:rPr>
              <a:t>solids removal</a:t>
            </a:r>
          </a:p>
        </p:txBody>
      </p:sp>
      <p:sp>
        <p:nvSpPr>
          <p:cNvPr id="77847" name="Text Box 22"/>
          <p:cNvSpPr txBox="1">
            <a:spLocks noChangeArrowheads="1"/>
          </p:cNvSpPr>
          <p:nvPr/>
        </p:nvSpPr>
        <p:spPr bwMode="auto">
          <a:xfrm>
            <a:off x="5096925" y="1916010"/>
            <a:ext cx="1371186" cy="286814"/>
          </a:xfrm>
          <a:prstGeom prst="rect">
            <a:avLst/>
          </a:prstGeom>
          <a:noFill/>
          <a:ln w="9525">
            <a:noFill/>
            <a:round/>
            <a:headEnd/>
            <a:tailEnd/>
          </a:ln>
        </p:spPr>
        <p:txBody>
          <a:bodyPr wrap="none" lIns="90000" tIns="54360" rIns="90000" bIns="46800">
            <a:spAutoFit/>
          </a:bodyPr>
          <a:lstStyle/>
          <a:p>
            <a:pPr>
              <a:tabLst>
                <a:tab pos="723900" algn="l"/>
              </a:tabLst>
            </a:pPr>
            <a:r>
              <a:rPr lang="es-MX" sz="1200">
                <a:solidFill>
                  <a:srgbClr val="FFFFFF"/>
                </a:solidFill>
              </a:rPr>
              <a:t>oxygen generator</a:t>
            </a:r>
          </a:p>
        </p:txBody>
      </p:sp>
      <p:sp>
        <p:nvSpPr>
          <p:cNvPr id="77848" name="Text Box 23"/>
          <p:cNvSpPr txBox="1">
            <a:spLocks noChangeArrowheads="1"/>
          </p:cNvSpPr>
          <p:nvPr/>
        </p:nvSpPr>
        <p:spPr bwMode="auto">
          <a:xfrm>
            <a:off x="3237660" y="1843801"/>
            <a:ext cx="1933841" cy="286814"/>
          </a:xfrm>
          <a:prstGeom prst="rect">
            <a:avLst/>
          </a:prstGeom>
          <a:noFill/>
          <a:ln w="9525">
            <a:noFill/>
            <a:round/>
            <a:headEnd/>
            <a:tailEnd/>
          </a:ln>
        </p:spPr>
        <p:txBody>
          <a:bodyPr wrap="none" lIns="90000" tIns="54360" rIns="90000" bIns="46800">
            <a:spAutoFit/>
          </a:bodyPr>
          <a:lstStyle/>
          <a:p>
            <a:pPr>
              <a:tabLst>
                <a:tab pos="723900" algn="l"/>
                <a:tab pos="1447800" algn="l"/>
              </a:tabLst>
            </a:pPr>
            <a:r>
              <a:rPr lang="es-MX" sz="1200">
                <a:solidFill>
                  <a:srgbClr val="FFFFFF"/>
                </a:solidFill>
              </a:rPr>
              <a:t>Inner atmosphere injector</a:t>
            </a:r>
          </a:p>
        </p:txBody>
      </p:sp>
      <p:sp>
        <p:nvSpPr>
          <p:cNvPr id="77849" name="Line 24"/>
          <p:cNvSpPr>
            <a:spLocks noChangeShapeType="1"/>
          </p:cNvSpPr>
          <p:nvPr/>
        </p:nvSpPr>
        <p:spPr bwMode="auto">
          <a:xfrm>
            <a:off x="5002841" y="2134310"/>
            <a:ext cx="144859" cy="214942"/>
          </a:xfrm>
          <a:prstGeom prst="line">
            <a:avLst/>
          </a:prstGeom>
          <a:noFill/>
          <a:ln w="9360">
            <a:solidFill>
              <a:srgbClr val="FFFFFF"/>
            </a:solidFill>
            <a:miter lim="800000"/>
            <a:headEnd/>
            <a:tailEnd type="triangle" w="med" len="med"/>
          </a:ln>
        </p:spPr>
        <p:txBody>
          <a:bodyPr/>
          <a:lstStyle/>
          <a:p>
            <a:endParaRPr lang="en-US"/>
          </a:p>
        </p:txBody>
      </p:sp>
      <p:sp>
        <p:nvSpPr>
          <p:cNvPr id="77850" name="Line 25"/>
          <p:cNvSpPr>
            <a:spLocks noChangeShapeType="1"/>
          </p:cNvSpPr>
          <p:nvPr/>
        </p:nvSpPr>
        <p:spPr bwMode="auto">
          <a:xfrm>
            <a:off x="4427889" y="2134309"/>
            <a:ext cx="648129" cy="790920"/>
          </a:xfrm>
          <a:prstGeom prst="line">
            <a:avLst/>
          </a:prstGeom>
          <a:noFill/>
          <a:ln w="9360">
            <a:solidFill>
              <a:srgbClr val="FFFFFF"/>
            </a:solidFill>
            <a:miter lim="800000"/>
            <a:headEnd/>
            <a:tailEnd type="triangle" w="med" len="med"/>
          </a:ln>
        </p:spPr>
        <p:txBody>
          <a:bodyPr/>
          <a:lstStyle/>
          <a:p>
            <a:endParaRPr lang="en-US"/>
          </a:p>
        </p:txBody>
      </p:sp>
      <p:sp>
        <p:nvSpPr>
          <p:cNvPr id="77851" name="Line 26"/>
          <p:cNvSpPr>
            <a:spLocks noChangeShapeType="1"/>
          </p:cNvSpPr>
          <p:nvPr/>
        </p:nvSpPr>
        <p:spPr bwMode="auto">
          <a:xfrm flipH="1">
            <a:off x="5721161" y="2134310"/>
            <a:ext cx="146352" cy="214942"/>
          </a:xfrm>
          <a:prstGeom prst="line">
            <a:avLst/>
          </a:prstGeom>
          <a:noFill/>
          <a:ln w="9360">
            <a:solidFill>
              <a:srgbClr val="FFFFFF"/>
            </a:solidFill>
            <a:miter lim="800000"/>
            <a:headEnd/>
            <a:tailEnd type="triangle" w="med" len="med"/>
          </a:ln>
        </p:spPr>
        <p:txBody>
          <a:bodyPr/>
          <a:lstStyle/>
          <a:p>
            <a:endParaRPr lang="en-US"/>
          </a:p>
        </p:txBody>
      </p:sp>
      <p:sp>
        <p:nvSpPr>
          <p:cNvPr id="77852" name="Line 27"/>
          <p:cNvSpPr>
            <a:spLocks noChangeShapeType="1"/>
          </p:cNvSpPr>
          <p:nvPr/>
        </p:nvSpPr>
        <p:spPr bwMode="auto">
          <a:xfrm>
            <a:off x="5076019" y="2060424"/>
            <a:ext cx="2159435" cy="720392"/>
          </a:xfrm>
          <a:prstGeom prst="line">
            <a:avLst/>
          </a:prstGeom>
          <a:noFill/>
          <a:ln w="9360">
            <a:solidFill>
              <a:srgbClr val="FFFFFF"/>
            </a:solidFill>
            <a:miter lim="800000"/>
            <a:headEnd/>
            <a:tailEnd type="triangle" w="med" len="med"/>
          </a:ln>
        </p:spPr>
        <p:txBody>
          <a:bodyPr/>
          <a:lstStyle/>
          <a:p>
            <a:endParaRPr lang="en-US"/>
          </a:p>
        </p:txBody>
      </p:sp>
      <p:sp>
        <p:nvSpPr>
          <p:cNvPr id="77853" name="Text Box 28"/>
          <p:cNvSpPr txBox="1">
            <a:spLocks noChangeArrowheads="1"/>
          </p:cNvSpPr>
          <p:nvPr/>
        </p:nvSpPr>
        <p:spPr bwMode="auto">
          <a:xfrm>
            <a:off x="1045371" y="1916010"/>
            <a:ext cx="818150" cy="286814"/>
          </a:xfrm>
          <a:prstGeom prst="rect">
            <a:avLst/>
          </a:prstGeom>
          <a:noFill/>
          <a:ln w="9525">
            <a:noFill/>
            <a:round/>
            <a:headEnd/>
            <a:tailEnd/>
          </a:ln>
        </p:spPr>
        <p:txBody>
          <a:bodyPr wrap="none" lIns="90000" tIns="54360" rIns="90000" bIns="46800">
            <a:spAutoFit/>
          </a:bodyPr>
          <a:lstStyle/>
          <a:p>
            <a:pPr>
              <a:tabLst>
                <a:tab pos="723900" algn="l"/>
              </a:tabLst>
            </a:pPr>
            <a:r>
              <a:rPr lang="es-MX" sz="1200">
                <a:solidFill>
                  <a:srgbClr val="FFFFFF"/>
                </a:solidFill>
              </a:rPr>
              <a:t>cage rails</a:t>
            </a:r>
          </a:p>
        </p:txBody>
      </p:sp>
      <p:sp>
        <p:nvSpPr>
          <p:cNvPr id="77854" name="Line 29"/>
          <p:cNvSpPr>
            <a:spLocks noChangeShapeType="1"/>
          </p:cNvSpPr>
          <p:nvPr/>
        </p:nvSpPr>
        <p:spPr bwMode="auto">
          <a:xfrm>
            <a:off x="1763689" y="2204838"/>
            <a:ext cx="286730" cy="216621"/>
          </a:xfrm>
          <a:prstGeom prst="line">
            <a:avLst/>
          </a:prstGeom>
          <a:noFill/>
          <a:ln w="9360">
            <a:solidFill>
              <a:srgbClr val="FFFFFF"/>
            </a:solidFill>
            <a:miter lim="800000"/>
            <a:headEnd/>
            <a:tailEnd type="triangle" w="med" len="med"/>
          </a:ln>
        </p:spPr>
        <p:txBody>
          <a:bodyPr/>
          <a:lstStyle/>
          <a:p>
            <a:endParaRPr lang="en-US"/>
          </a:p>
        </p:txBody>
      </p:sp>
      <p:sp>
        <p:nvSpPr>
          <p:cNvPr id="77855" name="Line 30"/>
          <p:cNvSpPr>
            <a:spLocks noChangeShapeType="1"/>
          </p:cNvSpPr>
          <p:nvPr/>
        </p:nvSpPr>
        <p:spPr bwMode="auto">
          <a:xfrm>
            <a:off x="1332100" y="2204837"/>
            <a:ext cx="503271" cy="718713"/>
          </a:xfrm>
          <a:prstGeom prst="line">
            <a:avLst/>
          </a:prstGeom>
          <a:noFill/>
          <a:ln w="9360">
            <a:solidFill>
              <a:srgbClr val="FFFFFF"/>
            </a:solidFill>
            <a:miter lim="800000"/>
            <a:headEnd/>
            <a:tailEnd type="triangle" w="med" len="med"/>
          </a:ln>
        </p:spPr>
        <p:txBody>
          <a:bodyPr/>
          <a:lstStyle/>
          <a:p>
            <a:endParaRPr lang="en-US"/>
          </a:p>
        </p:txBody>
      </p:sp>
      <p:sp>
        <p:nvSpPr>
          <p:cNvPr id="77856" name="Text Box 31"/>
          <p:cNvSpPr txBox="1">
            <a:spLocks noChangeArrowheads="1"/>
          </p:cNvSpPr>
          <p:nvPr/>
        </p:nvSpPr>
        <p:spPr bwMode="auto">
          <a:xfrm>
            <a:off x="6106454" y="2349252"/>
            <a:ext cx="1178826" cy="286814"/>
          </a:xfrm>
          <a:prstGeom prst="rect">
            <a:avLst/>
          </a:prstGeom>
          <a:noFill/>
          <a:ln w="9525">
            <a:noFill/>
            <a:round/>
            <a:headEnd/>
            <a:tailEnd/>
          </a:ln>
        </p:spPr>
        <p:txBody>
          <a:bodyPr wrap="none" lIns="90000" tIns="54360" rIns="90000" bIns="46800">
            <a:spAutoFit/>
          </a:bodyPr>
          <a:lstStyle/>
          <a:p>
            <a:pPr>
              <a:tabLst>
                <a:tab pos="723900" algn="l"/>
              </a:tabLst>
            </a:pPr>
            <a:r>
              <a:rPr lang="es-MX" sz="1200">
                <a:solidFill>
                  <a:srgbClr val="FFFFFF"/>
                </a:solidFill>
              </a:rPr>
              <a:t>phytoplancton</a:t>
            </a:r>
          </a:p>
        </p:txBody>
      </p:sp>
      <p:sp>
        <p:nvSpPr>
          <p:cNvPr id="77857" name="Rectangle 32"/>
          <p:cNvSpPr>
            <a:spLocks noChangeArrowheads="1"/>
          </p:cNvSpPr>
          <p:nvPr/>
        </p:nvSpPr>
        <p:spPr bwMode="auto">
          <a:xfrm>
            <a:off x="5509100" y="3141852"/>
            <a:ext cx="503270" cy="431563"/>
          </a:xfrm>
          <a:prstGeom prst="rect">
            <a:avLst/>
          </a:prstGeom>
          <a:solidFill>
            <a:srgbClr val="6666FF"/>
          </a:solidFill>
          <a:ln w="9360">
            <a:solidFill>
              <a:srgbClr val="FFFFFF"/>
            </a:solidFill>
            <a:miter lim="800000"/>
            <a:headEnd/>
            <a:tailEnd/>
          </a:ln>
        </p:spPr>
        <p:txBody>
          <a:bodyPr wrap="none" anchor="ctr"/>
          <a:lstStyle/>
          <a:p>
            <a:endParaRPr lang="en-US"/>
          </a:p>
        </p:txBody>
      </p:sp>
      <p:sp>
        <p:nvSpPr>
          <p:cNvPr id="77858" name="Rectangle 33"/>
          <p:cNvSpPr>
            <a:spLocks noChangeArrowheads="1"/>
          </p:cNvSpPr>
          <p:nvPr/>
        </p:nvSpPr>
        <p:spPr bwMode="auto">
          <a:xfrm>
            <a:off x="5579288" y="3141851"/>
            <a:ext cx="144859" cy="361035"/>
          </a:xfrm>
          <a:prstGeom prst="rect">
            <a:avLst/>
          </a:prstGeom>
          <a:solidFill>
            <a:srgbClr val="666699"/>
          </a:solidFill>
          <a:ln w="9360">
            <a:solidFill>
              <a:srgbClr val="FFFFFF"/>
            </a:solidFill>
            <a:miter lim="800000"/>
            <a:headEnd/>
            <a:tailEnd/>
          </a:ln>
        </p:spPr>
        <p:txBody>
          <a:bodyPr wrap="none" anchor="ctr"/>
          <a:lstStyle/>
          <a:p>
            <a:endParaRPr lang="en-US"/>
          </a:p>
        </p:txBody>
      </p:sp>
      <p:sp>
        <p:nvSpPr>
          <p:cNvPr id="77859" name="Rectangle 34"/>
          <p:cNvSpPr>
            <a:spLocks noChangeArrowheads="1"/>
          </p:cNvSpPr>
          <p:nvPr/>
        </p:nvSpPr>
        <p:spPr bwMode="auto">
          <a:xfrm>
            <a:off x="5795830" y="3141851"/>
            <a:ext cx="144858" cy="361035"/>
          </a:xfrm>
          <a:prstGeom prst="rect">
            <a:avLst/>
          </a:prstGeom>
          <a:solidFill>
            <a:srgbClr val="666699"/>
          </a:solidFill>
          <a:ln w="9360">
            <a:solidFill>
              <a:srgbClr val="FFFFFF"/>
            </a:solidFill>
            <a:miter lim="800000"/>
            <a:headEnd/>
            <a:tailEnd/>
          </a:ln>
        </p:spPr>
        <p:txBody>
          <a:bodyPr wrap="none" anchor="ctr"/>
          <a:lstStyle/>
          <a:p>
            <a:endParaRPr lang="en-US"/>
          </a:p>
        </p:txBody>
      </p:sp>
      <p:sp>
        <p:nvSpPr>
          <p:cNvPr id="77860" name="Rectangle 35"/>
          <p:cNvSpPr>
            <a:spLocks noChangeArrowheads="1"/>
          </p:cNvSpPr>
          <p:nvPr/>
        </p:nvSpPr>
        <p:spPr bwMode="auto">
          <a:xfrm>
            <a:off x="6012370" y="3499528"/>
            <a:ext cx="215048" cy="73886"/>
          </a:xfrm>
          <a:prstGeom prst="rect">
            <a:avLst/>
          </a:prstGeom>
          <a:solidFill>
            <a:srgbClr val="6666FF"/>
          </a:solidFill>
          <a:ln w="9360">
            <a:solidFill>
              <a:srgbClr val="FFFFFF"/>
            </a:solidFill>
            <a:miter lim="800000"/>
            <a:headEnd/>
            <a:tailEnd/>
          </a:ln>
        </p:spPr>
        <p:txBody>
          <a:bodyPr wrap="none" anchor="ctr"/>
          <a:lstStyle/>
          <a:p>
            <a:endParaRPr lang="en-US"/>
          </a:p>
        </p:txBody>
      </p:sp>
      <p:sp>
        <p:nvSpPr>
          <p:cNvPr id="77861" name="AutoShape 36"/>
          <p:cNvSpPr>
            <a:spLocks/>
          </p:cNvSpPr>
          <p:nvPr/>
        </p:nvSpPr>
        <p:spPr bwMode="auto">
          <a:xfrm rot="-5520000">
            <a:off x="6084752" y="2559457"/>
            <a:ext cx="567582" cy="2582064"/>
          </a:xfrm>
          <a:prstGeom prst="leftBrace">
            <a:avLst>
              <a:gd name="adj1" fmla="val 0"/>
              <a:gd name="adj2" fmla="val 52954"/>
            </a:avLst>
          </a:prstGeom>
          <a:noFill/>
          <a:ln w="9360">
            <a:solidFill>
              <a:srgbClr val="FFFFFF"/>
            </a:solidFill>
            <a:miter lim="800000"/>
            <a:headEnd/>
            <a:tailEnd/>
          </a:ln>
        </p:spPr>
        <p:txBody>
          <a:bodyPr wrap="none" anchor="ctr"/>
          <a:lstStyle/>
          <a:p>
            <a:endParaRPr lang="en-US"/>
          </a:p>
        </p:txBody>
      </p:sp>
      <p:sp>
        <p:nvSpPr>
          <p:cNvPr id="77862" name="Rectangle 37"/>
          <p:cNvSpPr>
            <a:spLocks noChangeArrowheads="1"/>
          </p:cNvSpPr>
          <p:nvPr/>
        </p:nvSpPr>
        <p:spPr bwMode="auto">
          <a:xfrm rot="5400000">
            <a:off x="6875753" y="3573677"/>
            <a:ext cx="1224163" cy="71683"/>
          </a:xfrm>
          <a:prstGeom prst="rect">
            <a:avLst/>
          </a:prstGeom>
          <a:solidFill>
            <a:srgbClr val="6666FF"/>
          </a:solidFill>
          <a:ln w="9525">
            <a:noFill/>
            <a:round/>
            <a:headEnd/>
            <a:tailEnd/>
          </a:ln>
        </p:spPr>
        <p:txBody>
          <a:bodyPr wrap="none" anchor="ctr"/>
          <a:lstStyle/>
          <a:p>
            <a:endParaRPr lang="en-US"/>
          </a:p>
        </p:txBody>
      </p:sp>
      <p:sp>
        <p:nvSpPr>
          <p:cNvPr id="77863" name="Rectangle 38"/>
          <p:cNvSpPr>
            <a:spLocks noChangeArrowheads="1"/>
          </p:cNvSpPr>
          <p:nvPr/>
        </p:nvSpPr>
        <p:spPr bwMode="auto">
          <a:xfrm>
            <a:off x="6084053" y="2204837"/>
            <a:ext cx="1151401" cy="72207"/>
          </a:xfrm>
          <a:prstGeom prst="rect">
            <a:avLst/>
          </a:prstGeom>
          <a:solidFill>
            <a:srgbClr val="6666FF"/>
          </a:solidFill>
          <a:ln w="9360">
            <a:solidFill>
              <a:srgbClr val="FFFFFF"/>
            </a:solidFill>
            <a:miter lim="800000"/>
            <a:headEnd/>
            <a:tailEnd/>
          </a:ln>
        </p:spPr>
        <p:txBody>
          <a:bodyPr wrap="none" anchor="ctr"/>
          <a:lstStyle/>
          <a:p>
            <a:endParaRPr lang="en-US"/>
          </a:p>
        </p:txBody>
      </p:sp>
      <p:sp>
        <p:nvSpPr>
          <p:cNvPr id="77864" name="Rectangle 39"/>
          <p:cNvSpPr>
            <a:spLocks noChangeArrowheads="1"/>
          </p:cNvSpPr>
          <p:nvPr/>
        </p:nvSpPr>
        <p:spPr bwMode="auto">
          <a:xfrm>
            <a:off x="6084053" y="2565873"/>
            <a:ext cx="1151401" cy="72208"/>
          </a:xfrm>
          <a:prstGeom prst="rect">
            <a:avLst/>
          </a:prstGeom>
          <a:solidFill>
            <a:srgbClr val="6666FF"/>
          </a:solidFill>
          <a:ln w="9360">
            <a:solidFill>
              <a:srgbClr val="FFFFFF"/>
            </a:solidFill>
            <a:miter lim="800000"/>
            <a:headEnd/>
            <a:tailEnd/>
          </a:ln>
        </p:spPr>
        <p:txBody>
          <a:bodyPr wrap="none" anchor="ctr"/>
          <a:lstStyle/>
          <a:p>
            <a:endParaRPr lang="en-US"/>
          </a:p>
        </p:txBody>
      </p:sp>
      <p:sp>
        <p:nvSpPr>
          <p:cNvPr id="77865" name="Line 40"/>
          <p:cNvSpPr>
            <a:spLocks noChangeShapeType="1"/>
          </p:cNvSpPr>
          <p:nvPr/>
        </p:nvSpPr>
        <p:spPr bwMode="auto">
          <a:xfrm flipH="1">
            <a:off x="7233960" y="1988215"/>
            <a:ext cx="147846" cy="216622"/>
          </a:xfrm>
          <a:prstGeom prst="line">
            <a:avLst/>
          </a:prstGeom>
          <a:noFill/>
          <a:ln w="9360">
            <a:solidFill>
              <a:srgbClr val="FFFFFF"/>
            </a:solidFill>
            <a:miter lim="800000"/>
            <a:headEnd/>
            <a:tailEnd type="triangle" w="med" len="med"/>
          </a:ln>
        </p:spPr>
        <p:txBody>
          <a:bodyPr/>
          <a:lstStyle/>
          <a:p>
            <a:endParaRPr lang="en-US"/>
          </a:p>
        </p:txBody>
      </p:sp>
      <p:sp>
        <p:nvSpPr>
          <p:cNvPr id="77866" name="Line 41"/>
          <p:cNvSpPr>
            <a:spLocks noChangeShapeType="1"/>
          </p:cNvSpPr>
          <p:nvPr/>
        </p:nvSpPr>
        <p:spPr bwMode="auto">
          <a:xfrm flipH="1">
            <a:off x="7233960" y="1988215"/>
            <a:ext cx="362893" cy="503771"/>
          </a:xfrm>
          <a:prstGeom prst="line">
            <a:avLst/>
          </a:prstGeom>
          <a:noFill/>
          <a:ln w="9360">
            <a:solidFill>
              <a:srgbClr val="FFFFFF"/>
            </a:solidFill>
            <a:miter lim="800000"/>
            <a:headEnd/>
            <a:tailEnd type="triangle" w="med" len="med"/>
          </a:ln>
        </p:spPr>
        <p:txBody>
          <a:bodyPr/>
          <a:lstStyle/>
          <a:p>
            <a:endParaRPr lang="en-US"/>
          </a:p>
        </p:txBody>
      </p:sp>
      <p:sp>
        <p:nvSpPr>
          <p:cNvPr id="77867" name="Line 42"/>
          <p:cNvSpPr>
            <a:spLocks noChangeShapeType="1"/>
          </p:cNvSpPr>
          <p:nvPr/>
        </p:nvSpPr>
        <p:spPr bwMode="auto">
          <a:xfrm>
            <a:off x="1835371" y="3141852"/>
            <a:ext cx="5400082" cy="1679"/>
          </a:xfrm>
          <a:prstGeom prst="line">
            <a:avLst/>
          </a:prstGeom>
          <a:noFill/>
          <a:ln w="38160">
            <a:solidFill>
              <a:srgbClr val="FFFFFF"/>
            </a:solidFill>
            <a:miter lim="800000"/>
            <a:headEnd/>
            <a:tailEnd/>
          </a:ln>
        </p:spPr>
        <p:txBody>
          <a:bodyPr/>
          <a:lstStyle/>
          <a:p>
            <a:endParaRPr lang="en-US"/>
          </a:p>
        </p:txBody>
      </p:sp>
      <p:sp>
        <p:nvSpPr>
          <p:cNvPr id="77868" name="Freeform 43"/>
          <p:cNvSpPr>
            <a:spLocks noChangeArrowheads="1"/>
          </p:cNvSpPr>
          <p:nvPr/>
        </p:nvSpPr>
        <p:spPr bwMode="auto">
          <a:xfrm>
            <a:off x="1187243" y="2204838"/>
            <a:ext cx="648129" cy="937014"/>
          </a:xfrm>
          <a:custGeom>
            <a:avLst/>
            <a:gdLst>
              <a:gd name="T0" fmla="*/ 408 w 408"/>
              <a:gd name="T1" fmla="*/ 590 h 590"/>
              <a:gd name="T2" fmla="*/ 182 w 408"/>
              <a:gd name="T3" fmla="*/ 544 h 590"/>
              <a:gd name="T4" fmla="*/ 45 w 408"/>
              <a:gd name="T5" fmla="*/ 453 h 590"/>
              <a:gd name="T6" fmla="*/ 0 w 408"/>
              <a:gd name="T7" fmla="*/ 317 h 590"/>
              <a:gd name="T8" fmla="*/ 0 w 408"/>
              <a:gd name="T9" fmla="*/ 227 h 590"/>
              <a:gd name="T10" fmla="*/ 91 w 408"/>
              <a:gd name="T11" fmla="*/ 91 h 590"/>
              <a:gd name="T12" fmla="*/ 272 w 408"/>
              <a:gd name="T13" fmla="*/ 0 h 590"/>
              <a:gd name="T14" fmla="*/ 318 w 408"/>
              <a:gd name="T15" fmla="*/ 0 h 590"/>
              <a:gd name="T16" fmla="*/ 0 60000 65536"/>
              <a:gd name="T17" fmla="*/ 0 60000 65536"/>
              <a:gd name="T18" fmla="*/ 0 60000 65536"/>
              <a:gd name="T19" fmla="*/ 0 60000 65536"/>
              <a:gd name="T20" fmla="*/ 0 60000 65536"/>
              <a:gd name="T21" fmla="*/ 0 60000 65536"/>
              <a:gd name="T22" fmla="*/ 0 60000 65536"/>
              <a:gd name="T23" fmla="*/ 0 60000 65536"/>
              <a:gd name="T24" fmla="*/ 0 w 408"/>
              <a:gd name="T25" fmla="*/ 0 h 590"/>
              <a:gd name="T26" fmla="*/ 408 w 408"/>
              <a:gd name="T27" fmla="*/ 590 h 5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8" h="590">
                <a:moveTo>
                  <a:pt x="408" y="590"/>
                </a:moveTo>
                <a:lnTo>
                  <a:pt x="182" y="544"/>
                </a:lnTo>
                <a:lnTo>
                  <a:pt x="45" y="453"/>
                </a:lnTo>
                <a:lnTo>
                  <a:pt x="0" y="317"/>
                </a:lnTo>
                <a:lnTo>
                  <a:pt x="0" y="227"/>
                </a:lnTo>
                <a:lnTo>
                  <a:pt x="91" y="91"/>
                </a:lnTo>
                <a:lnTo>
                  <a:pt x="272" y="0"/>
                </a:lnTo>
                <a:lnTo>
                  <a:pt x="318" y="0"/>
                </a:lnTo>
              </a:path>
            </a:pathLst>
          </a:custGeom>
          <a:noFill/>
          <a:ln w="38160">
            <a:solidFill>
              <a:srgbClr val="FFFFFF"/>
            </a:solidFill>
            <a:round/>
            <a:headEnd/>
            <a:tailEnd/>
          </a:ln>
        </p:spPr>
        <p:txBody>
          <a:bodyPr wrap="none" anchor="ctr"/>
          <a:lstStyle/>
          <a:p>
            <a:endParaRPr lang="en-US"/>
          </a:p>
        </p:txBody>
      </p:sp>
      <p:sp>
        <p:nvSpPr>
          <p:cNvPr id="77869" name="Line 44"/>
          <p:cNvSpPr>
            <a:spLocks noChangeShapeType="1"/>
          </p:cNvSpPr>
          <p:nvPr/>
        </p:nvSpPr>
        <p:spPr bwMode="auto">
          <a:xfrm>
            <a:off x="1692006" y="2204838"/>
            <a:ext cx="5471765" cy="1679"/>
          </a:xfrm>
          <a:prstGeom prst="line">
            <a:avLst/>
          </a:prstGeom>
          <a:noFill/>
          <a:ln w="38160">
            <a:solidFill>
              <a:srgbClr val="FFFFFF"/>
            </a:solidFill>
            <a:miter lim="800000"/>
            <a:headEnd/>
            <a:tailEnd/>
          </a:ln>
        </p:spPr>
        <p:txBody>
          <a:bodyPr/>
          <a:lstStyle/>
          <a:p>
            <a:endParaRPr lang="en-US"/>
          </a:p>
        </p:txBody>
      </p:sp>
      <p:sp>
        <p:nvSpPr>
          <p:cNvPr id="77870" name="Freeform 45"/>
          <p:cNvSpPr>
            <a:spLocks noChangeArrowheads="1"/>
          </p:cNvSpPr>
          <p:nvPr/>
        </p:nvSpPr>
        <p:spPr bwMode="auto">
          <a:xfrm>
            <a:off x="7163771" y="2193082"/>
            <a:ext cx="576447" cy="2028517"/>
          </a:xfrm>
          <a:custGeom>
            <a:avLst/>
            <a:gdLst>
              <a:gd name="T0" fmla="*/ 0 w 363"/>
              <a:gd name="T1" fmla="*/ 0 h 1278"/>
              <a:gd name="T2" fmla="*/ 95 w 363"/>
              <a:gd name="T3" fmla="*/ 23 h 1278"/>
              <a:gd name="T4" fmla="*/ 181 w 363"/>
              <a:gd name="T5" fmla="*/ 53 h 1278"/>
              <a:gd name="T6" fmla="*/ 317 w 363"/>
              <a:gd name="T7" fmla="*/ 144 h 1278"/>
              <a:gd name="T8" fmla="*/ 363 w 363"/>
              <a:gd name="T9" fmla="*/ 235 h 1278"/>
              <a:gd name="T10" fmla="*/ 363 w 363"/>
              <a:gd name="T11" fmla="*/ 325 h 1278"/>
              <a:gd name="T12" fmla="*/ 317 w 363"/>
              <a:gd name="T13" fmla="*/ 461 h 1278"/>
              <a:gd name="T14" fmla="*/ 227 w 363"/>
              <a:gd name="T15" fmla="*/ 507 h 1278"/>
              <a:gd name="T16" fmla="*/ 227 w 363"/>
              <a:gd name="T17" fmla="*/ 1278 h 1278"/>
              <a:gd name="T18" fmla="*/ 181 w 363"/>
              <a:gd name="T19" fmla="*/ 1278 h 1278"/>
              <a:gd name="T20" fmla="*/ 181 w 363"/>
              <a:gd name="T21" fmla="*/ 507 h 1278"/>
              <a:gd name="T22" fmla="*/ 181 w 363"/>
              <a:gd name="T23" fmla="*/ 598 h 1278"/>
              <a:gd name="T24" fmla="*/ 45 w 363"/>
              <a:gd name="T25" fmla="*/ 598 h 12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1278"/>
              <a:gd name="T41" fmla="*/ 363 w 363"/>
              <a:gd name="T42" fmla="*/ 1278 h 12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1278">
                <a:moveTo>
                  <a:pt x="0" y="0"/>
                </a:moveTo>
                <a:cubicBezTo>
                  <a:pt x="38" y="5"/>
                  <a:pt x="62" y="8"/>
                  <a:pt x="95" y="23"/>
                </a:cubicBezTo>
                <a:lnTo>
                  <a:pt x="181" y="53"/>
                </a:lnTo>
                <a:lnTo>
                  <a:pt x="317" y="144"/>
                </a:lnTo>
                <a:lnTo>
                  <a:pt x="363" y="235"/>
                </a:lnTo>
                <a:lnTo>
                  <a:pt x="363" y="325"/>
                </a:lnTo>
                <a:lnTo>
                  <a:pt x="317" y="461"/>
                </a:lnTo>
                <a:lnTo>
                  <a:pt x="227" y="507"/>
                </a:lnTo>
                <a:lnTo>
                  <a:pt x="227" y="1278"/>
                </a:lnTo>
                <a:lnTo>
                  <a:pt x="181" y="1278"/>
                </a:lnTo>
                <a:lnTo>
                  <a:pt x="181" y="507"/>
                </a:lnTo>
                <a:lnTo>
                  <a:pt x="181" y="598"/>
                </a:lnTo>
                <a:lnTo>
                  <a:pt x="45" y="598"/>
                </a:lnTo>
              </a:path>
            </a:pathLst>
          </a:custGeom>
          <a:noFill/>
          <a:ln w="38160">
            <a:solidFill>
              <a:srgbClr val="FFFFFF"/>
            </a:solidFill>
            <a:round/>
            <a:headEnd/>
            <a:tailEnd/>
          </a:ln>
        </p:spPr>
        <p:txBody>
          <a:bodyPr wrap="none" anchor="ctr"/>
          <a:lstStyle/>
          <a:p>
            <a:endParaRPr lang="en-US"/>
          </a:p>
        </p:txBody>
      </p:sp>
      <p:sp>
        <p:nvSpPr>
          <p:cNvPr id="77871" name="Rectangle 46"/>
          <p:cNvSpPr>
            <a:spLocks noChangeArrowheads="1"/>
          </p:cNvSpPr>
          <p:nvPr/>
        </p:nvSpPr>
        <p:spPr bwMode="auto">
          <a:xfrm>
            <a:off x="4139665" y="2349252"/>
            <a:ext cx="286730" cy="142735"/>
          </a:xfrm>
          <a:prstGeom prst="rect">
            <a:avLst/>
          </a:prstGeom>
          <a:solidFill>
            <a:srgbClr val="52527C"/>
          </a:solidFill>
          <a:ln w="9360">
            <a:solidFill>
              <a:srgbClr val="FFFFFF"/>
            </a:solidFill>
            <a:miter lim="800000"/>
            <a:headEnd/>
            <a:tailEnd/>
          </a:ln>
        </p:spPr>
        <p:txBody>
          <a:bodyPr wrap="none" anchor="ctr"/>
          <a:lstStyle/>
          <a:p>
            <a:endParaRPr lang="en-US"/>
          </a:p>
        </p:txBody>
      </p:sp>
      <p:sp>
        <p:nvSpPr>
          <p:cNvPr id="77872" name="Rectangle 47"/>
          <p:cNvSpPr>
            <a:spLocks noChangeArrowheads="1"/>
          </p:cNvSpPr>
          <p:nvPr/>
        </p:nvSpPr>
        <p:spPr bwMode="auto">
          <a:xfrm>
            <a:off x="2555183" y="2853023"/>
            <a:ext cx="286730" cy="142735"/>
          </a:xfrm>
          <a:prstGeom prst="rect">
            <a:avLst/>
          </a:prstGeom>
          <a:solidFill>
            <a:srgbClr val="52527C"/>
          </a:solidFill>
          <a:ln w="9360">
            <a:solidFill>
              <a:srgbClr val="FFFFFF"/>
            </a:solidFill>
            <a:miter lim="800000"/>
            <a:headEnd/>
            <a:tailEnd/>
          </a:ln>
        </p:spPr>
        <p:txBody>
          <a:bodyPr wrap="none" anchor="ctr"/>
          <a:lstStyle/>
          <a:p>
            <a:endParaRPr lang="en-US"/>
          </a:p>
        </p:txBody>
      </p:sp>
      <p:sp>
        <p:nvSpPr>
          <p:cNvPr id="77873" name="Text Box 48"/>
          <p:cNvSpPr txBox="1">
            <a:spLocks noChangeArrowheads="1"/>
          </p:cNvSpPr>
          <p:nvPr/>
        </p:nvSpPr>
        <p:spPr bwMode="auto">
          <a:xfrm>
            <a:off x="3861895" y="3212380"/>
            <a:ext cx="1448130" cy="286814"/>
          </a:xfrm>
          <a:prstGeom prst="rect">
            <a:avLst/>
          </a:prstGeom>
          <a:noFill/>
          <a:ln w="9525">
            <a:noFill/>
            <a:round/>
            <a:headEnd/>
            <a:tailEnd/>
          </a:ln>
        </p:spPr>
        <p:txBody>
          <a:bodyPr wrap="none" lIns="90000" tIns="54360" rIns="90000" bIns="46800">
            <a:spAutoFit/>
          </a:bodyPr>
          <a:lstStyle/>
          <a:p>
            <a:pPr>
              <a:tabLst>
                <a:tab pos="723900" algn="l"/>
                <a:tab pos="1447800" algn="l"/>
              </a:tabLst>
            </a:pPr>
            <a:r>
              <a:rPr lang="es-MX" sz="1200">
                <a:solidFill>
                  <a:srgbClr val="FFFFFF"/>
                </a:solidFill>
              </a:rPr>
              <a:t>automated feeders</a:t>
            </a:r>
          </a:p>
        </p:txBody>
      </p:sp>
      <p:sp>
        <p:nvSpPr>
          <p:cNvPr id="77874" name="Line 49"/>
          <p:cNvSpPr>
            <a:spLocks noChangeShapeType="1"/>
          </p:cNvSpPr>
          <p:nvPr/>
        </p:nvSpPr>
        <p:spPr bwMode="auto">
          <a:xfrm flipH="1" flipV="1">
            <a:off x="2915088" y="3066286"/>
            <a:ext cx="866164" cy="292187"/>
          </a:xfrm>
          <a:prstGeom prst="line">
            <a:avLst/>
          </a:prstGeom>
          <a:noFill/>
          <a:ln w="9360">
            <a:solidFill>
              <a:srgbClr val="FFFFFF"/>
            </a:solidFill>
            <a:miter lim="800000"/>
            <a:headEnd/>
            <a:tailEnd type="triangle" w="med" len="med"/>
          </a:ln>
        </p:spPr>
        <p:txBody>
          <a:bodyPr/>
          <a:lstStyle/>
          <a:p>
            <a:endParaRPr lang="en-US"/>
          </a:p>
        </p:txBody>
      </p:sp>
      <p:sp>
        <p:nvSpPr>
          <p:cNvPr id="77875" name="Line 50"/>
          <p:cNvSpPr>
            <a:spLocks noChangeShapeType="1"/>
          </p:cNvSpPr>
          <p:nvPr/>
        </p:nvSpPr>
        <p:spPr bwMode="auto">
          <a:xfrm flipV="1">
            <a:off x="4284524" y="2562514"/>
            <a:ext cx="1493" cy="651544"/>
          </a:xfrm>
          <a:prstGeom prst="line">
            <a:avLst/>
          </a:prstGeom>
          <a:noFill/>
          <a:ln w="9360">
            <a:solidFill>
              <a:srgbClr val="FFFFFF"/>
            </a:solidFill>
            <a:miter lim="800000"/>
            <a:headEnd/>
            <a:tailEnd type="triangle" w="med" len="med"/>
          </a:ln>
        </p:spPr>
        <p:txBody>
          <a:bodyPr/>
          <a:lstStyle/>
          <a:p>
            <a:endParaRPr lang="en-US"/>
          </a:p>
        </p:txBody>
      </p:sp>
      <p:sp>
        <p:nvSpPr>
          <p:cNvPr id="77876" name="Text Box 51"/>
          <p:cNvSpPr txBox="1">
            <a:spLocks noChangeArrowheads="1"/>
          </p:cNvSpPr>
          <p:nvPr/>
        </p:nvSpPr>
        <p:spPr bwMode="auto">
          <a:xfrm>
            <a:off x="7242920" y="1675878"/>
            <a:ext cx="907919" cy="286814"/>
          </a:xfrm>
          <a:prstGeom prst="rect">
            <a:avLst/>
          </a:prstGeom>
          <a:noFill/>
          <a:ln w="9525">
            <a:noFill/>
            <a:round/>
            <a:headEnd/>
            <a:tailEnd/>
          </a:ln>
        </p:spPr>
        <p:txBody>
          <a:bodyPr wrap="none" lIns="90000" tIns="54360" rIns="90000" bIns="46800">
            <a:spAutoFit/>
          </a:bodyPr>
          <a:lstStyle/>
          <a:p>
            <a:pPr>
              <a:tabLst>
                <a:tab pos="723900" algn="l"/>
              </a:tabLst>
            </a:pPr>
            <a:r>
              <a:rPr lang="en-US" sz="1200">
                <a:solidFill>
                  <a:srgbClr val="FFFFFF"/>
                </a:solidFill>
              </a:rPr>
              <a:t>LED lights</a:t>
            </a:r>
          </a:p>
        </p:txBody>
      </p:sp>
      <p:sp>
        <p:nvSpPr>
          <p:cNvPr id="77877" name="Text Box 52"/>
          <p:cNvSpPr txBox="1">
            <a:spLocks noChangeArrowheads="1"/>
          </p:cNvSpPr>
          <p:nvPr/>
        </p:nvSpPr>
        <p:spPr bwMode="auto">
          <a:xfrm>
            <a:off x="457200" y="4382806"/>
            <a:ext cx="8229600" cy="1910971"/>
          </a:xfrm>
          <a:prstGeom prst="rect">
            <a:avLst/>
          </a:prstGeom>
          <a:noFill/>
          <a:ln w="9525">
            <a:noFill/>
            <a:round/>
            <a:headEnd/>
            <a:tailEnd/>
          </a:ln>
        </p:spPr>
        <p:txBody>
          <a:bodyPr lIns="0" tIns="0" rIns="0" bIns="0"/>
          <a:lstStyle/>
          <a:p>
            <a:pPr>
              <a:tabLst>
                <a:tab pos="723900" algn="l"/>
                <a:tab pos="1447800" algn="l"/>
                <a:tab pos="2171700" algn="l"/>
                <a:tab pos="2895600" algn="l"/>
                <a:tab pos="3619500" algn="l"/>
                <a:tab pos="4343400" algn="l"/>
                <a:tab pos="5067300" algn="l"/>
                <a:tab pos="5791200" algn="l"/>
                <a:tab pos="6515100" algn="l"/>
                <a:tab pos="7239000" algn="l"/>
              </a:tabLst>
            </a:pPr>
            <a:r>
              <a:rPr lang="en-US" sz="3200" b="1" dirty="0">
                <a:solidFill>
                  <a:srgbClr val="FF9966"/>
                </a:solidFill>
              </a:rPr>
              <a:t>Plankton, Fish, Nitrobacteria strains</a:t>
            </a:r>
          </a:p>
          <a:p>
            <a:pPr>
              <a:lnSpc>
                <a:spcPct val="143000"/>
              </a:lnSpc>
              <a:tabLst>
                <a:tab pos="723900" algn="l"/>
                <a:tab pos="1447800" algn="l"/>
                <a:tab pos="2171700" algn="l"/>
                <a:tab pos="2895600" algn="l"/>
                <a:tab pos="3619500" algn="l"/>
                <a:tab pos="4343400" algn="l"/>
                <a:tab pos="5067300" algn="l"/>
                <a:tab pos="5791200" algn="l"/>
                <a:tab pos="6515100" algn="l"/>
                <a:tab pos="7239000" algn="l"/>
              </a:tabLst>
            </a:pPr>
            <a:r>
              <a:rPr lang="en-US" sz="3200" b="1" dirty="0">
                <a:solidFill>
                  <a:srgbClr val="FF9966"/>
                </a:solidFill>
              </a:rPr>
              <a:t>Key theme: waste re-use</a:t>
            </a:r>
          </a:p>
          <a:p>
            <a:pPr>
              <a:lnSpc>
                <a:spcPct val="143000"/>
              </a:lnSpc>
              <a:tabLst>
                <a:tab pos="723900" algn="l"/>
                <a:tab pos="1447800" algn="l"/>
                <a:tab pos="2171700" algn="l"/>
                <a:tab pos="2895600" algn="l"/>
                <a:tab pos="3619500" algn="l"/>
                <a:tab pos="4343400" algn="l"/>
                <a:tab pos="5067300" algn="l"/>
                <a:tab pos="5791200" algn="l"/>
                <a:tab pos="6515100" algn="l"/>
                <a:tab pos="7239000" algn="l"/>
              </a:tabLst>
            </a:pPr>
            <a:r>
              <a:rPr lang="en-US" sz="3200" b="1" dirty="0">
                <a:solidFill>
                  <a:srgbClr val="FF9966"/>
                </a:solidFill>
              </a:rPr>
              <a:t>Integration with agriculture &amp; waste mgmt</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3" cstate="print"/>
          <a:srcRect/>
          <a:stretch>
            <a:fillRect/>
          </a:stretch>
        </p:blipFill>
        <p:spPr bwMode="auto">
          <a:xfrm>
            <a:off x="-74669" y="0"/>
            <a:ext cx="9217175" cy="6858000"/>
          </a:xfrm>
          <a:prstGeom prst="rect">
            <a:avLst/>
          </a:prstGeom>
          <a:noFill/>
          <a:ln w="9525">
            <a:noFill/>
            <a:round/>
            <a:headEnd/>
            <a:tailEnd/>
          </a:ln>
        </p:spPr>
      </p:pic>
      <p:sp>
        <p:nvSpPr>
          <p:cNvPr id="78851" name="Text Box 2"/>
          <p:cNvSpPr txBox="1">
            <a:spLocks noChangeArrowheads="1"/>
          </p:cNvSpPr>
          <p:nvPr/>
        </p:nvSpPr>
        <p:spPr bwMode="auto">
          <a:xfrm>
            <a:off x="952780" y="455073"/>
            <a:ext cx="4592161" cy="859769"/>
          </a:xfrm>
          <a:prstGeom prst="rect">
            <a:avLst/>
          </a:prstGeom>
          <a:noFill/>
          <a:ln w="9525">
            <a:noFill/>
            <a:round/>
            <a:headEnd/>
            <a:tailEnd/>
          </a:ln>
        </p:spPr>
        <p:txBody>
          <a:bodyPr lIns="0" tIns="34020" rIns="0" bIns="0"/>
          <a:lstStyle/>
          <a:p>
            <a:pPr algn="ctr">
              <a:tabLst>
                <a:tab pos="723900" algn="l"/>
                <a:tab pos="1447800" algn="l"/>
                <a:tab pos="2171700" algn="l"/>
                <a:tab pos="2895600" algn="l"/>
                <a:tab pos="3619500" algn="l"/>
                <a:tab pos="4343400" algn="l"/>
              </a:tabLst>
            </a:pPr>
            <a:r>
              <a:rPr lang="en-US" sz="5400" b="1">
                <a:solidFill>
                  <a:srgbClr val="FF9966"/>
                </a:solidFill>
              </a:rPr>
              <a:t>Psychology</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noChangeArrowheads="1"/>
          </p:cNvPicPr>
          <p:nvPr/>
        </p:nvPicPr>
        <p:blipFill>
          <a:blip r:embed="rId3" cstate="print"/>
          <a:srcRect/>
          <a:stretch>
            <a:fillRect/>
          </a:stretch>
        </p:blipFill>
        <p:spPr bwMode="auto">
          <a:xfrm>
            <a:off x="4267201" y="0"/>
            <a:ext cx="4876800" cy="6879382"/>
          </a:xfrm>
          <a:prstGeom prst="rect">
            <a:avLst/>
          </a:prstGeom>
          <a:noFill/>
          <a:ln w="9525">
            <a:noFill/>
            <a:round/>
            <a:headEnd/>
            <a:tailEnd/>
          </a:ln>
        </p:spPr>
      </p:pic>
      <p:sp>
        <p:nvSpPr>
          <p:cNvPr id="79875" name="Rectangle 2"/>
          <p:cNvSpPr>
            <a:spLocks noChangeArrowheads="1"/>
          </p:cNvSpPr>
          <p:nvPr/>
        </p:nvSpPr>
        <p:spPr bwMode="auto">
          <a:xfrm>
            <a:off x="628716" y="527281"/>
            <a:ext cx="3158237" cy="769441"/>
          </a:xfrm>
          <a:prstGeom prst="rect">
            <a:avLst/>
          </a:prstGeom>
          <a:noFill/>
          <a:ln w="9525">
            <a:noFill/>
            <a:miter lim="800000"/>
            <a:headEnd/>
            <a:tailEnd/>
          </a:ln>
        </p:spPr>
        <p:txBody>
          <a:bodyPr wrap="none">
            <a:spAutoFit/>
          </a:bodyPr>
          <a:lstStyle/>
          <a:p>
            <a:r>
              <a:rPr lang="en-US" sz="4400" b="1">
                <a:solidFill>
                  <a:srgbClr val="FF9966"/>
                </a:solidFill>
              </a:rPr>
              <a:t>Spacesuits?</a:t>
            </a:r>
            <a:endParaRPr lang="en-US" sz="4400"/>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3" cstate="print"/>
          <a:srcRect/>
          <a:stretch>
            <a:fillRect/>
          </a:stretch>
        </p:blipFill>
        <p:spPr bwMode="auto">
          <a:xfrm>
            <a:off x="445029" y="303942"/>
            <a:ext cx="1711420" cy="3868960"/>
          </a:xfrm>
          <a:prstGeom prst="rect">
            <a:avLst/>
          </a:prstGeom>
          <a:noFill/>
          <a:ln w="9525">
            <a:noFill/>
            <a:round/>
            <a:headEnd/>
            <a:tailEnd/>
          </a:ln>
        </p:spPr>
      </p:pic>
      <p:pic>
        <p:nvPicPr>
          <p:cNvPr id="80899" name="Picture 2"/>
          <p:cNvPicPr>
            <a:picLocks noChangeAspect="1" noChangeArrowheads="1"/>
          </p:cNvPicPr>
          <p:nvPr/>
        </p:nvPicPr>
        <p:blipFill>
          <a:blip r:embed="rId4" cstate="print"/>
          <a:srcRect/>
          <a:stretch>
            <a:fillRect/>
          </a:stretch>
        </p:blipFill>
        <p:spPr bwMode="auto">
          <a:xfrm>
            <a:off x="2571610" y="1581840"/>
            <a:ext cx="2670173" cy="4836200"/>
          </a:xfrm>
          <a:prstGeom prst="rect">
            <a:avLst/>
          </a:prstGeom>
          <a:noFill/>
          <a:ln w="9525">
            <a:noFill/>
            <a:round/>
            <a:headEnd/>
            <a:tailEnd/>
          </a:ln>
        </p:spPr>
      </p:pic>
      <p:pic>
        <p:nvPicPr>
          <p:cNvPr id="80900" name="Picture 3"/>
          <p:cNvPicPr>
            <a:picLocks noChangeAspect="1" noChangeArrowheads="1"/>
          </p:cNvPicPr>
          <p:nvPr/>
        </p:nvPicPr>
        <p:blipFill>
          <a:blip r:embed="rId5" cstate="print"/>
          <a:srcRect/>
          <a:stretch>
            <a:fillRect/>
          </a:stretch>
        </p:blipFill>
        <p:spPr bwMode="auto">
          <a:xfrm>
            <a:off x="5746547" y="364395"/>
            <a:ext cx="3136110" cy="6246758"/>
          </a:xfrm>
          <a:prstGeom prst="rect">
            <a:avLst/>
          </a:prstGeom>
          <a:noFill/>
          <a:ln w="9525">
            <a:noFill/>
            <a:round/>
            <a:headEnd/>
            <a:tailEnd/>
          </a:ln>
        </p:spPr>
      </p:pic>
      <p:sp>
        <p:nvSpPr>
          <p:cNvPr id="80901" name="Rectangle 4"/>
          <p:cNvSpPr>
            <a:spLocks noChangeArrowheads="1"/>
          </p:cNvSpPr>
          <p:nvPr/>
        </p:nvSpPr>
        <p:spPr bwMode="auto">
          <a:xfrm>
            <a:off x="2635826" y="446677"/>
            <a:ext cx="3065263" cy="769441"/>
          </a:xfrm>
          <a:prstGeom prst="rect">
            <a:avLst/>
          </a:prstGeom>
          <a:noFill/>
          <a:ln w="9525">
            <a:noFill/>
            <a:miter lim="800000"/>
            <a:headEnd/>
            <a:tailEnd/>
          </a:ln>
        </p:spPr>
        <p:txBody>
          <a:bodyPr wrap="none">
            <a:spAutoFit/>
          </a:bodyPr>
          <a:lstStyle/>
          <a:p>
            <a:r>
              <a:rPr lang="en-US" sz="4400" b="1">
                <a:solidFill>
                  <a:srgbClr val="FF9966"/>
                </a:solidFill>
              </a:rPr>
              <a:t>Spacesuits!</a:t>
            </a:r>
            <a:endParaRPr lang="en-US" sz="4400"/>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noChangeArrowheads="1"/>
          </p:cNvPicPr>
          <p:nvPr/>
        </p:nvPicPr>
        <p:blipFill>
          <a:blip r:embed="rId3" cstate="print"/>
          <a:srcRect/>
          <a:stretch>
            <a:fillRect/>
          </a:stretch>
        </p:blipFill>
        <p:spPr bwMode="auto">
          <a:xfrm>
            <a:off x="5210423" y="0"/>
            <a:ext cx="3933577" cy="6858000"/>
          </a:xfrm>
          <a:prstGeom prst="rect">
            <a:avLst/>
          </a:prstGeom>
          <a:noFill/>
          <a:ln w="9525">
            <a:noFill/>
            <a:round/>
            <a:headEnd/>
            <a:tailEnd/>
          </a:ln>
        </p:spPr>
      </p:pic>
      <p:sp>
        <p:nvSpPr>
          <p:cNvPr id="81923" name="Rectangle 2"/>
          <p:cNvSpPr>
            <a:spLocks noChangeArrowheads="1"/>
          </p:cNvSpPr>
          <p:nvPr/>
        </p:nvSpPr>
        <p:spPr bwMode="auto">
          <a:xfrm>
            <a:off x="457200" y="533400"/>
            <a:ext cx="4203395" cy="707886"/>
          </a:xfrm>
          <a:prstGeom prst="rect">
            <a:avLst/>
          </a:prstGeom>
          <a:noFill/>
          <a:ln w="9525">
            <a:noFill/>
            <a:miter lim="800000"/>
            <a:headEnd/>
            <a:tailEnd/>
          </a:ln>
        </p:spPr>
        <p:txBody>
          <a:bodyPr wrap="none">
            <a:spAutoFit/>
          </a:bodyPr>
          <a:lstStyle/>
          <a:p>
            <a:r>
              <a:rPr lang="en-US" sz="4000" b="1" dirty="0">
                <a:solidFill>
                  <a:schemeClr val="tx1"/>
                </a:solidFill>
              </a:rPr>
              <a:t>Communications</a:t>
            </a:r>
            <a:endParaRPr lang="en-US" sz="4000" dirty="0">
              <a:solidFill>
                <a:schemeClr val="tx1"/>
              </a:solidFill>
            </a:endParaRP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82947" name="Text Box 2"/>
          <p:cNvSpPr txBox="1">
            <a:spLocks noChangeArrowheads="1"/>
          </p:cNvSpPr>
          <p:nvPr/>
        </p:nvSpPr>
        <p:spPr bwMode="auto">
          <a:xfrm>
            <a:off x="2304295" y="1753123"/>
            <a:ext cx="6151254" cy="804355"/>
          </a:xfrm>
          <a:prstGeom prst="rect">
            <a:avLst/>
          </a:prstGeom>
          <a:noFill/>
          <a:ln w="9525">
            <a:noFill/>
            <a:round/>
            <a:headEnd/>
            <a:tailEnd/>
          </a:ln>
        </p:spPr>
        <p:txBody>
          <a:bodyPr lIns="0" tIns="20160" rIns="0" bIns="0"/>
          <a:lstStyle/>
          <a:p>
            <a:pPr algn="ctr">
              <a:tabLst>
                <a:tab pos="723900" algn="l"/>
                <a:tab pos="1447800" algn="l"/>
                <a:tab pos="2171700" algn="l"/>
                <a:tab pos="2895600" algn="l"/>
                <a:tab pos="3619500" algn="l"/>
                <a:tab pos="4343400" algn="l"/>
                <a:tab pos="5067300" algn="l"/>
                <a:tab pos="5791200" algn="l"/>
                <a:tab pos="6515100" algn="l"/>
              </a:tabLst>
            </a:pPr>
            <a:r>
              <a:rPr lang="en-US" sz="3200" b="1" i="1">
                <a:solidFill>
                  <a:srgbClr val="CC6633"/>
                </a:solidFill>
              </a:rPr>
              <a:t>“Hey, where did everyone go??”</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noChangeArrowheads="1"/>
          </p:cNvPicPr>
          <p:nvPr/>
        </p:nvPicPr>
        <p:blipFill>
          <a:blip r:embed="rId3" cstate="print"/>
          <a:srcRect/>
          <a:stretch>
            <a:fillRect/>
          </a:stretch>
        </p:blipFill>
        <p:spPr bwMode="auto">
          <a:xfrm>
            <a:off x="1123026" y="0"/>
            <a:ext cx="8020974" cy="6858000"/>
          </a:xfrm>
          <a:prstGeom prst="rect">
            <a:avLst/>
          </a:prstGeom>
          <a:noFill/>
          <a:ln w="9525">
            <a:noFill/>
            <a:round/>
            <a:headEnd/>
            <a:tailEnd/>
          </a:ln>
        </p:spPr>
      </p:pic>
      <p:sp>
        <p:nvSpPr>
          <p:cNvPr id="3" name="Rectangle 2"/>
          <p:cNvSpPr/>
          <p:nvPr/>
        </p:nvSpPr>
        <p:spPr>
          <a:xfrm>
            <a:off x="3810000" y="152400"/>
            <a:ext cx="4648200" cy="369332"/>
          </a:xfrm>
          <a:prstGeom prst="rect">
            <a:avLst/>
          </a:prstGeom>
        </p:spPr>
        <p:txBody>
          <a:bodyPr wrap="square">
            <a:spAutoFit/>
          </a:bodyPr>
          <a:lstStyle/>
          <a:p>
            <a:pPr algn="r"/>
            <a:r>
              <a:rPr lang="en-US" b="1" dirty="0" smtClean="0">
                <a:solidFill>
                  <a:srgbClr val="FF9966"/>
                </a:solidFill>
              </a:rPr>
              <a:t>The Callahan Kids: Tales of Life on Mars</a:t>
            </a:r>
            <a:endParaRPr lang="en-US" dirty="0"/>
          </a:p>
        </p:txBody>
      </p:sp>
      <p:sp>
        <p:nvSpPr>
          <p:cNvPr id="4" name="Rectangle 3"/>
          <p:cNvSpPr/>
          <p:nvPr/>
        </p:nvSpPr>
        <p:spPr>
          <a:xfrm>
            <a:off x="-1219200" y="3048000"/>
            <a:ext cx="3563796" cy="707886"/>
          </a:xfrm>
          <a:prstGeom prst="rect">
            <a:avLst/>
          </a:prstGeom>
        </p:spPr>
        <p:txBody>
          <a:bodyPr wrap="none">
            <a:spAutoFit/>
            <a:scene3d>
              <a:camera prst="orthographicFront">
                <a:rot lat="0" lon="0" rev="5400000"/>
              </a:camera>
              <a:lightRig rig="threePt" dir="t"/>
            </a:scene3d>
          </a:bodyPr>
          <a:lstStyle/>
          <a:p>
            <a:r>
              <a:rPr lang="en-US" sz="4000" b="1" dirty="0" smtClean="0">
                <a:solidFill>
                  <a:schemeClr val="bg1"/>
                </a:solidFill>
              </a:rPr>
              <a:t>Kindle Alert!!!</a:t>
            </a:r>
            <a:endParaRPr lang="en-US" sz="40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05400" cy="1143000"/>
          </a:xfrm>
        </p:spPr>
        <p:txBody>
          <a:bodyPr>
            <a:normAutofit/>
          </a:bodyPr>
          <a:lstStyle/>
          <a:p>
            <a:r>
              <a:rPr lang="en-US" sz="5400" dirty="0" smtClean="0"/>
              <a:t>Mars-One</a:t>
            </a:r>
            <a:endParaRPr lang="en-US" sz="5400" dirty="0"/>
          </a:p>
        </p:txBody>
      </p:sp>
      <p:pic>
        <p:nvPicPr>
          <p:cNvPr id="5" name="Picture 4" descr="logo_marsone.png"/>
          <p:cNvPicPr>
            <a:picLocks noChangeAspect="1"/>
          </p:cNvPicPr>
          <p:nvPr/>
        </p:nvPicPr>
        <p:blipFill>
          <a:blip r:embed="rId2" cstate="print"/>
          <a:stretch>
            <a:fillRect/>
          </a:stretch>
        </p:blipFill>
        <p:spPr>
          <a:xfrm>
            <a:off x="6553200" y="381000"/>
            <a:ext cx="2076450" cy="581025"/>
          </a:xfrm>
          <a:prstGeom prst="rect">
            <a:avLst/>
          </a:prstGeom>
        </p:spPr>
      </p:pic>
      <p:sp>
        <p:nvSpPr>
          <p:cNvPr id="6" name="Rectangle 5"/>
          <p:cNvSpPr/>
          <p:nvPr/>
        </p:nvSpPr>
        <p:spPr>
          <a:xfrm>
            <a:off x="685800" y="1905000"/>
            <a:ext cx="7689926" cy="1384995"/>
          </a:xfrm>
          <a:prstGeom prst="rect">
            <a:avLst/>
          </a:prstGeom>
        </p:spPr>
        <p:txBody>
          <a:bodyPr wrap="none">
            <a:spAutoFit/>
          </a:bodyPr>
          <a:lstStyle/>
          <a:p>
            <a:r>
              <a:rPr lang="en-US" sz="2800" b="1" dirty="0" smtClean="0">
                <a:solidFill>
                  <a:srgbClr val="FF0000"/>
                </a:solidFill>
              </a:rPr>
              <a:t>Goal: a human settlement </a:t>
            </a:r>
            <a:r>
              <a:rPr lang="en-US" sz="2800" b="1" dirty="0" smtClean="0">
                <a:solidFill>
                  <a:srgbClr val="FF0000"/>
                </a:solidFill>
              </a:rPr>
              <a:t>on Mars in </a:t>
            </a:r>
            <a:r>
              <a:rPr lang="en-US" sz="2800" b="1" dirty="0" smtClean="0">
                <a:solidFill>
                  <a:srgbClr val="FF0000"/>
                </a:solidFill>
              </a:rPr>
              <a:t>2023</a:t>
            </a:r>
          </a:p>
          <a:p>
            <a:endParaRPr lang="en-US" sz="2800" b="1" dirty="0" smtClean="0">
              <a:solidFill>
                <a:srgbClr val="FF0000"/>
              </a:solidFill>
            </a:endParaRPr>
          </a:p>
          <a:p>
            <a:r>
              <a:rPr lang="en-US" sz="2800" b="1" dirty="0" smtClean="0">
                <a:solidFill>
                  <a:srgbClr val="FF0000"/>
                </a:solidFill>
              </a:rPr>
              <a:t>Funding: ~$5 billion/10 yrs, via entertainment</a:t>
            </a:r>
            <a:endParaRPr lang="en-US" sz="2800" b="1" dirty="0">
              <a:solidFill>
                <a:srgbClr val="FF0000"/>
              </a:solidFill>
            </a:endParaRPr>
          </a:p>
        </p:txBody>
      </p:sp>
      <p:pic>
        <p:nvPicPr>
          <p:cNvPr id="8" name="Picture 7" descr="marsone_background.jpg"/>
          <p:cNvPicPr>
            <a:picLocks noChangeAspect="1"/>
          </p:cNvPicPr>
          <p:nvPr/>
        </p:nvPicPr>
        <p:blipFill>
          <a:blip r:embed="rId3" cstate="print"/>
          <a:stretch>
            <a:fillRect/>
          </a:stretch>
        </p:blipFill>
        <p:spPr>
          <a:xfrm>
            <a:off x="0" y="4049486"/>
            <a:ext cx="9144000" cy="2808514"/>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rsone_2016.jpg"/>
          <p:cNvPicPr>
            <a:picLocks noChangeAspect="1"/>
          </p:cNvPicPr>
          <p:nvPr/>
        </p:nvPicPr>
        <p:blipFill>
          <a:blip r:embed="rId2" cstate="print"/>
          <a:stretch>
            <a:fillRect/>
          </a:stretch>
        </p:blipFill>
        <p:spPr>
          <a:xfrm>
            <a:off x="0" y="0"/>
            <a:ext cx="14471373" cy="7315200"/>
          </a:xfrm>
          <a:prstGeom prst="rect">
            <a:avLst/>
          </a:prstGeom>
        </p:spPr>
      </p:pic>
      <p:sp>
        <p:nvSpPr>
          <p:cNvPr id="2" name="Title 1"/>
          <p:cNvSpPr>
            <a:spLocks noGrp="1"/>
          </p:cNvSpPr>
          <p:nvPr>
            <p:ph type="title"/>
          </p:nvPr>
        </p:nvSpPr>
        <p:spPr>
          <a:xfrm>
            <a:off x="457200" y="274638"/>
            <a:ext cx="5105400" cy="1143000"/>
          </a:xfrm>
        </p:spPr>
        <p:txBody>
          <a:bodyPr>
            <a:normAutofit/>
          </a:bodyPr>
          <a:lstStyle/>
          <a:p>
            <a:r>
              <a:rPr lang="en-US" sz="5400" dirty="0" smtClean="0"/>
              <a:t>2014-2016</a:t>
            </a:r>
            <a:endParaRPr lang="en-US" sz="5400" dirty="0"/>
          </a:p>
        </p:txBody>
      </p:sp>
      <p:pic>
        <p:nvPicPr>
          <p:cNvPr id="5" name="Picture 4" descr="logo_marsone.png"/>
          <p:cNvPicPr>
            <a:picLocks noChangeAspect="1"/>
          </p:cNvPicPr>
          <p:nvPr/>
        </p:nvPicPr>
        <p:blipFill>
          <a:blip r:embed="rId3" cstate="print"/>
          <a:stretch>
            <a:fillRect/>
          </a:stretch>
        </p:blipFill>
        <p:spPr>
          <a:xfrm>
            <a:off x="6553200" y="381000"/>
            <a:ext cx="2076450" cy="581025"/>
          </a:xfrm>
          <a:prstGeom prst="rect">
            <a:avLst/>
          </a:prstGeom>
        </p:spPr>
      </p:pic>
      <p:sp>
        <p:nvSpPr>
          <p:cNvPr id="6" name="Rectangle 5"/>
          <p:cNvSpPr/>
          <p:nvPr/>
        </p:nvSpPr>
        <p:spPr>
          <a:xfrm>
            <a:off x="304800" y="1828800"/>
            <a:ext cx="3823483" cy="1384995"/>
          </a:xfrm>
          <a:prstGeom prst="rect">
            <a:avLst/>
          </a:prstGeom>
        </p:spPr>
        <p:txBody>
          <a:bodyPr wrap="none">
            <a:spAutoFit/>
          </a:bodyPr>
          <a:lstStyle/>
          <a:p>
            <a:pPr>
              <a:buFont typeface="Wingdings" pitchFamily="2" charset="2"/>
              <a:buChar char="Ø"/>
            </a:pPr>
            <a:r>
              <a:rPr lang="en-US" sz="2800" b="1" dirty="0" smtClean="0">
                <a:solidFill>
                  <a:srgbClr val="FF0000"/>
                </a:solidFill>
              </a:rPr>
              <a:t>Astronaut selection</a:t>
            </a:r>
          </a:p>
          <a:p>
            <a:pPr>
              <a:buFont typeface="Wingdings" pitchFamily="2" charset="2"/>
              <a:buChar char="Ø"/>
            </a:pPr>
            <a:endParaRPr lang="en-US" sz="2800" b="1" dirty="0" smtClean="0">
              <a:solidFill>
                <a:srgbClr val="FF0000"/>
              </a:solidFill>
            </a:endParaRPr>
          </a:p>
          <a:p>
            <a:pPr>
              <a:buFont typeface="Wingdings" pitchFamily="2" charset="2"/>
              <a:buChar char="Ø"/>
            </a:pPr>
            <a:r>
              <a:rPr lang="en-US" sz="2800" b="1" dirty="0" smtClean="0">
                <a:solidFill>
                  <a:srgbClr val="FF0000"/>
                </a:solidFill>
              </a:rPr>
              <a:t>First supply mission</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01000" cy="6049962"/>
          </a:xfrm>
        </p:spPr>
        <p:txBody>
          <a:bodyPr/>
          <a:lstStyle/>
          <a:p>
            <a:r>
              <a:rPr lang="en-US" dirty="0" smtClean="0"/>
              <a:t>It’s not magic…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It’s intelligence</a:t>
            </a:r>
            <a:endParaRPr lang="en-US" dirty="0"/>
          </a:p>
        </p:txBody>
      </p:sp>
      <p:pic>
        <p:nvPicPr>
          <p:cNvPr id="7" name="Picture 6" descr="teepee.jpg"/>
          <p:cNvPicPr>
            <a:picLocks noChangeAspect="1"/>
          </p:cNvPicPr>
          <p:nvPr/>
        </p:nvPicPr>
        <p:blipFill>
          <a:blip r:embed="rId2" cstate="print"/>
          <a:stretch>
            <a:fillRect/>
          </a:stretch>
        </p:blipFill>
        <p:spPr>
          <a:xfrm>
            <a:off x="6324600" y="2286000"/>
            <a:ext cx="2329682" cy="1828800"/>
          </a:xfrm>
          <a:prstGeom prst="rect">
            <a:avLst/>
          </a:prstGeom>
          <a:ln>
            <a:noFill/>
          </a:ln>
          <a:effectLst>
            <a:softEdge rad="112500"/>
          </a:effectLst>
        </p:spPr>
      </p:pic>
      <p:pic>
        <p:nvPicPr>
          <p:cNvPr id="8" name="Picture 7" descr="tree.jpg"/>
          <p:cNvPicPr>
            <a:picLocks noChangeAspect="1"/>
          </p:cNvPicPr>
          <p:nvPr/>
        </p:nvPicPr>
        <p:blipFill>
          <a:blip r:embed="rId3" cstate="print"/>
          <a:stretch>
            <a:fillRect/>
          </a:stretch>
        </p:blipFill>
        <p:spPr>
          <a:xfrm>
            <a:off x="228600" y="2286000"/>
            <a:ext cx="2438400" cy="1828800"/>
          </a:xfrm>
          <a:prstGeom prst="rect">
            <a:avLst/>
          </a:prstGeom>
          <a:ln>
            <a:noFill/>
          </a:ln>
          <a:effectLst>
            <a:softEdge rad="112500"/>
          </a:effectLst>
        </p:spPr>
      </p:pic>
      <p:pic>
        <p:nvPicPr>
          <p:cNvPr id="9" name="Picture 8" descr="buffalo.jpg"/>
          <p:cNvPicPr>
            <a:picLocks noChangeAspect="1"/>
          </p:cNvPicPr>
          <p:nvPr/>
        </p:nvPicPr>
        <p:blipFill>
          <a:blip r:embed="rId4" cstate="print"/>
          <a:stretch>
            <a:fillRect/>
          </a:stretch>
        </p:blipFill>
        <p:spPr>
          <a:xfrm>
            <a:off x="3124200" y="2286000"/>
            <a:ext cx="2441542" cy="1828800"/>
          </a:xfrm>
          <a:prstGeom prst="rect">
            <a:avLst/>
          </a:prstGeom>
          <a:ln>
            <a:noFill/>
          </a:ln>
          <a:effectLst>
            <a:softEdge rad="112500"/>
          </a:effectLst>
        </p:spPr>
      </p:pic>
      <p:sp>
        <p:nvSpPr>
          <p:cNvPr id="11" name="Plus 10"/>
          <p:cNvSpPr/>
          <p:nvPr/>
        </p:nvSpPr>
        <p:spPr>
          <a:xfrm>
            <a:off x="2667000" y="2895600"/>
            <a:ext cx="4572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qual 11"/>
          <p:cNvSpPr/>
          <p:nvPr/>
        </p:nvSpPr>
        <p:spPr>
          <a:xfrm>
            <a:off x="5638800" y="2895600"/>
            <a:ext cx="609600" cy="6096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rsone_2018.jpg"/>
          <p:cNvPicPr>
            <a:picLocks noChangeAspect="1"/>
          </p:cNvPicPr>
          <p:nvPr/>
        </p:nvPicPr>
        <p:blipFill>
          <a:blip r:embed="rId2" cstate="print"/>
          <a:stretch>
            <a:fillRect/>
          </a:stretch>
        </p:blipFill>
        <p:spPr>
          <a:xfrm>
            <a:off x="-1828800" y="0"/>
            <a:ext cx="14471373" cy="7315200"/>
          </a:xfrm>
          <a:prstGeom prst="rect">
            <a:avLst/>
          </a:prstGeom>
        </p:spPr>
      </p:pic>
      <p:sp>
        <p:nvSpPr>
          <p:cNvPr id="2" name="Title 1"/>
          <p:cNvSpPr>
            <a:spLocks noGrp="1"/>
          </p:cNvSpPr>
          <p:nvPr>
            <p:ph type="title"/>
          </p:nvPr>
        </p:nvSpPr>
        <p:spPr>
          <a:xfrm>
            <a:off x="457200" y="274638"/>
            <a:ext cx="5105400" cy="1143000"/>
          </a:xfrm>
        </p:spPr>
        <p:txBody>
          <a:bodyPr>
            <a:normAutofit/>
          </a:bodyPr>
          <a:lstStyle/>
          <a:p>
            <a:r>
              <a:rPr lang="en-US" sz="5400" dirty="0" smtClean="0"/>
              <a:t>2018</a:t>
            </a:r>
            <a:endParaRPr lang="en-US" sz="5400" dirty="0"/>
          </a:p>
        </p:txBody>
      </p:sp>
      <p:pic>
        <p:nvPicPr>
          <p:cNvPr id="5" name="Picture 4" descr="logo_marsone.png"/>
          <p:cNvPicPr>
            <a:picLocks noChangeAspect="1"/>
          </p:cNvPicPr>
          <p:nvPr/>
        </p:nvPicPr>
        <p:blipFill>
          <a:blip r:embed="rId3" cstate="print"/>
          <a:stretch>
            <a:fillRect/>
          </a:stretch>
        </p:blipFill>
        <p:spPr>
          <a:xfrm>
            <a:off x="6553200" y="381000"/>
            <a:ext cx="2076450" cy="581025"/>
          </a:xfrm>
          <a:prstGeom prst="rect">
            <a:avLst/>
          </a:prstGeom>
        </p:spPr>
      </p:pic>
      <p:sp>
        <p:nvSpPr>
          <p:cNvPr id="6" name="Rectangle 5"/>
          <p:cNvSpPr/>
          <p:nvPr/>
        </p:nvSpPr>
        <p:spPr>
          <a:xfrm>
            <a:off x="228600" y="1600200"/>
            <a:ext cx="4120039" cy="1384995"/>
          </a:xfrm>
          <a:prstGeom prst="rect">
            <a:avLst/>
          </a:prstGeom>
        </p:spPr>
        <p:txBody>
          <a:bodyPr wrap="none">
            <a:spAutoFit/>
          </a:bodyPr>
          <a:lstStyle/>
          <a:p>
            <a:pPr>
              <a:buFont typeface="Wingdings" pitchFamily="2" charset="2"/>
              <a:buChar char="Ø"/>
            </a:pPr>
            <a:r>
              <a:rPr lang="en-US" sz="2800" b="1" dirty="0" smtClean="0">
                <a:solidFill>
                  <a:srgbClr val="FF0000"/>
                </a:solidFill>
              </a:rPr>
              <a:t>Rover/trawler mission</a:t>
            </a:r>
          </a:p>
          <a:p>
            <a:pPr>
              <a:buFont typeface="Wingdings" pitchFamily="2" charset="2"/>
              <a:buChar char="Ø"/>
            </a:pPr>
            <a:endParaRPr lang="en-US" sz="2800" b="1" dirty="0" smtClean="0">
              <a:solidFill>
                <a:srgbClr val="FF0000"/>
              </a:solidFill>
            </a:endParaRPr>
          </a:p>
          <a:p>
            <a:pPr>
              <a:buFont typeface="Wingdings" pitchFamily="2" charset="2"/>
              <a:buChar char="Ø"/>
            </a:pPr>
            <a:r>
              <a:rPr lang="en-US" sz="2800" b="1" dirty="0" smtClean="0">
                <a:solidFill>
                  <a:srgbClr val="FF0000"/>
                </a:solidFill>
              </a:rPr>
              <a:t>Locate best site</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rsone_2021.jpg"/>
          <p:cNvPicPr>
            <a:picLocks noChangeAspect="1"/>
          </p:cNvPicPr>
          <p:nvPr/>
        </p:nvPicPr>
        <p:blipFill>
          <a:blip r:embed="rId2" cstate="print"/>
          <a:stretch>
            <a:fillRect/>
          </a:stretch>
        </p:blipFill>
        <p:spPr>
          <a:xfrm>
            <a:off x="-2507973" y="0"/>
            <a:ext cx="14471373" cy="7315200"/>
          </a:xfrm>
          <a:prstGeom prst="rect">
            <a:avLst/>
          </a:prstGeom>
        </p:spPr>
      </p:pic>
      <p:sp>
        <p:nvSpPr>
          <p:cNvPr id="2" name="Title 1"/>
          <p:cNvSpPr>
            <a:spLocks noGrp="1"/>
          </p:cNvSpPr>
          <p:nvPr>
            <p:ph type="title"/>
          </p:nvPr>
        </p:nvSpPr>
        <p:spPr>
          <a:xfrm>
            <a:off x="5486400" y="1600200"/>
            <a:ext cx="3657600" cy="1143000"/>
          </a:xfrm>
        </p:spPr>
        <p:txBody>
          <a:bodyPr>
            <a:normAutofit/>
          </a:bodyPr>
          <a:lstStyle/>
          <a:p>
            <a:r>
              <a:rPr lang="en-US" sz="5400" dirty="0" smtClean="0"/>
              <a:t>2021</a:t>
            </a:r>
            <a:endParaRPr lang="en-US" sz="5400" dirty="0"/>
          </a:p>
        </p:txBody>
      </p:sp>
      <p:pic>
        <p:nvPicPr>
          <p:cNvPr id="5" name="Picture 4" descr="logo_marsone.png"/>
          <p:cNvPicPr>
            <a:picLocks noChangeAspect="1"/>
          </p:cNvPicPr>
          <p:nvPr/>
        </p:nvPicPr>
        <p:blipFill>
          <a:blip r:embed="rId3" cstate="print"/>
          <a:stretch>
            <a:fillRect/>
          </a:stretch>
        </p:blipFill>
        <p:spPr>
          <a:xfrm>
            <a:off x="6553200" y="381000"/>
            <a:ext cx="2076450" cy="581025"/>
          </a:xfrm>
          <a:prstGeom prst="rect">
            <a:avLst/>
          </a:prstGeom>
        </p:spPr>
      </p:pic>
      <p:sp>
        <p:nvSpPr>
          <p:cNvPr id="6" name="Rectangle 5"/>
          <p:cNvSpPr/>
          <p:nvPr/>
        </p:nvSpPr>
        <p:spPr>
          <a:xfrm>
            <a:off x="438220" y="228600"/>
            <a:ext cx="4682692" cy="3539430"/>
          </a:xfrm>
          <a:prstGeom prst="rect">
            <a:avLst/>
          </a:prstGeom>
        </p:spPr>
        <p:txBody>
          <a:bodyPr wrap="none">
            <a:spAutoFit/>
          </a:bodyPr>
          <a:lstStyle/>
          <a:p>
            <a:pPr>
              <a:lnSpc>
                <a:spcPct val="200000"/>
              </a:lnSpc>
              <a:buFont typeface="Wingdings" pitchFamily="2" charset="2"/>
              <a:buChar char="Ø"/>
            </a:pPr>
            <a:r>
              <a:rPr lang="en-US" sz="2800" b="1" dirty="0" smtClean="0">
                <a:solidFill>
                  <a:srgbClr val="FF0000"/>
                </a:solidFill>
              </a:rPr>
              <a:t>Blitz: 6 </a:t>
            </a:r>
            <a:r>
              <a:rPr lang="en-US" sz="2800" b="1" dirty="0" err="1" smtClean="0">
                <a:solidFill>
                  <a:srgbClr val="FF0000"/>
                </a:solidFill>
              </a:rPr>
              <a:t>landers</a:t>
            </a:r>
            <a:endParaRPr lang="en-US" sz="2800" b="1" dirty="0" smtClean="0">
              <a:solidFill>
                <a:srgbClr val="FF0000"/>
              </a:solidFill>
            </a:endParaRPr>
          </a:p>
          <a:p>
            <a:pPr>
              <a:lnSpc>
                <a:spcPct val="200000"/>
              </a:lnSpc>
              <a:buFont typeface="Wingdings" pitchFamily="2" charset="2"/>
              <a:buChar char="Ø"/>
            </a:pPr>
            <a:r>
              <a:rPr lang="en-US" sz="2800" b="1" dirty="0" smtClean="0">
                <a:solidFill>
                  <a:srgbClr val="FF0000"/>
                </a:solidFill>
              </a:rPr>
              <a:t>4 </a:t>
            </a:r>
            <a:r>
              <a:rPr lang="en-US" sz="2800" b="1" dirty="0" err="1" smtClean="0">
                <a:solidFill>
                  <a:srgbClr val="FF0000"/>
                </a:solidFill>
              </a:rPr>
              <a:t>habs</a:t>
            </a:r>
            <a:endParaRPr lang="en-US" sz="2800" b="1" dirty="0" smtClean="0">
              <a:solidFill>
                <a:srgbClr val="FF0000"/>
              </a:solidFill>
            </a:endParaRPr>
          </a:p>
          <a:p>
            <a:pPr>
              <a:lnSpc>
                <a:spcPct val="200000"/>
              </a:lnSpc>
              <a:buFont typeface="Wingdings" pitchFamily="2" charset="2"/>
              <a:buChar char="Ø"/>
            </a:pPr>
            <a:r>
              <a:rPr lang="en-US" sz="2800" b="1" dirty="0" smtClean="0">
                <a:solidFill>
                  <a:srgbClr val="FF0000"/>
                </a:solidFill>
              </a:rPr>
              <a:t>Another rover/trawler</a:t>
            </a:r>
          </a:p>
          <a:p>
            <a:pPr>
              <a:lnSpc>
                <a:spcPct val="200000"/>
              </a:lnSpc>
              <a:buFont typeface="Wingdings" pitchFamily="2" charset="2"/>
              <a:buChar char="Ø"/>
            </a:pPr>
            <a:r>
              <a:rPr lang="en-US" sz="2800" b="1" dirty="0" smtClean="0">
                <a:solidFill>
                  <a:srgbClr val="FF0000"/>
                </a:solidFill>
              </a:rPr>
              <a:t>Another supply container</a:t>
            </a:r>
            <a:endParaRPr lang="en-US" sz="2800" b="1" dirty="0" smtClean="0">
              <a:solidFill>
                <a:srgbClr val="FF000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rsone_2022.jpg"/>
          <p:cNvPicPr>
            <a:picLocks noChangeAspect="1"/>
          </p:cNvPicPr>
          <p:nvPr/>
        </p:nvPicPr>
        <p:blipFill>
          <a:blip r:embed="rId2" cstate="print"/>
          <a:stretch>
            <a:fillRect/>
          </a:stretch>
        </p:blipFill>
        <p:spPr>
          <a:xfrm>
            <a:off x="-1524000" y="-457200"/>
            <a:ext cx="14471374" cy="7315200"/>
          </a:xfrm>
          <a:prstGeom prst="rect">
            <a:avLst/>
          </a:prstGeom>
        </p:spPr>
      </p:pic>
      <p:sp>
        <p:nvSpPr>
          <p:cNvPr id="2" name="Title 1"/>
          <p:cNvSpPr>
            <a:spLocks noGrp="1"/>
          </p:cNvSpPr>
          <p:nvPr>
            <p:ph type="title"/>
          </p:nvPr>
        </p:nvSpPr>
        <p:spPr>
          <a:xfrm>
            <a:off x="609600" y="0"/>
            <a:ext cx="5105400" cy="1143000"/>
          </a:xfrm>
        </p:spPr>
        <p:txBody>
          <a:bodyPr>
            <a:normAutofit/>
          </a:bodyPr>
          <a:lstStyle/>
          <a:p>
            <a:r>
              <a:rPr lang="en-US" sz="5400" dirty="0" smtClean="0"/>
              <a:t>2022</a:t>
            </a:r>
            <a:endParaRPr lang="en-US" sz="5400" dirty="0"/>
          </a:p>
        </p:txBody>
      </p:sp>
      <p:pic>
        <p:nvPicPr>
          <p:cNvPr id="5" name="Picture 4" descr="logo_marsone.png"/>
          <p:cNvPicPr>
            <a:picLocks noChangeAspect="1"/>
          </p:cNvPicPr>
          <p:nvPr/>
        </p:nvPicPr>
        <p:blipFill>
          <a:blip r:embed="rId3" cstate="print"/>
          <a:stretch>
            <a:fillRect/>
          </a:stretch>
        </p:blipFill>
        <p:spPr>
          <a:xfrm>
            <a:off x="6553200" y="381000"/>
            <a:ext cx="2076450" cy="581025"/>
          </a:xfrm>
          <a:prstGeom prst="rect">
            <a:avLst/>
          </a:prstGeom>
        </p:spPr>
      </p:pic>
      <p:sp>
        <p:nvSpPr>
          <p:cNvPr id="6" name="Rectangle 5"/>
          <p:cNvSpPr/>
          <p:nvPr/>
        </p:nvSpPr>
        <p:spPr>
          <a:xfrm>
            <a:off x="152400" y="1066800"/>
            <a:ext cx="4350871" cy="2677656"/>
          </a:xfrm>
          <a:prstGeom prst="rect">
            <a:avLst/>
          </a:prstGeom>
        </p:spPr>
        <p:txBody>
          <a:bodyPr wrap="none">
            <a:spAutoFit/>
          </a:bodyPr>
          <a:lstStyle/>
          <a:p>
            <a:pPr>
              <a:lnSpc>
                <a:spcPct val="200000"/>
              </a:lnSpc>
              <a:buFont typeface="Wingdings" pitchFamily="2" charset="2"/>
              <a:buChar char="Ø"/>
            </a:pPr>
            <a:r>
              <a:rPr lang="en-US" sz="2800" b="1" dirty="0" smtClean="0">
                <a:solidFill>
                  <a:srgbClr val="FF0000"/>
                </a:solidFill>
              </a:rPr>
              <a:t>Base integration</a:t>
            </a:r>
          </a:p>
          <a:p>
            <a:pPr>
              <a:lnSpc>
                <a:spcPct val="200000"/>
              </a:lnSpc>
              <a:buFont typeface="Wingdings" pitchFamily="2" charset="2"/>
              <a:buChar char="Ø"/>
            </a:pPr>
            <a:r>
              <a:rPr lang="en-US" sz="2800" b="1" dirty="0" smtClean="0">
                <a:solidFill>
                  <a:srgbClr val="FF0000"/>
                </a:solidFill>
              </a:rPr>
              <a:t>Greenhouse prep</a:t>
            </a:r>
          </a:p>
          <a:p>
            <a:pPr>
              <a:lnSpc>
                <a:spcPct val="200000"/>
              </a:lnSpc>
              <a:buFont typeface="Wingdings" pitchFamily="2" charset="2"/>
              <a:buChar char="Ø"/>
            </a:pPr>
            <a:r>
              <a:rPr lang="en-US" sz="2800" b="1" dirty="0" smtClean="0">
                <a:solidFill>
                  <a:srgbClr val="FF0000"/>
                </a:solidFill>
              </a:rPr>
              <a:t>‘Go’ for human launch?</a:t>
            </a:r>
            <a:endParaRPr lang="en-US" sz="2800" b="1" dirty="0" smtClean="0">
              <a:solidFill>
                <a:srgbClr val="FF00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rsone_2023.jpg"/>
          <p:cNvPicPr>
            <a:picLocks noChangeAspect="1"/>
          </p:cNvPicPr>
          <p:nvPr/>
        </p:nvPicPr>
        <p:blipFill>
          <a:blip r:embed="rId2" cstate="print"/>
          <a:stretch>
            <a:fillRect/>
          </a:stretch>
        </p:blipFill>
        <p:spPr>
          <a:xfrm>
            <a:off x="-2743200" y="0"/>
            <a:ext cx="14471373" cy="7315200"/>
          </a:xfrm>
          <a:prstGeom prst="rect">
            <a:avLst/>
          </a:prstGeom>
        </p:spPr>
      </p:pic>
      <p:sp>
        <p:nvSpPr>
          <p:cNvPr id="2" name="Title 1"/>
          <p:cNvSpPr>
            <a:spLocks noGrp="1"/>
          </p:cNvSpPr>
          <p:nvPr>
            <p:ph type="title"/>
          </p:nvPr>
        </p:nvSpPr>
        <p:spPr>
          <a:xfrm>
            <a:off x="1295400" y="0"/>
            <a:ext cx="4419600" cy="1143000"/>
          </a:xfrm>
        </p:spPr>
        <p:txBody>
          <a:bodyPr>
            <a:normAutofit/>
          </a:bodyPr>
          <a:lstStyle/>
          <a:p>
            <a:r>
              <a:rPr lang="en-US" sz="5400" dirty="0" smtClean="0"/>
              <a:t>2023</a:t>
            </a:r>
            <a:endParaRPr lang="en-US" sz="5400" dirty="0"/>
          </a:p>
        </p:txBody>
      </p:sp>
      <p:pic>
        <p:nvPicPr>
          <p:cNvPr id="5" name="Picture 4" descr="logo_marsone.png"/>
          <p:cNvPicPr>
            <a:picLocks noChangeAspect="1"/>
          </p:cNvPicPr>
          <p:nvPr/>
        </p:nvPicPr>
        <p:blipFill>
          <a:blip r:embed="rId3" cstate="print"/>
          <a:stretch>
            <a:fillRect/>
          </a:stretch>
        </p:blipFill>
        <p:spPr>
          <a:xfrm>
            <a:off x="6553200" y="381000"/>
            <a:ext cx="2076450" cy="581025"/>
          </a:xfrm>
          <a:prstGeom prst="rect">
            <a:avLst/>
          </a:prstGeom>
        </p:spPr>
      </p:pic>
      <p:sp>
        <p:nvSpPr>
          <p:cNvPr id="6" name="Rectangle 5"/>
          <p:cNvSpPr/>
          <p:nvPr/>
        </p:nvSpPr>
        <p:spPr>
          <a:xfrm>
            <a:off x="152400" y="990600"/>
            <a:ext cx="8069838" cy="2677656"/>
          </a:xfrm>
          <a:prstGeom prst="rect">
            <a:avLst/>
          </a:prstGeom>
        </p:spPr>
        <p:txBody>
          <a:bodyPr wrap="none">
            <a:spAutoFit/>
          </a:bodyPr>
          <a:lstStyle/>
          <a:p>
            <a:pPr>
              <a:lnSpc>
                <a:spcPct val="200000"/>
              </a:lnSpc>
              <a:buFont typeface="Wingdings" pitchFamily="2" charset="2"/>
              <a:buChar char="Ø"/>
            </a:pPr>
            <a:r>
              <a:rPr lang="en-US" sz="2800" b="1" dirty="0" smtClean="0">
                <a:solidFill>
                  <a:srgbClr val="FF0000"/>
                </a:solidFill>
              </a:rPr>
              <a:t>First landing!</a:t>
            </a:r>
          </a:p>
          <a:p>
            <a:pPr>
              <a:lnSpc>
                <a:spcPct val="200000"/>
              </a:lnSpc>
              <a:buFont typeface="Wingdings" pitchFamily="2" charset="2"/>
              <a:buChar char="Ø"/>
            </a:pPr>
            <a:r>
              <a:rPr lang="en-US" sz="2800" b="1" dirty="0" smtClean="0">
                <a:solidFill>
                  <a:srgbClr val="FF0000"/>
                </a:solidFill>
              </a:rPr>
              <a:t>Capsule connections, power, food</a:t>
            </a:r>
          </a:p>
          <a:p>
            <a:pPr>
              <a:lnSpc>
                <a:spcPct val="200000"/>
              </a:lnSpc>
              <a:buFont typeface="Wingdings" pitchFamily="2" charset="2"/>
              <a:buChar char="Ø"/>
            </a:pPr>
            <a:r>
              <a:rPr lang="en-US" sz="2800" b="1" dirty="0" smtClean="0">
                <a:solidFill>
                  <a:srgbClr val="FF0000"/>
                </a:solidFill>
              </a:rPr>
              <a:t>Five more cargo units, including another rover</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rsone_2025.jpg"/>
          <p:cNvPicPr>
            <a:picLocks noChangeAspect="1"/>
          </p:cNvPicPr>
          <p:nvPr/>
        </p:nvPicPr>
        <p:blipFill>
          <a:blip r:embed="rId2" cstate="print"/>
          <a:stretch>
            <a:fillRect/>
          </a:stretch>
        </p:blipFill>
        <p:spPr>
          <a:xfrm>
            <a:off x="-3352800" y="0"/>
            <a:ext cx="14471373" cy="7315200"/>
          </a:xfrm>
          <a:prstGeom prst="rect">
            <a:avLst/>
          </a:prstGeom>
        </p:spPr>
      </p:pic>
      <p:sp>
        <p:nvSpPr>
          <p:cNvPr id="2" name="Title 1"/>
          <p:cNvSpPr>
            <a:spLocks noGrp="1"/>
          </p:cNvSpPr>
          <p:nvPr>
            <p:ph type="title"/>
          </p:nvPr>
        </p:nvSpPr>
        <p:spPr>
          <a:xfrm>
            <a:off x="609600" y="0"/>
            <a:ext cx="5105400" cy="1143000"/>
          </a:xfrm>
        </p:spPr>
        <p:txBody>
          <a:bodyPr>
            <a:normAutofit/>
          </a:bodyPr>
          <a:lstStyle/>
          <a:p>
            <a:r>
              <a:rPr lang="en-US" sz="5400" dirty="0" smtClean="0"/>
              <a:t>2025</a:t>
            </a:r>
            <a:endParaRPr lang="en-US" sz="5400" dirty="0"/>
          </a:p>
        </p:txBody>
      </p:sp>
      <p:pic>
        <p:nvPicPr>
          <p:cNvPr id="5" name="Picture 4" descr="logo_marsone.png"/>
          <p:cNvPicPr>
            <a:picLocks noChangeAspect="1"/>
          </p:cNvPicPr>
          <p:nvPr/>
        </p:nvPicPr>
        <p:blipFill>
          <a:blip r:embed="rId3" cstate="print"/>
          <a:stretch>
            <a:fillRect/>
          </a:stretch>
        </p:blipFill>
        <p:spPr>
          <a:xfrm>
            <a:off x="6553200" y="381000"/>
            <a:ext cx="2076450" cy="581025"/>
          </a:xfrm>
          <a:prstGeom prst="rect">
            <a:avLst/>
          </a:prstGeom>
        </p:spPr>
      </p:pic>
      <p:sp>
        <p:nvSpPr>
          <p:cNvPr id="6" name="Rectangle 5"/>
          <p:cNvSpPr/>
          <p:nvPr/>
        </p:nvSpPr>
        <p:spPr>
          <a:xfrm>
            <a:off x="152400" y="990600"/>
            <a:ext cx="8069838" cy="1815882"/>
          </a:xfrm>
          <a:prstGeom prst="rect">
            <a:avLst/>
          </a:prstGeom>
        </p:spPr>
        <p:txBody>
          <a:bodyPr wrap="none">
            <a:spAutoFit/>
          </a:bodyPr>
          <a:lstStyle/>
          <a:p>
            <a:pPr>
              <a:lnSpc>
                <a:spcPct val="200000"/>
              </a:lnSpc>
              <a:buFont typeface="Wingdings" pitchFamily="2" charset="2"/>
              <a:buChar char="Ø"/>
            </a:pPr>
            <a:r>
              <a:rPr lang="en-US" sz="2800" b="1" dirty="0" smtClean="0">
                <a:solidFill>
                  <a:srgbClr val="FF0000"/>
                </a:solidFill>
              </a:rPr>
              <a:t>Second crew of four lands</a:t>
            </a:r>
          </a:p>
          <a:p>
            <a:pPr>
              <a:lnSpc>
                <a:spcPct val="200000"/>
              </a:lnSpc>
              <a:buFont typeface="Wingdings" pitchFamily="2" charset="2"/>
              <a:buChar char="Ø"/>
            </a:pPr>
            <a:r>
              <a:rPr lang="en-US" sz="2800" b="1" dirty="0" smtClean="0">
                <a:solidFill>
                  <a:srgbClr val="FF0000"/>
                </a:solidFill>
              </a:rPr>
              <a:t>Five more cargo units, including another rover</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lum bright="10000" contrast="50000"/>
          </a:blip>
          <a:srcRect/>
          <a:stretch>
            <a:fillRect/>
          </a:stretch>
        </p:blipFill>
        <p:spPr bwMode="auto">
          <a:xfrm>
            <a:off x="-1493" y="0"/>
            <a:ext cx="9145494" cy="6858000"/>
          </a:xfrm>
          <a:prstGeom prst="rect">
            <a:avLst/>
          </a:prstGeom>
          <a:noFill/>
          <a:ln w="9525">
            <a:noFill/>
            <a:round/>
            <a:headEnd/>
            <a:tailEnd/>
          </a:ln>
        </p:spPr>
      </p:pic>
      <p:sp>
        <p:nvSpPr>
          <p:cNvPr id="2" name="Title 1"/>
          <p:cNvSpPr>
            <a:spLocks noGrp="1"/>
          </p:cNvSpPr>
          <p:nvPr>
            <p:ph type="title" idx="4294967295"/>
          </p:nvPr>
        </p:nvSpPr>
        <p:spPr>
          <a:xfrm>
            <a:off x="0" y="0"/>
            <a:ext cx="5105400" cy="1143000"/>
          </a:xfrm>
        </p:spPr>
        <p:txBody>
          <a:bodyPr>
            <a:normAutofit/>
          </a:bodyPr>
          <a:lstStyle/>
          <a:p>
            <a:r>
              <a:rPr lang="en-US" sz="5400" dirty="0" smtClean="0"/>
              <a:t>2030…</a:t>
            </a:r>
            <a:endParaRPr lang="en-US" sz="5400" dirty="0"/>
          </a:p>
        </p:txBody>
      </p:sp>
      <p:pic>
        <p:nvPicPr>
          <p:cNvPr id="5" name="Picture 4" descr="logo_marsone.png"/>
          <p:cNvPicPr>
            <a:picLocks noChangeAspect="1"/>
          </p:cNvPicPr>
          <p:nvPr/>
        </p:nvPicPr>
        <p:blipFill>
          <a:blip r:embed="rId3" cstate="print"/>
          <a:stretch>
            <a:fillRect/>
          </a:stretch>
        </p:blipFill>
        <p:spPr>
          <a:xfrm>
            <a:off x="6553200" y="381000"/>
            <a:ext cx="2076450" cy="581025"/>
          </a:xfrm>
          <a:prstGeom prst="rect">
            <a:avLst/>
          </a:prstGeom>
        </p:spPr>
      </p:pic>
      <p:sp>
        <p:nvSpPr>
          <p:cNvPr id="9" name="Down Arrow 8"/>
          <p:cNvSpPr/>
          <p:nvPr/>
        </p:nvSpPr>
        <p:spPr>
          <a:xfrm>
            <a:off x="7010400" y="1066800"/>
            <a:ext cx="484632" cy="978408"/>
          </a:xfrm>
          <a:prstGeom prst="downArrow">
            <a:avLst/>
          </a:prstGeom>
          <a:scene3d>
            <a:camera prst="orthographicFront">
              <a:rot lat="0" lon="0" rev="19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
            </a:r>
            <a:r>
              <a:rPr lang="en-US" dirty="0" smtClean="0"/>
              <a:t>do we need?</a:t>
            </a:r>
            <a:endParaRPr lang="en-US" dirty="0"/>
          </a:p>
        </p:txBody>
      </p:sp>
      <p:sp>
        <p:nvSpPr>
          <p:cNvPr id="3" name="Content Placeholder 2"/>
          <p:cNvSpPr>
            <a:spLocks noGrp="1"/>
          </p:cNvSpPr>
          <p:nvPr>
            <p:ph idx="1"/>
          </p:nvPr>
        </p:nvSpPr>
        <p:spPr>
          <a:xfrm>
            <a:off x="914400" y="2590800"/>
            <a:ext cx="2743200" cy="2514600"/>
          </a:xfrm>
        </p:spPr>
        <p:txBody>
          <a:bodyPr>
            <a:normAutofit fontScale="77500" lnSpcReduction="20000"/>
          </a:bodyPr>
          <a:lstStyle/>
          <a:p>
            <a:pPr marL="651510" indent="-514350" algn="ctr">
              <a:buNone/>
            </a:pPr>
            <a:r>
              <a:rPr lang="en-US" sz="6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Settlers</a:t>
            </a:r>
            <a:r>
              <a:rPr lang="en-US" sz="70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a:t>
            </a:r>
          </a:p>
          <a:p>
            <a:pPr marL="651510" indent="-514350" algn="ctr">
              <a:buAutoNum type="arabicParenR"/>
            </a:pPr>
            <a:endParaRPr 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endParaRPr>
          </a:p>
          <a:p>
            <a:pPr algn="ctr">
              <a:buNone/>
            </a:pPr>
            <a:r>
              <a:rPr 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rPr>
              <a:t>Families/Children</a:t>
            </a:r>
          </a:p>
          <a:p>
            <a:pPr algn="ctr">
              <a:buNone/>
            </a:pPr>
            <a:r>
              <a:rPr 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rPr>
              <a:t>Skilled workers</a:t>
            </a:r>
          </a:p>
          <a:p>
            <a:pPr algn="ctr">
              <a:buNone/>
            </a:pPr>
            <a:r>
              <a:rPr 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rPr>
              <a:t>Frontier work ethic</a:t>
            </a:r>
          </a:p>
        </p:txBody>
      </p:sp>
      <p:pic>
        <p:nvPicPr>
          <p:cNvPr id="4" name="Picture 3" descr="Little-House-On-The-Prairie.jpg"/>
          <p:cNvPicPr>
            <a:picLocks noChangeAspect="1"/>
          </p:cNvPicPr>
          <p:nvPr/>
        </p:nvPicPr>
        <p:blipFill>
          <a:blip r:embed="rId2" cstate="print"/>
          <a:stretch>
            <a:fillRect/>
          </a:stretch>
        </p:blipFill>
        <p:spPr>
          <a:xfrm>
            <a:off x="4648200" y="2362200"/>
            <a:ext cx="3657600" cy="282885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
            </a:r>
            <a:r>
              <a:rPr lang="en-US" dirty="0" smtClean="0"/>
              <a:t>else do we need?</a:t>
            </a:r>
            <a:endParaRPr lang="en-US" dirty="0"/>
          </a:p>
        </p:txBody>
      </p:sp>
      <p:sp>
        <p:nvSpPr>
          <p:cNvPr id="3" name="Content Placeholder 2"/>
          <p:cNvSpPr>
            <a:spLocks noGrp="1"/>
          </p:cNvSpPr>
          <p:nvPr>
            <p:ph idx="1"/>
          </p:nvPr>
        </p:nvSpPr>
        <p:spPr>
          <a:xfrm>
            <a:off x="5410200" y="1676400"/>
            <a:ext cx="2819400" cy="1066800"/>
          </a:xfrm>
        </p:spPr>
        <p:txBody>
          <a:bodyPr/>
          <a:lstStyle/>
          <a:p>
            <a:pPr algn="ctr">
              <a:buNone/>
            </a:pPr>
            <a:r>
              <a:rPr lang="en-US" sz="5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Energy</a:t>
            </a:r>
            <a:endParaRPr lang="en-US" dirty="0" smtClean="0"/>
          </a:p>
          <a:p>
            <a:endParaRPr lang="en-US" dirty="0" smtClean="0"/>
          </a:p>
        </p:txBody>
      </p:sp>
      <p:pic>
        <p:nvPicPr>
          <p:cNvPr id="4" name="Picture 3" descr="windmill.jpg"/>
          <p:cNvPicPr>
            <a:picLocks noChangeAspect="1"/>
          </p:cNvPicPr>
          <p:nvPr/>
        </p:nvPicPr>
        <p:blipFill>
          <a:blip r:embed="rId2" cstate="print"/>
          <a:stretch>
            <a:fillRect/>
          </a:stretch>
        </p:blipFill>
        <p:spPr>
          <a:xfrm>
            <a:off x="1066800" y="1447800"/>
            <a:ext cx="3657600" cy="2443277"/>
          </a:xfrm>
          <a:prstGeom prst="rect">
            <a:avLst/>
          </a:prstGeom>
          <a:ln>
            <a:noFill/>
          </a:ln>
          <a:effectLst>
            <a:softEdge rad="112500"/>
          </a:effectLst>
        </p:spPr>
      </p:pic>
      <p:pic>
        <p:nvPicPr>
          <p:cNvPr id="5" name="Picture 4" descr="flexible-solar-panels.jpg"/>
          <p:cNvPicPr>
            <a:picLocks noChangeAspect="1"/>
          </p:cNvPicPr>
          <p:nvPr/>
        </p:nvPicPr>
        <p:blipFill>
          <a:blip r:embed="rId3" cstate="print"/>
          <a:stretch>
            <a:fillRect/>
          </a:stretch>
        </p:blipFill>
        <p:spPr>
          <a:xfrm>
            <a:off x="4343400" y="3200400"/>
            <a:ext cx="4448175" cy="2028825"/>
          </a:xfrm>
          <a:prstGeom prst="rect">
            <a:avLst/>
          </a:prstGeom>
          <a:ln>
            <a:noFill/>
          </a:ln>
          <a:effectLst>
            <a:softEdge rad="112500"/>
          </a:effectLst>
        </p:spPr>
      </p:pic>
      <p:pic>
        <p:nvPicPr>
          <p:cNvPr id="6" name="Picture 5" descr="hyperion-nuclear-battery.jpg"/>
          <p:cNvPicPr>
            <a:picLocks noChangeAspect="1"/>
          </p:cNvPicPr>
          <p:nvPr/>
        </p:nvPicPr>
        <p:blipFill>
          <a:blip r:embed="rId4" cstate="print"/>
          <a:stretch>
            <a:fillRect/>
          </a:stretch>
        </p:blipFill>
        <p:spPr>
          <a:xfrm>
            <a:off x="838200" y="3657600"/>
            <a:ext cx="2743200" cy="3012802"/>
          </a:xfrm>
          <a:prstGeom prst="rect">
            <a:avLst/>
          </a:prstGeom>
          <a:ln>
            <a:noFill/>
          </a:ln>
          <a:effectLst>
            <a:softEdge rad="112500"/>
          </a:effectLst>
        </p:spPr>
      </p:pic>
      <p:pic>
        <p:nvPicPr>
          <p:cNvPr id="8" name="Picture 7" descr="geothermal.jpg"/>
          <p:cNvPicPr>
            <a:picLocks noChangeAspect="1"/>
          </p:cNvPicPr>
          <p:nvPr/>
        </p:nvPicPr>
        <p:blipFill>
          <a:blip r:embed="rId5" cstate="print"/>
          <a:stretch>
            <a:fillRect/>
          </a:stretch>
        </p:blipFill>
        <p:spPr>
          <a:xfrm>
            <a:off x="3733800" y="4876800"/>
            <a:ext cx="2743200" cy="181816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lass_making.jpg"/>
          <p:cNvPicPr>
            <a:picLocks noChangeAspect="1"/>
          </p:cNvPicPr>
          <p:nvPr/>
        </p:nvPicPr>
        <p:blipFill>
          <a:blip r:embed="rId2" cstate="print"/>
          <a:stretch>
            <a:fillRect/>
          </a:stretch>
        </p:blipFill>
        <p:spPr>
          <a:xfrm>
            <a:off x="5334000" y="1295400"/>
            <a:ext cx="2743200" cy="1548581"/>
          </a:xfrm>
          <a:prstGeom prst="rect">
            <a:avLst/>
          </a:prstGeom>
          <a:ln>
            <a:noFill/>
          </a:ln>
          <a:effectLst>
            <a:softEdge rad="112500"/>
          </a:effectLst>
        </p:spPr>
      </p:pic>
      <p:pic>
        <p:nvPicPr>
          <p:cNvPr id="8" name="Picture 7" descr="Raw_Gold_Nuggets.jpg"/>
          <p:cNvPicPr>
            <a:picLocks noChangeAspect="1"/>
          </p:cNvPicPr>
          <p:nvPr/>
        </p:nvPicPr>
        <p:blipFill>
          <a:blip r:embed="rId3" cstate="print"/>
          <a:stretch>
            <a:fillRect/>
          </a:stretch>
        </p:blipFill>
        <p:spPr>
          <a:xfrm>
            <a:off x="3886200" y="2362200"/>
            <a:ext cx="1828800" cy="1407319"/>
          </a:xfrm>
          <a:prstGeom prst="rect">
            <a:avLst/>
          </a:prstGeom>
          <a:ln>
            <a:noFill/>
          </a:ln>
          <a:effectLst>
            <a:softEdge rad="112500"/>
          </a:effectLst>
        </p:spPr>
      </p:pic>
      <p:sp>
        <p:nvSpPr>
          <p:cNvPr id="2" name="Title 1"/>
          <p:cNvSpPr>
            <a:spLocks noGrp="1"/>
          </p:cNvSpPr>
          <p:nvPr>
            <p:ph type="title"/>
          </p:nvPr>
        </p:nvSpPr>
        <p:spPr/>
        <p:txBody>
          <a:bodyPr/>
          <a:lstStyle/>
          <a:p>
            <a:r>
              <a:rPr lang="en-US" dirty="0" smtClean="0"/>
              <a:t>What </a:t>
            </a:r>
            <a:r>
              <a:rPr lang="en-US" dirty="0" smtClean="0"/>
              <a:t>else do we need?</a:t>
            </a:r>
            <a:endParaRPr lang="en-US" dirty="0"/>
          </a:p>
        </p:txBody>
      </p:sp>
      <p:sp>
        <p:nvSpPr>
          <p:cNvPr id="3" name="Content Placeholder 2"/>
          <p:cNvSpPr>
            <a:spLocks noGrp="1"/>
          </p:cNvSpPr>
          <p:nvPr>
            <p:ph idx="1"/>
          </p:nvPr>
        </p:nvSpPr>
        <p:spPr>
          <a:xfrm>
            <a:off x="4953000" y="3581400"/>
            <a:ext cx="4191000" cy="2971800"/>
          </a:xfrm>
        </p:spPr>
        <p:txBody>
          <a:bodyPr>
            <a:normAutofit/>
          </a:bodyPr>
          <a:lstStyle/>
          <a:p>
            <a:pPr marL="651510" indent="-514350" algn="ctr">
              <a:buNone/>
            </a:pPr>
            <a:r>
              <a:rPr lang="en-US" sz="5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Chemicals</a:t>
            </a:r>
          </a:p>
          <a:p>
            <a:pPr marL="651510" indent="-514350" algn="ctr">
              <a:buNone/>
            </a:pPr>
            <a:r>
              <a:rPr lang="en-US" sz="5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Minerals</a:t>
            </a:r>
          </a:p>
          <a:p>
            <a:pPr marL="651510" indent="-514350" algn="ctr">
              <a:buNone/>
            </a:pPr>
            <a:r>
              <a:rPr lang="en-US" sz="54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Resources</a:t>
            </a:r>
            <a:endParaRPr lang="en-US" sz="5400" dirty="0" smtClean="0">
              <a:ln w="18415" cmpd="sng">
                <a:solidFill>
                  <a:srgbClr val="FFFFFF"/>
                </a:solidFill>
                <a:prstDash val="solid"/>
              </a:ln>
              <a:solidFill>
                <a:srgbClr val="FFFFFF"/>
              </a:solidFill>
              <a:effectLst>
                <a:outerShdw blurRad="38100" dist="38100" dir="2700000" algn="tl">
                  <a:srgbClr val="000000">
                    <a:alpha val="43137"/>
                  </a:srgbClr>
                </a:outerShdw>
              </a:effectLst>
            </a:endParaRPr>
          </a:p>
          <a:p>
            <a:pPr marL="651510" indent="-514350" algn="ctr">
              <a:buAutoNum type="arabicParenR"/>
            </a:pPr>
            <a:endParaRPr lang="en-US" sz="5400" dirty="0" smtClean="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pic>
        <p:nvPicPr>
          <p:cNvPr id="6" name="Picture 5" descr="CHON.jpg"/>
          <p:cNvPicPr>
            <a:picLocks noChangeAspect="1"/>
          </p:cNvPicPr>
          <p:nvPr/>
        </p:nvPicPr>
        <p:blipFill>
          <a:blip r:embed="rId4" cstate="print"/>
          <a:stretch>
            <a:fillRect/>
          </a:stretch>
        </p:blipFill>
        <p:spPr>
          <a:xfrm>
            <a:off x="304800" y="1524000"/>
            <a:ext cx="3842017" cy="2650992"/>
          </a:xfrm>
          <a:prstGeom prst="rect">
            <a:avLst/>
          </a:prstGeom>
          <a:ln>
            <a:noFill/>
          </a:ln>
          <a:effectLst>
            <a:softEdge rad="112500"/>
          </a:effectLst>
        </p:spPr>
      </p:pic>
      <p:pic>
        <p:nvPicPr>
          <p:cNvPr id="9" name="Picture 8" descr="plastic_tubes.jpg"/>
          <p:cNvPicPr>
            <a:picLocks noChangeAspect="1"/>
          </p:cNvPicPr>
          <p:nvPr/>
        </p:nvPicPr>
        <p:blipFill>
          <a:blip r:embed="rId5" cstate="print"/>
          <a:stretch>
            <a:fillRect/>
          </a:stretch>
        </p:blipFill>
        <p:spPr>
          <a:xfrm>
            <a:off x="3505200" y="3886200"/>
            <a:ext cx="1828800" cy="1212574"/>
          </a:xfrm>
          <a:prstGeom prst="rect">
            <a:avLst/>
          </a:prstGeom>
          <a:ln>
            <a:noFill/>
          </a:ln>
          <a:effectLst>
            <a:softEdge rad="112500"/>
          </a:effectLst>
        </p:spPr>
      </p:pic>
      <p:pic>
        <p:nvPicPr>
          <p:cNvPr id="10" name="Picture 9" descr="salt_mine.jpg"/>
          <p:cNvPicPr>
            <a:picLocks noChangeAspect="1"/>
          </p:cNvPicPr>
          <p:nvPr/>
        </p:nvPicPr>
        <p:blipFill>
          <a:blip r:embed="rId6" cstate="print"/>
          <a:stretch>
            <a:fillRect/>
          </a:stretch>
        </p:blipFill>
        <p:spPr>
          <a:xfrm>
            <a:off x="990600" y="4648200"/>
            <a:ext cx="2743200" cy="2057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2191</TotalTime>
  <Words>1137</Words>
  <Application>Microsoft Office PowerPoint</Application>
  <PresentationFormat>On-screen Show (4:3)</PresentationFormat>
  <Paragraphs>266</Paragraphs>
  <Slides>65</Slides>
  <Notes>29</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Apex</vt:lpstr>
      <vt:lpstr>Space Settlement</vt:lpstr>
      <vt:lpstr>Science Fiction settlements</vt:lpstr>
      <vt:lpstr>We need to change our thinking  from this…</vt:lpstr>
      <vt:lpstr>…to this</vt:lpstr>
      <vt:lpstr>Earth Settlements</vt:lpstr>
      <vt:lpstr>It’s not magic…        It’s intelligence</vt:lpstr>
      <vt:lpstr>What do we need?</vt:lpstr>
      <vt:lpstr>What else do we need?</vt:lpstr>
      <vt:lpstr>What else do we need?</vt:lpstr>
      <vt:lpstr>What else do we need?</vt:lpstr>
      <vt:lpstr>What else do we need?</vt:lpstr>
      <vt:lpstr>What else do we need?</vt:lpstr>
      <vt:lpstr>What else do we need?</vt:lpstr>
      <vt:lpstr>What else do we need?</vt:lpstr>
      <vt:lpstr>What else do we need?</vt:lpstr>
      <vt:lpstr>Possible Locations</vt:lpstr>
      <vt:lpstr>Possible Locations</vt:lpstr>
      <vt:lpstr>Possible Locations</vt:lpstr>
      <vt:lpstr>Possible Locations</vt:lpstr>
      <vt:lpstr>Possible Locations</vt:lpstr>
      <vt:lpstr>Possible Locations</vt:lpstr>
      <vt:lpstr>Companies to watch</vt:lpstr>
      <vt:lpstr>Mars Settlement Site Selection</vt:lpstr>
      <vt:lpstr>Mars-One Settlement Site Selection</vt:lpstr>
      <vt:lpstr>Mars Settlement Site Selection</vt:lpstr>
      <vt:lpstr>Conclusions</vt:lpstr>
      <vt:lpstr>To The Future…</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Power Generation</vt:lpstr>
      <vt:lpstr>Slide 45</vt:lpstr>
      <vt:lpstr>Slide 46</vt:lpstr>
      <vt:lpstr>Slide 47</vt:lpstr>
      <vt:lpstr>Mars Entry Descent and Landing</vt:lpstr>
      <vt:lpstr>Slide 49</vt:lpstr>
      <vt:lpstr>Slide 50</vt:lpstr>
      <vt:lpstr>Main fish tank</vt:lpstr>
      <vt:lpstr>Slide 52</vt:lpstr>
      <vt:lpstr>Slide 53</vt:lpstr>
      <vt:lpstr>Slide 54</vt:lpstr>
      <vt:lpstr>Slide 55</vt:lpstr>
      <vt:lpstr>Slide 56</vt:lpstr>
      <vt:lpstr>Slide 57</vt:lpstr>
      <vt:lpstr>Mars-One</vt:lpstr>
      <vt:lpstr>2014-2016</vt:lpstr>
      <vt:lpstr>2018</vt:lpstr>
      <vt:lpstr>2021</vt:lpstr>
      <vt:lpstr>2022</vt:lpstr>
      <vt:lpstr>2023</vt:lpstr>
      <vt:lpstr>2025</vt:lpstr>
      <vt:lpstr>2030…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 Settlement</dc:title>
  <dc:creator>Brian</dc:creator>
  <cp:lastModifiedBy>Brian Enke</cp:lastModifiedBy>
  <cp:revision>84</cp:revision>
  <dcterms:created xsi:type="dcterms:W3CDTF">2006-08-16T00:00:00Z</dcterms:created>
  <dcterms:modified xsi:type="dcterms:W3CDTF">2013-02-11T19:38:51Z</dcterms:modified>
</cp:coreProperties>
</file>