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7" r:id="rId1"/>
    <p:sldMasterId id="2147483757" r:id="rId2"/>
    <p:sldMasterId id="2147484495" r:id="rId3"/>
    <p:sldMasterId id="2147484780" r:id="rId4"/>
    <p:sldMasterId id="2147484814" r:id="rId5"/>
  </p:sldMasterIdLst>
  <p:notesMasterIdLst>
    <p:notesMasterId r:id="rId11"/>
  </p:notesMasterIdLst>
  <p:handoutMasterIdLst>
    <p:handoutMasterId r:id="rId12"/>
  </p:handoutMasterIdLst>
  <p:sldIdLst>
    <p:sldId id="957" r:id="rId6"/>
    <p:sldId id="955" r:id="rId7"/>
    <p:sldId id="956" r:id="rId8"/>
    <p:sldId id="958" r:id="rId9"/>
    <p:sldId id="959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4214"/>
    <a:srgbClr val="E2FF42"/>
    <a:srgbClr val="800000"/>
    <a:srgbClr val="FF9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11" autoAdjust="0"/>
    <p:restoredTop sz="98606" autoAdjust="0"/>
  </p:normalViewPr>
  <p:slideViewPr>
    <p:cSldViewPr>
      <p:cViewPr>
        <p:scale>
          <a:sx n="100" d="100"/>
          <a:sy n="100" d="100"/>
        </p:scale>
        <p:origin x="-600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4F18AA1-5405-3341-A314-1FA27D3E9816}" type="datetimeFigureOut">
              <a:rPr lang="es-ES"/>
              <a:pPr>
                <a:defRPr/>
              </a:pPr>
              <a:t>8/12/18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8A4E7A6-6D06-E44E-9F4F-93A977273C7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392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4276A1-EE73-F745-A988-46ABA77F5500}" type="datetimeFigureOut">
              <a:rPr lang="en-US"/>
              <a:pPr>
                <a:defRPr/>
              </a:pPr>
              <a:t>8/12/18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873ACB-CFF1-7340-B4B1-FEEE33064CA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058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873ACB-CFF1-7340-B4B1-FEEE33064CA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5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873ACB-CFF1-7340-B4B1-FEEE33064CA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52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2C2CE-161E-BD4D-9826-D5C63C5619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4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9500" y="304800"/>
            <a:ext cx="707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1000" y="6646865"/>
            <a:ext cx="1905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2A3BE2-5FFE-4D4A-AB95-78B1E0C18E39}" type="datetime1">
              <a:rPr lang="en-US" sz="900" b="1" smtClean="0">
                <a:solidFill>
                  <a:srgbClr val="000066"/>
                </a:solidFill>
                <a:latin typeface="Helvetica" charset="0"/>
              </a:rPr>
              <a:pPr/>
              <a:t>8/12/18</a:t>
            </a:fld>
            <a:endParaRPr lang="en-US" sz="900" b="1" smtClean="0">
              <a:solidFill>
                <a:srgbClr val="000066"/>
              </a:solidFill>
              <a:latin typeface="Helvetica" charset="0"/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228603" y="468314"/>
            <a:ext cx="733425" cy="6350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71600" y="2130427"/>
            <a:ext cx="6553200" cy="1470025"/>
          </a:xfrm>
        </p:spPr>
        <p:txBody>
          <a:bodyPr/>
          <a:lstStyle>
            <a:lvl1pPr algn="ctr">
              <a:defRPr b="1">
                <a:solidFill>
                  <a:srgbClr val="990000"/>
                </a:solidFill>
                <a:latin typeface="Helvetica" pitchFamily="4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5638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80"/>
                </a:solidFill>
                <a:latin typeface="Helvetica" pitchFamily="4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3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0213" y="76200"/>
            <a:ext cx="2112962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41" y="76200"/>
            <a:ext cx="6188075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62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550C4-9DE6-9445-8C63-9B3889FB13D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692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0B22A-31A1-2F44-AE7C-2DDF8C1A0CC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684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64ABD-F0DB-CA45-9A08-5C7C5295649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694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DEA59-BAAE-4A44-8760-560A3139D49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36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6289B-EDD4-9E48-9156-8D7EFCC5ED9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492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03E55-A771-8446-BB66-B65298FC159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353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E82A5-5919-1845-89AA-812B90197BA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477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D46AA-76D2-9E48-B77E-BE9FC2F8090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995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52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77420-32FD-C64E-98DB-4DE5AAC4B3C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599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8F681-AAC4-EB4F-A7AC-B5F6DB26C3E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523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D4BA9-07F8-E846-BA31-578ABEE0A1A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52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285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4355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939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327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549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843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00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39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75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2814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963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859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9500" y="304800"/>
            <a:ext cx="7073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1000" y="6646863"/>
            <a:ext cx="19050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2A3BE2-5FFE-4D4A-AB95-78B1E0C18E39}" type="datetime1">
              <a:rPr lang="en-US" sz="900" b="1" smtClean="0">
                <a:solidFill>
                  <a:srgbClr val="000066"/>
                </a:solidFill>
                <a:latin typeface="Helvetica" charset="0"/>
              </a:rPr>
              <a:pPr/>
              <a:t>8/12/18</a:t>
            </a:fld>
            <a:endParaRPr lang="en-US" sz="900" b="1" smtClean="0">
              <a:solidFill>
                <a:srgbClr val="000066"/>
              </a:solidFill>
              <a:latin typeface="Helvetica" charset="0"/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228600" y="468313"/>
            <a:ext cx="733425" cy="6350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71600" y="2130425"/>
            <a:ext cx="6553200" cy="1470025"/>
          </a:xfrm>
        </p:spPr>
        <p:txBody>
          <a:bodyPr/>
          <a:lstStyle>
            <a:lvl1pPr algn="ctr">
              <a:defRPr b="1">
                <a:solidFill>
                  <a:srgbClr val="990000"/>
                </a:solidFill>
                <a:latin typeface="Helvetica" pitchFamily="4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5638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80"/>
                </a:solidFill>
                <a:latin typeface="Helvetica" pitchFamily="4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88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8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738" y="990600"/>
            <a:ext cx="4149725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863" y="990600"/>
            <a:ext cx="4151312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47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04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85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741" y="990600"/>
            <a:ext cx="4149725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863" y="990600"/>
            <a:ext cx="4151312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19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29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9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4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23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0213" y="76200"/>
            <a:ext cx="2112962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38" y="76200"/>
            <a:ext cx="6188075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810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9500" y="304800"/>
            <a:ext cx="7073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1000" y="6646863"/>
            <a:ext cx="19050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2A3BE2-5FFE-4D4A-AB95-78B1E0C18E39}" type="datetime1">
              <a:rPr lang="en-US" sz="900" b="1" smtClean="0">
                <a:solidFill>
                  <a:srgbClr val="000066"/>
                </a:solidFill>
                <a:latin typeface="Helvetica" charset="0"/>
              </a:rPr>
              <a:pPr/>
              <a:t>8/12/18</a:t>
            </a:fld>
            <a:endParaRPr lang="en-US" sz="900" b="1" smtClean="0">
              <a:solidFill>
                <a:srgbClr val="000066"/>
              </a:solidFill>
              <a:latin typeface="Helvetica" charset="0"/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228600" y="468313"/>
            <a:ext cx="733425" cy="6350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71600" y="2130425"/>
            <a:ext cx="6553200" cy="1470025"/>
          </a:xfrm>
        </p:spPr>
        <p:txBody>
          <a:bodyPr/>
          <a:lstStyle>
            <a:lvl1pPr algn="ctr">
              <a:defRPr b="1">
                <a:solidFill>
                  <a:srgbClr val="990000"/>
                </a:solidFill>
                <a:latin typeface="Helvetica" pitchFamily="4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5638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80"/>
                </a:solidFill>
                <a:latin typeface="Helvetica" pitchFamily="4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2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738" y="990600"/>
            <a:ext cx="4149725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863" y="990600"/>
            <a:ext cx="4151312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10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080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66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16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54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72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59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0213" y="76200"/>
            <a:ext cx="2112962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38" y="76200"/>
            <a:ext cx="6188075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7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00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5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4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4"/>
          <p:cNvSpPr txBox="1">
            <a:spLocks noChangeArrowheads="1"/>
          </p:cNvSpPr>
          <p:nvPr/>
        </p:nvSpPr>
        <p:spPr bwMode="auto">
          <a:xfrm>
            <a:off x="1079500" y="304800"/>
            <a:ext cx="707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7010400" y="6629400"/>
            <a:ext cx="1905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fld id="{6012B204-84AB-B147-80CD-5E94EFF900D0}" type="slidenum">
              <a:rPr lang="en-US" sz="900" b="1" smtClean="0">
                <a:solidFill>
                  <a:srgbClr val="000066"/>
                </a:solidFill>
                <a:latin typeface="Helvetica" charset="0"/>
              </a:rPr>
              <a:pPr algn="r" eaLnBrk="0" hangingPunct="0"/>
              <a:t>‹Nr.›</a:t>
            </a:fld>
            <a:endParaRPr lang="en-US" sz="900" b="1" smtClean="0">
              <a:solidFill>
                <a:srgbClr val="000066"/>
              </a:solidFill>
              <a:latin typeface="Helvetica" charset="0"/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716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41" y="990600"/>
            <a:ext cx="84534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6646865"/>
            <a:ext cx="1905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z="900" b="1" smtClean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3" y="6646865"/>
            <a:ext cx="45942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000066"/>
                </a:solidFill>
                <a:latin typeface="Helvetica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algn="ctr"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 rot="10800000" flipH="1">
            <a:off x="3" y="685800"/>
            <a:ext cx="9148763" cy="74614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3" name="Text Box 13"/>
          <p:cNvSpPr txBox="1">
            <a:spLocks noChangeArrowheads="1"/>
          </p:cNvSpPr>
          <p:nvPr/>
        </p:nvSpPr>
        <p:spPr bwMode="auto">
          <a:xfrm>
            <a:off x="8491540" y="733426"/>
            <a:ext cx="5767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b="1" smtClean="0">
                <a:solidFill>
                  <a:srgbClr val="333399"/>
                </a:solidFill>
                <a:latin typeface="Helvetica" charset="0"/>
                <a:cs typeface="Arial" charset="0"/>
              </a:rPr>
              <a:t>M2020</a:t>
            </a:r>
          </a:p>
        </p:txBody>
      </p:sp>
      <p:sp>
        <p:nvSpPr>
          <p:cNvPr id="1034" name="Text Box 16"/>
          <p:cNvSpPr txBox="1">
            <a:spLocks noChangeArrowheads="1"/>
          </p:cNvSpPr>
          <p:nvPr/>
        </p:nvSpPr>
        <p:spPr bwMode="auto">
          <a:xfrm>
            <a:off x="0" y="762003"/>
            <a:ext cx="2286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b="1" smtClean="0">
                <a:solidFill>
                  <a:srgbClr val="333399"/>
                </a:solidFill>
                <a:latin typeface="Helvetica" charset="0"/>
                <a:cs typeface="Arial" charset="0"/>
              </a:rPr>
              <a:t>EDL Design Team</a:t>
            </a:r>
          </a:p>
        </p:txBody>
      </p:sp>
      <p:grpSp>
        <p:nvGrpSpPr>
          <p:cNvPr id="1035" name="Group 18"/>
          <p:cNvGrpSpPr>
            <a:grpSpLocks/>
          </p:cNvGrpSpPr>
          <p:nvPr/>
        </p:nvGrpSpPr>
        <p:grpSpPr bwMode="auto">
          <a:xfrm>
            <a:off x="23813" y="0"/>
            <a:ext cx="838200" cy="760414"/>
            <a:chOff x="114" y="162"/>
            <a:chExt cx="604" cy="548"/>
          </a:xfrm>
        </p:grpSpPr>
        <p:sp>
          <p:nvSpPr>
            <p:cNvPr id="1036" name="Oval 19"/>
            <p:cNvSpPr>
              <a:spLocks noChangeArrowheads="1"/>
            </p:cNvSpPr>
            <p:nvPr/>
          </p:nvSpPr>
          <p:spPr bwMode="auto">
            <a:xfrm>
              <a:off x="114" y="162"/>
              <a:ext cx="565" cy="5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s-ES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37" name="Picture 2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" y="179"/>
              <a:ext cx="602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703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pitchFamily="-112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pitchFamily="-112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Arial" pitchFamily="-112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pitchFamily="-112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14A50B-A45D-8C49-86F0-93E8754ED9F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7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 Dec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28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4"/>
          <p:cNvSpPr txBox="1">
            <a:spLocks noChangeArrowheads="1"/>
          </p:cNvSpPr>
          <p:nvPr/>
        </p:nvSpPr>
        <p:spPr bwMode="auto">
          <a:xfrm>
            <a:off x="1079500" y="304800"/>
            <a:ext cx="7073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7010400" y="6629400"/>
            <a:ext cx="1905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fld id="{6012B204-84AB-B147-80CD-5E94EFF900D0}" type="slidenum">
              <a:rPr lang="en-US" sz="900" b="1" smtClean="0">
                <a:solidFill>
                  <a:srgbClr val="000066"/>
                </a:solidFill>
                <a:latin typeface="Helvetica" charset="0"/>
              </a:rPr>
              <a:pPr algn="r" eaLnBrk="0" hangingPunct="0"/>
              <a:t>‹Nr.›</a:t>
            </a:fld>
            <a:endParaRPr lang="en-US" sz="900" b="1" smtClean="0">
              <a:solidFill>
                <a:srgbClr val="000066"/>
              </a:solidFill>
              <a:latin typeface="Helvetica" charset="0"/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716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38" y="990600"/>
            <a:ext cx="84534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6646863"/>
            <a:ext cx="19050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z="900" b="1" smtClean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46863"/>
            <a:ext cx="4594225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000066"/>
                </a:solidFill>
                <a:latin typeface="Helvetica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algn="ctr"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 rot="10800000" flipH="1">
            <a:off x="0" y="685800"/>
            <a:ext cx="9148763" cy="74613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3" name="Text Box 13"/>
          <p:cNvSpPr txBox="1">
            <a:spLocks noChangeArrowheads="1"/>
          </p:cNvSpPr>
          <p:nvPr/>
        </p:nvSpPr>
        <p:spPr bwMode="auto">
          <a:xfrm>
            <a:off x="8491538" y="733425"/>
            <a:ext cx="576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b="1" smtClean="0">
                <a:solidFill>
                  <a:srgbClr val="333399"/>
                </a:solidFill>
                <a:latin typeface="Helvetica" charset="0"/>
                <a:cs typeface="Arial" charset="0"/>
              </a:rPr>
              <a:t>M2020</a:t>
            </a:r>
          </a:p>
        </p:txBody>
      </p:sp>
      <p:sp>
        <p:nvSpPr>
          <p:cNvPr id="1034" name="Text Box 16"/>
          <p:cNvSpPr txBox="1">
            <a:spLocks noChangeArrowheads="1"/>
          </p:cNvSpPr>
          <p:nvPr/>
        </p:nvSpPr>
        <p:spPr bwMode="auto">
          <a:xfrm>
            <a:off x="0" y="762000"/>
            <a:ext cx="2286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b="1" smtClean="0">
                <a:solidFill>
                  <a:srgbClr val="333399"/>
                </a:solidFill>
                <a:latin typeface="Helvetica" charset="0"/>
                <a:cs typeface="Arial" charset="0"/>
              </a:rPr>
              <a:t>EDL Design Team</a:t>
            </a:r>
          </a:p>
        </p:txBody>
      </p:sp>
      <p:grpSp>
        <p:nvGrpSpPr>
          <p:cNvPr id="1035" name="Group 18"/>
          <p:cNvGrpSpPr>
            <a:grpSpLocks/>
          </p:cNvGrpSpPr>
          <p:nvPr/>
        </p:nvGrpSpPr>
        <p:grpSpPr bwMode="auto">
          <a:xfrm>
            <a:off x="23813" y="0"/>
            <a:ext cx="838200" cy="760413"/>
            <a:chOff x="114" y="162"/>
            <a:chExt cx="604" cy="548"/>
          </a:xfrm>
        </p:grpSpPr>
        <p:sp>
          <p:nvSpPr>
            <p:cNvPr id="1036" name="Oval 19"/>
            <p:cNvSpPr>
              <a:spLocks noChangeArrowheads="1"/>
            </p:cNvSpPr>
            <p:nvPr/>
          </p:nvSpPr>
          <p:spPr bwMode="auto">
            <a:xfrm>
              <a:off x="114" y="162"/>
              <a:ext cx="565" cy="5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s-ES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37" name="Picture 2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" y="179"/>
              <a:ext cx="602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040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pitchFamily="-112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pitchFamily="-112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Arial" pitchFamily="-112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pitchFamily="-112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4"/>
          <p:cNvSpPr txBox="1">
            <a:spLocks noChangeArrowheads="1"/>
          </p:cNvSpPr>
          <p:nvPr/>
        </p:nvSpPr>
        <p:spPr bwMode="auto">
          <a:xfrm>
            <a:off x="1079500" y="304800"/>
            <a:ext cx="7073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b="1" smtClean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7010400" y="6629400"/>
            <a:ext cx="1905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fld id="{6012B204-84AB-B147-80CD-5E94EFF900D0}" type="slidenum">
              <a:rPr lang="en-US" sz="900" b="1" smtClean="0">
                <a:solidFill>
                  <a:srgbClr val="000066"/>
                </a:solidFill>
                <a:latin typeface="Helvetica" charset="0"/>
              </a:rPr>
              <a:pPr algn="r" eaLnBrk="0" hangingPunct="0"/>
              <a:t>‹Nr.›</a:t>
            </a:fld>
            <a:endParaRPr lang="en-US" sz="900" b="1" smtClean="0">
              <a:solidFill>
                <a:srgbClr val="000066"/>
              </a:solidFill>
              <a:latin typeface="Helvetica" charset="0"/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716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38" y="990600"/>
            <a:ext cx="84534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6646863"/>
            <a:ext cx="19050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z="900" b="1" smtClean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46863"/>
            <a:ext cx="4594225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000066"/>
                </a:solidFill>
                <a:latin typeface="Helvetica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algn="ctr">
              <a:defRPr/>
            </a:pPr>
            <a:r>
              <a:rPr lang="mr-IN" smtClean="0"/>
              <a:t>Lectura Tesis Doctoral                                    Pla-Garcia, 27/04/2018 </a:t>
            </a:r>
            <a:endParaRPr lang="en-US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 rot="10800000" flipH="1">
            <a:off x="0" y="685800"/>
            <a:ext cx="9148763" cy="74613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3" name="Text Box 13"/>
          <p:cNvSpPr txBox="1">
            <a:spLocks noChangeArrowheads="1"/>
          </p:cNvSpPr>
          <p:nvPr/>
        </p:nvSpPr>
        <p:spPr bwMode="auto">
          <a:xfrm>
            <a:off x="8491538" y="733425"/>
            <a:ext cx="576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b="1" smtClean="0">
                <a:solidFill>
                  <a:srgbClr val="333399"/>
                </a:solidFill>
                <a:latin typeface="Helvetica" charset="0"/>
                <a:cs typeface="Arial" charset="0"/>
              </a:rPr>
              <a:t>M2020</a:t>
            </a:r>
          </a:p>
        </p:txBody>
      </p:sp>
      <p:sp>
        <p:nvSpPr>
          <p:cNvPr id="1034" name="Text Box 16"/>
          <p:cNvSpPr txBox="1">
            <a:spLocks noChangeArrowheads="1"/>
          </p:cNvSpPr>
          <p:nvPr/>
        </p:nvSpPr>
        <p:spPr bwMode="auto">
          <a:xfrm>
            <a:off x="0" y="762000"/>
            <a:ext cx="2286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b="1" smtClean="0">
                <a:solidFill>
                  <a:srgbClr val="333399"/>
                </a:solidFill>
                <a:latin typeface="Helvetica" charset="0"/>
                <a:cs typeface="Arial" charset="0"/>
              </a:rPr>
              <a:t>EDL Design Team</a:t>
            </a:r>
          </a:p>
        </p:txBody>
      </p:sp>
      <p:grpSp>
        <p:nvGrpSpPr>
          <p:cNvPr id="1035" name="Group 18"/>
          <p:cNvGrpSpPr>
            <a:grpSpLocks/>
          </p:cNvGrpSpPr>
          <p:nvPr/>
        </p:nvGrpSpPr>
        <p:grpSpPr bwMode="auto">
          <a:xfrm>
            <a:off x="23813" y="0"/>
            <a:ext cx="838200" cy="760413"/>
            <a:chOff x="114" y="162"/>
            <a:chExt cx="604" cy="548"/>
          </a:xfrm>
        </p:grpSpPr>
        <p:sp>
          <p:nvSpPr>
            <p:cNvPr id="1036" name="Oval 19"/>
            <p:cNvSpPr>
              <a:spLocks noChangeArrowheads="1"/>
            </p:cNvSpPr>
            <p:nvPr/>
          </p:nvSpPr>
          <p:spPr bwMode="auto">
            <a:xfrm>
              <a:off x="114" y="162"/>
              <a:ext cx="565" cy="5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s-ES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37" name="Picture 2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" y="179"/>
              <a:ext cx="602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766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816" r:id="rId2"/>
    <p:sldLayoutId id="2147484817" r:id="rId3"/>
    <p:sldLayoutId id="2147484818" r:id="rId4"/>
    <p:sldLayoutId id="2147484819" r:id="rId5"/>
    <p:sldLayoutId id="2147484820" r:id="rId6"/>
    <p:sldLayoutId id="2147484821" r:id="rId7"/>
    <p:sldLayoutId id="2147484822" r:id="rId8"/>
    <p:sldLayoutId id="2147484823" r:id="rId9"/>
    <p:sldLayoutId id="2147484824" r:id="rId10"/>
    <p:sldLayoutId id="214748482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pitchFamily="-112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pitchFamily="-112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Arial" pitchFamily="-112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pitchFamily="-112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B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4" t="32852" r="9608" b="18310"/>
          <a:stretch/>
        </p:blipFill>
        <p:spPr>
          <a:xfrm>
            <a:off x="914403" y="533400"/>
            <a:ext cx="7589863" cy="53086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Flecha arriba y abajo 7"/>
          <p:cNvSpPr/>
          <p:nvPr/>
        </p:nvSpPr>
        <p:spPr>
          <a:xfrm>
            <a:off x="7010400" y="1905000"/>
            <a:ext cx="228600" cy="2286000"/>
          </a:xfrm>
          <a:prstGeom prst="upDownArrow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lecha arriba y abajo 8"/>
          <p:cNvSpPr/>
          <p:nvPr/>
        </p:nvSpPr>
        <p:spPr>
          <a:xfrm>
            <a:off x="4191000" y="4038600"/>
            <a:ext cx="228600" cy="1066800"/>
          </a:xfrm>
          <a:prstGeom prst="upDownArrow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14400" y="533400"/>
            <a:ext cx="7315200" cy="48006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agen 6" descr="PB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80950" r="9639" b="2087"/>
          <a:stretch/>
        </p:blipFill>
        <p:spPr>
          <a:xfrm>
            <a:off x="1981200" y="5854701"/>
            <a:ext cx="5473700" cy="10033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/>
          <a:lstStyle/>
          <a:p>
            <a:r>
              <a:rPr lang="es-ES" sz="2400" b="1" dirty="0" err="1" smtClean="0"/>
              <a:t>Suppressed</a:t>
            </a:r>
            <a:r>
              <a:rPr lang="es-ES" sz="2400" b="1" dirty="0" smtClean="0"/>
              <a:t> PBL in Gale </a:t>
            </a:r>
            <a:r>
              <a:rPr lang="es-ES" sz="2400" b="1" dirty="0" err="1" smtClean="0"/>
              <a:t>crater</a:t>
            </a:r>
            <a:r>
              <a:rPr lang="es-ES" sz="2400" b="1" smtClean="0"/>
              <a:t>, but</a:t>
            </a:r>
            <a:r>
              <a:rPr lang="es-ES" sz="2400" b="1" dirty="0" smtClean="0"/>
              <a:t>...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37192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B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4" t="32852" r="9608" b="18310"/>
          <a:stretch/>
        </p:blipFill>
        <p:spPr>
          <a:xfrm>
            <a:off x="914403" y="533400"/>
            <a:ext cx="7589863" cy="53086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Flecha arriba y abajo 7"/>
          <p:cNvSpPr/>
          <p:nvPr/>
        </p:nvSpPr>
        <p:spPr>
          <a:xfrm>
            <a:off x="7010400" y="1905000"/>
            <a:ext cx="228600" cy="2286000"/>
          </a:xfrm>
          <a:prstGeom prst="upDownArrow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lecha arriba y abajo 8"/>
          <p:cNvSpPr/>
          <p:nvPr/>
        </p:nvSpPr>
        <p:spPr>
          <a:xfrm>
            <a:off x="4191000" y="4038600"/>
            <a:ext cx="228600" cy="1066800"/>
          </a:xfrm>
          <a:prstGeom prst="upDownArrow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14400" y="533400"/>
            <a:ext cx="7315200" cy="48006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agen 6" descr="PB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80950" r="9639" b="2087"/>
          <a:stretch/>
        </p:blipFill>
        <p:spPr>
          <a:xfrm>
            <a:off x="1981200" y="5854701"/>
            <a:ext cx="5473700" cy="10033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7" name="Flecha arriba y abajo 16"/>
          <p:cNvSpPr/>
          <p:nvPr/>
        </p:nvSpPr>
        <p:spPr>
          <a:xfrm rot="1575308">
            <a:off x="4708174" y="3334367"/>
            <a:ext cx="313860" cy="1722382"/>
          </a:xfrm>
          <a:prstGeom prst="upDown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lecha arriba y abajo 17"/>
          <p:cNvSpPr/>
          <p:nvPr/>
        </p:nvSpPr>
        <p:spPr>
          <a:xfrm rot="20585140">
            <a:off x="3512367" y="3190740"/>
            <a:ext cx="328739" cy="1880048"/>
          </a:xfrm>
          <a:prstGeom prst="upDown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/>
          <a:lstStyle/>
          <a:p>
            <a:r>
              <a:rPr lang="es-ES" sz="2400" b="1" dirty="0" smtClean="0"/>
              <a:t>.</a:t>
            </a:r>
            <a:r>
              <a:rPr lang="es-ES" sz="2400" b="1" dirty="0"/>
              <a:t>.. </a:t>
            </a:r>
            <a:r>
              <a:rPr lang="es-ES" sz="2400" b="1" dirty="0" err="1"/>
              <a:t>a</a:t>
            </a:r>
            <a:r>
              <a:rPr lang="es-ES" sz="2400" b="1" dirty="0" err="1" smtClean="0"/>
              <a:t>tmospheric</a:t>
            </a:r>
            <a:r>
              <a:rPr lang="es-ES" sz="2400" b="1" dirty="0" smtClean="0"/>
              <a:t> </a:t>
            </a:r>
            <a:r>
              <a:rPr lang="es-ES" sz="2400" b="1" dirty="0" err="1"/>
              <a:t>c</a:t>
            </a:r>
            <a:r>
              <a:rPr lang="es-ES" sz="2400" b="1" dirty="0" err="1" smtClean="0"/>
              <a:t>irculation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is</a:t>
            </a:r>
            <a:r>
              <a:rPr lang="es-ES" sz="2400" b="1" dirty="0" smtClean="0"/>
              <a:t> </a:t>
            </a:r>
            <a:r>
              <a:rPr lang="es-ES" sz="2400" b="1" dirty="0" err="1"/>
              <a:t>strongly</a:t>
            </a:r>
            <a:r>
              <a:rPr lang="es-ES" sz="2400" b="1" dirty="0"/>
              <a:t> 3-D!</a:t>
            </a:r>
          </a:p>
        </p:txBody>
      </p:sp>
    </p:spTree>
    <p:extLst>
      <p:ext uri="{BB962C8B-B14F-4D97-AF65-F5344CB8AC3E}">
        <p14:creationId xmlns:p14="http://schemas.microsoft.com/office/powerpoint/2010/main" val="333647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Lectura Tesis Doctoral                                    Pla-Garcia, 27/04/2018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0B22A-31A1-2F44-AE7C-2DDF8C1A0C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agen 5" descr="T4_Ls270_inside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5436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1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_Ls90_Gale_inside_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81200" y="0"/>
            <a:ext cx="13420800" cy="103680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7772400" y="4267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prstClr val="white"/>
                </a:solidFill>
              </a:rPr>
              <a:t>E</a:t>
            </a:r>
            <a:endParaRPr lang="en-US" sz="1600" b="1" dirty="0" smtClean="0">
              <a:solidFill>
                <a:prstClr val="white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 flipV="1">
            <a:off x="6858000" y="152400"/>
            <a:ext cx="2286000" cy="533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ángulo 30"/>
          <p:cNvSpPr/>
          <p:nvPr/>
        </p:nvSpPr>
        <p:spPr>
          <a:xfrm rot="16200000">
            <a:off x="-3467100" y="4152900"/>
            <a:ext cx="7010400" cy="68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0" y="304800"/>
            <a:ext cx="7467600" cy="76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 bwMode="auto">
          <a:xfrm>
            <a:off x="8229600" y="1524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200" dirty="0" smtClean="0">
                <a:solidFill>
                  <a:srgbClr val="FFFFFF"/>
                </a:solidFill>
              </a:rPr>
              <a:t>                                  </a:t>
            </a:r>
            <a:r>
              <a:rPr lang="en-US" sz="2800" dirty="0" smtClean="0">
                <a:solidFill>
                  <a:srgbClr val="FFFFFF"/>
                </a:solidFill>
              </a:rPr>
              <a:t>LMST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 bwMode="auto">
          <a:xfrm>
            <a:off x="-2057400" y="-304800"/>
            <a:ext cx="12420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FFFFFF"/>
                </a:solidFill>
              </a:rPr>
              <a:t>                                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i="1" u="sng" dirty="0">
                <a:solidFill>
                  <a:srgbClr val="FFFFFF"/>
                </a:solidFill>
              </a:rPr>
              <a:t>S</a:t>
            </a:r>
            <a:r>
              <a:rPr lang="en-US" i="1" u="sng" dirty="0" smtClean="0">
                <a:solidFill>
                  <a:srgbClr val="FFFFFF"/>
                </a:solidFill>
              </a:rPr>
              <a:t>teady-state </a:t>
            </a:r>
            <a:r>
              <a:rPr lang="en-US" dirty="0" smtClean="0">
                <a:solidFill>
                  <a:srgbClr val="FFFFFF"/>
                </a:solidFill>
              </a:rPr>
              <a:t>methane release (</a:t>
            </a:r>
            <a:r>
              <a:rPr lang="en-US" dirty="0">
                <a:solidFill>
                  <a:srgbClr val="FFFFFF"/>
                </a:solidFill>
              </a:rPr>
              <a:t>~</a:t>
            </a:r>
            <a:r>
              <a:rPr lang="en-US" dirty="0" smtClean="0">
                <a:solidFill>
                  <a:srgbClr val="FFFFFF"/>
                </a:solidFill>
              </a:rPr>
              <a:t>140 km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inside</a:t>
            </a:r>
            <a:r>
              <a:rPr lang="en-US" dirty="0" smtClean="0">
                <a:solidFill>
                  <a:srgbClr val="FFFFFF"/>
                </a:solidFill>
              </a:rPr>
              <a:t> Gale close </a:t>
            </a:r>
            <a:r>
              <a:rPr lang="en-US" dirty="0">
                <a:solidFill>
                  <a:srgbClr val="FFFFFF"/>
                </a:solidFill>
              </a:rPr>
              <a:t>to </a:t>
            </a:r>
            <a:r>
              <a:rPr lang="en-US" dirty="0" smtClean="0">
                <a:solidFill>
                  <a:srgbClr val="FFFFFF"/>
                </a:solidFill>
              </a:rPr>
              <a:t>MSL</a:t>
            </a:r>
          </a:p>
          <a:p>
            <a:pPr algn="ctr" eaLnBrk="1" hangingPunct="1"/>
            <a:r>
              <a:rPr lang="en-US" sz="2800" dirty="0" smtClean="0">
                <a:solidFill>
                  <a:srgbClr val="FFFFFF"/>
                </a:solidFill>
              </a:rPr>
              <a:t>MRAMS CH4abundance in release location at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2" name="Imagen 41" descr="scal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37" y="1676403"/>
            <a:ext cx="1127185" cy="4978400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 rot="5400000">
            <a:off x="8382000" y="685800"/>
            <a:ext cx="533400" cy="144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7848600" y="12954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prstClr val="white"/>
                </a:solidFill>
              </a:rPr>
              <a:t>CH4</a:t>
            </a:r>
          </a:p>
          <a:p>
            <a:pPr algn="ctr" eaLnBrk="1" hangingPunct="1"/>
            <a:r>
              <a:rPr lang="en-US" sz="1800" b="1" dirty="0" smtClean="0">
                <a:solidFill>
                  <a:prstClr val="white"/>
                </a:solidFill>
              </a:rPr>
              <a:t>ppb</a:t>
            </a:r>
          </a:p>
        </p:txBody>
      </p:sp>
      <p:sp>
        <p:nvSpPr>
          <p:cNvPr id="45" name="Rectángulo 44"/>
          <p:cNvSpPr/>
          <p:nvPr/>
        </p:nvSpPr>
        <p:spPr>
          <a:xfrm rot="5400000">
            <a:off x="7467600" y="6858000"/>
            <a:ext cx="2362200" cy="144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62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/>
        </p:nvGrpSpPr>
        <p:grpSpPr>
          <a:xfrm>
            <a:off x="1143000" y="685800"/>
            <a:ext cx="6781800" cy="5943600"/>
            <a:chOff x="0" y="0"/>
            <a:chExt cx="5467350" cy="4838700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" t="16751" r="12304" b="16230"/>
            <a:stretch/>
          </p:blipFill>
          <p:spPr bwMode="auto">
            <a:xfrm rot="5400000">
              <a:off x="44768" y="-44133"/>
              <a:ext cx="2444750" cy="25330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5534" r="11392" b="16301"/>
            <a:stretch/>
          </p:blipFill>
          <p:spPr bwMode="auto">
            <a:xfrm rot="5400000">
              <a:off x="2766695" y="-250825"/>
              <a:ext cx="2449195" cy="29521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" t="16078" r="11456" b="16734"/>
            <a:stretch/>
          </p:blipFill>
          <p:spPr bwMode="auto">
            <a:xfrm rot="5400000">
              <a:off x="50800" y="2350135"/>
              <a:ext cx="2437765" cy="25393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8" t="5638" r="11392" b="16301"/>
            <a:stretch/>
          </p:blipFill>
          <p:spPr bwMode="auto">
            <a:xfrm rot="5400000">
              <a:off x="2771140" y="2145030"/>
              <a:ext cx="2437130" cy="29489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-1371600" y="76200"/>
            <a:ext cx="1181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0000"/>
                </a:solidFill>
              </a:rPr>
              <a:t>During nighttime </a:t>
            </a:r>
            <a:r>
              <a:rPr lang="en-US" sz="2000" dirty="0">
                <a:solidFill>
                  <a:srgbClr val="000000"/>
                </a:solidFill>
              </a:rPr>
              <a:t>downslope winds </a:t>
            </a:r>
            <a:r>
              <a:rPr lang="en-US" sz="2000" b="1" dirty="0" smtClean="0">
                <a:solidFill>
                  <a:srgbClr val="000000"/>
                </a:solidFill>
              </a:rPr>
              <a:t>converge </a:t>
            </a:r>
          </a:p>
          <a:p>
            <a:pPr algn="ctr" eaLnBrk="1" hangingPunct="1"/>
            <a:r>
              <a:rPr lang="en-US" sz="2000" b="1" dirty="0" smtClean="0">
                <a:solidFill>
                  <a:srgbClr val="000000"/>
                </a:solidFill>
              </a:rPr>
              <a:t>and </a:t>
            </a:r>
            <a:r>
              <a:rPr lang="en-US" sz="2000" b="1" dirty="0">
                <a:solidFill>
                  <a:srgbClr val="000000"/>
                </a:solidFill>
              </a:rPr>
              <a:t>contain</a:t>
            </a:r>
            <a:r>
              <a:rPr lang="en-US" sz="2000" dirty="0">
                <a:solidFill>
                  <a:srgbClr val="000000"/>
                </a:solidFill>
              </a:rPr>
              <a:t> methane </a:t>
            </a:r>
            <a:r>
              <a:rPr lang="en-US" sz="2000" dirty="0" smtClean="0">
                <a:solidFill>
                  <a:srgbClr val="000000"/>
                </a:solidFill>
              </a:rPr>
              <a:t>close </a:t>
            </a:r>
            <a:r>
              <a:rPr lang="en-US" sz="2000" dirty="0">
                <a:solidFill>
                  <a:srgbClr val="000000"/>
                </a:solidFill>
              </a:rPr>
              <a:t>to the point where it is released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B81BC-13DB-FB4A-92A6-5B2F015BD3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47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DLDT">
  <a:themeElements>
    <a:clrScheme name="TPS_B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PS_B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PS_B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DLDT">
  <a:themeElements>
    <a:clrScheme name="TPS_B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PS_B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PS_B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LDT">
  <a:themeElements>
    <a:clrScheme name="TPS_B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PS_B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PS_B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26135</TotalTime>
  <Words>84</Words>
  <Application>Microsoft Macintosh PowerPoint</Application>
  <PresentationFormat>Presentación en pantalla (4:3)</PresentationFormat>
  <Paragraphs>19</Paragraphs>
  <Slides>5</Slides>
  <Notes>3</Notes>
  <HiddenSlides>0</HiddenSlides>
  <MMClips>1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EDLDT</vt:lpstr>
      <vt:lpstr>3_Office Theme</vt:lpstr>
      <vt:lpstr>22_Office Theme</vt:lpstr>
      <vt:lpstr>1_EDLDT</vt:lpstr>
      <vt:lpstr>2_EDLDT</vt:lpstr>
      <vt:lpstr>Suppressed PBL in Gale crater, but...</vt:lpstr>
      <vt:lpstr>... atmospheric circulation is strongly 3-D!</vt:lpstr>
      <vt:lpstr>Presentación de PowerPoint</vt:lpstr>
      <vt:lpstr>Presentación de PowerPoint</vt:lpstr>
      <vt:lpstr>Presentación de PowerPoint</vt:lpstr>
    </vt:vector>
  </TitlesOfParts>
  <Company>SwRI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Dynamic Mesoscale Meteorology of Gale Crater</dc:title>
  <dc:creator>rafkin</dc:creator>
  <cp:lastModifiedBy>Jorge Pla-Garcia</cp:lastModifiedBy>
  <cp:revision>1260</cp:revision>
  <dcterms:created xsi:type="dcterms:W3CDTF">2013-12-06T14:45:43Z</dcterms:created>
  <dcterms:modified xsi:type="dcterms:W3CDTF">2018-12-08T20:25:56Z</dcterms:modified>
</cp:coreProperties>
</file>