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46" r:id="rId2"/>
    <p:sldId id="601" r:id="rId3"/>
    <p:sldId id="704" r:id="rId4"/>
    <p:sldId id="694" r:id="rId5"/>
    <p:sldId id="697" r:id="rId6"/>
    <p:sldId id="721" r:id="rId7"/>
    <p:sldId id="712" r:id="rId8"/>
    <p:sldId id="719" r:id="rId9"/>
    <p:sldId id="281" r:id="rId10"/>
    <p:sldId id="610" r:id="rId11"/>
    <p:sldId id="671" r:id="rId12"/>
    <p:sldId id="706" r:id="rId13"/>
    <p:sldId id="722" r:id="rId14"/>
    <p:sldId id="723" r:id="rId15"/>
    <p:sldId id="724" r:id="rId16"/>
    <p:sldId id="682" r:id="rId17"/>
    <p:sldId id="684" r:id="rId18"/>
    <p:sldId id="675" r:id="rId19"/>
    <p:sldId id="707" r:id="rId20"/>
    <p:sldId id="70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B46"/>
    <a:srgbClr val="558FD2"/>
    <a:srgbClr val="0080FF"/>
    <a:srgbClr val="00FFFF"/>
    <a:srgbClr val="800000"/>
    <a:srgbClr val="FF9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92295" autoAdjust="0"/>
  </p:normalViewPr>
  <p:slideViewPr>
    <p:cSldViewPr>
      <p:cViewPr>
        <p:scale>
          <a:sx n="100" d="100"/>
          <a:sy n="100" d="100"/>
        </p:scale>
        <p:origin x="-95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B07AA5-42CE-0B44-BB9D-A6FC287A6303}" type="datetimeFigureOut">
              <a:rPr lang="es-ES"/>
              <a:pPr>
                <a:defRPr/>
              </a:pPr>
              <a:t>22/01/17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A90197-8E6B-EA4B-9745-19337A259D9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624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00C4F9-EBA4-F74F-8713-85EFE9141D50}" type="datetimeFigureOut">
              <a:rPr lang="en-US"/>
              <a:pPr>
                <a:defRPr/>
              </a:pPr>
              <a:t>22/01/17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B2C2CE-161E-BD4D-9826-D5C63C5619A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64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s-ES" baseline="0" dirty="0" smtClean="0">
                <a:latin typeface="Calibri" charset="0"/>
              </a:rPr>
              <a:t>In </a:t>
            </a:r>
            <a:r>
              <a:rPr lang="es-ES" baseline="0" dirty="0" err="1" smtClean="0">
                <a:latin typeface="Calibri" charset="0"/>
              </a:rPr>
              <a:t>an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effort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better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address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potential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mixing</a:t>
            </a:r>
            <a:r>
              <a:rPr lang="es-ES" baseline="0" dirty="0" smtClean="0">
                <a:latin typeface="Calibri" charset="0"/>
              </a:rPr>
              <a:t> and </a:t>
            </a:r>
            <a:r>
              <a:rPr lang="es-ES" baseline="0" dirty="0" err="1" smtClean="0">
                <a:latin typeface="Calibri" charset="0"/>
              </a:rPr>
              <a:t>remaining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questions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atmospheric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circulation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studies</a:t>
            </a:r>
            <a:r>
              <a:rPr lang="es-ES" baseline="0" dirty="0" smtClean="0">
                <a:latin typeface="Calibri" charset="0"/>
              </a:rPr>
              <a:t> of Gale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were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performed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with</a:t>
            </a:r>
            <a:r>
              <a:rPr lang="es-ES" baseline="0" dirty="0" smtClean="0">
                <a:latin typeface="Calibri" charset="0"/>
              </a:rPr>
              <a:t> MRAMS </a:t>
            </a:r>
            <a:r>
              <a:rPr lang="es-ES" baseline="0" dirty="0" err="1" smtClean="0">
                <a:latin typeface="Calibri" charset="0"/>
              </a:rPr>
              <a:t>mesoscale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model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ideally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suited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for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investigation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using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tracer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fields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simulate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transport</a:t>
            </a:r>
            <a:r>
              <a:rPr lang="es-ES" baseline="0" dirty="0" smtClean="0">
                <a:latin typeface="Calibri" charset="0"/>
              </a:rPr>
              <a:t> of CH4 and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understand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mixing</a:t>
            </a:r>
            <a:r>
              <a:rPr lang="es-ES" baseline="0" dirty="0" smtClean="0">
                <a:latin typeface="Calibri" charset="0"/>
              </a:rPr>
              <a:t> of air </a:t>
            </a:r>
            <a:r>
              <a:rPr lang="es-ES" baseline="0" dirty="0" err="1" smtClean="0">
                <a:latin typeface="Calibri" charset="0"/>
              </a:rPr>
              <a:t>inside</a:t>
            </a:r>
            <a:r>
              <a:rPr lang="es-ES" baseline="0" dirty="0" smtClean="0">
                <a:latin typeface="Calibri" charset="0"/>
              </a:rPr>
              <a:t> and </a:t>
            </a:r>
            <a:r>
              <a:rPr lang="es-ES" baseline="0" dirty="0" err="1" smtClean="0">
                <a:latin typeface="Calibri" charset="0"/>
              </a:rPr>
              <a:t>outside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throughout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Martian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year</a:t>
            </a:r>
            <a:r>
              <a:rPr lang="es-ES" baseline="0" dirty="0" smtClean="0">
                <a:latin typeface="Calibri" charset="0"/>
              </a:rPr>
              <a:t>.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simulated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tracer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abundances</a:t>
            </a:r>
            <a:r>
              <a:rPr lang="es-ES" baseline="0" dirty="0" smtClean="0">
                <a:latin typeface="Calibri" charset="0"/>
              </a:rPr>
              <a:t> are </a:t>
            </a:r>
            <a:r>
              <a:rPr lang="es-ES" baseline="0" dirty="0" err="1" smtClean="0">
                <a:latin typeface="Calibri" charset="0"/>
              </a:rPr>
              <a:t>compared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gas </a:t>
            </a:r>
            <a:r>
              <a:rPr lang="es-ES" baseline="0" dirty="0" err="1" smtClean="0">
                <a:latin typeface="Calibri" charset="0"/>
              </a:rPr>
              <a:t>abundances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measured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by</a:t>
            </a:r>
            <a:r>
              <a:rPr lang="es-ES" baseline="0" dirty="0" smtClean="0">
                <a:latin typeface="Calibri" charset="0"/>
              </a:rPr>
              <a:t> SAM. Ls270 </a:t>
            </a:r>
            <a:r>
              <a:rPr lang="es-ES" baseline="0" dirty="0" err="1" smtClean="0">
                <a:latin typeface="Calibri" charset="0"/>
              </a:rPr>
              <a:t>was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shown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be </a:t>
            </a:r>
            <a:r>
              <a:rPr lang="es-ES" baseline="0" dirty="0" err="1" smtClean="0">
                <a:latin typeface="Calibri" charset="0"/>
              </a:rPr>
              <a:t>an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anomalous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season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when</a:t>
            </a:r>
            <a:r>
              <a:rPr lang="es-ES" baseline="0" dirty="0" smtClean="0">
                <a:latin typeface="Calibri" charset="0"/>
              </a:rPr>
              <a:t> air </a:t>
            </a:r>
            <a:r>
              <a:rPr lang="es-ES" baseline="0" dirty="0" err="1" smtClean="0">
                <a:latin typeface="Calibri" charset="0"/>
              </a:rPr>
              <a:t>within</a:t>
            </a:r>
            <a:r>
              <a:rPr lang="es-ES" baseline="0" dirty="0" smtClean="0">
                <a:latin typeface="Calibri" charset="0"/>
              </a:rPr>
              <a:t> and </a:t>
            </a:r>
            <a:r>
              <a:rPr lang="es-ES" baseline="0" dirty="0" err="1" smtClean="0">
                <a:latin typeface="Calibri" charset="0"/>
              </a:rPr>
              <a:t>outside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was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well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mixed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strong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flushing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northerly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flow</a:t>
            </a:r>
            <a:r>
              <a:rPr lang="es-ES" baseline="0" dirty="0" smtClean="0">
                <a:latin typeface="Calibri" charset="0"/>
              </a:rPr>
              <a:t> and </a:t>
            </a:r>
            <a:r>
              <a:rPr lang="es-ES" baseline="0" dirty="0" err="1" smtClean="0">
                <a:latin typeface="Calibri" charset="0"/>
              </a:rPr>
              <a:t>large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amplitude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breaking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mountain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waves</a:t>
            </a:r>
            <a:r>
              <a:rPr lang="es-ES" baseline="0" dirty="0" smtClean="0">
                <a:latin typeface="Calibri" charset="0"/>
              </a:rPr>
              <a:t>: air </a:t>
            </a:r>
            <a:r>
              <a:rPr lang="es-ES" baseline="0" dirty="0" err="1" smtClean="0">
                <a:latin typeface="Calibri" charset="0"/>
              </a:rPr>
              <a:t>flowing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downslope</a:t>
            </a:r>
            <a:r>
              <a:rPr lang="es-ES" baseline="0" dirty="0" smtClean="0">
                <a:latin typeface="Calibri" charset="0"/>
              </a:rPr>
              <a:t> at </a:t>
            </a:r>
            <a:r>
              <a:rPr lang="es-ES" baseline="0" dirty="0" err="1" smtClean="0">
                <a:latin typeface="Calibri" charset="0"/>
              </a:rPr>
              <a:t>night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cold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enough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penetrate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all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way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surface</a:t>
            </a:r>
            <a:r>
              <a:rPr lang="es-ES" baseline="0" dirty="0" smtClean="0">
                <a:latin typeface="Calibri" charset="0"/>
              </a:rPr>
              <a:t>. At </a:t>
            </a:r>
            <a:r>
              <a:rPr lang="es-ES" baseline="0" dirty="0" err="1" smtClean="0">
                <a:latin typeface="Calibri" charset="0"/>
              </a:rPr>
              <a:t>other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seasons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air in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more </a:t>
            </a:r>
            <a:r>
              <a:rPr lang="es-ES" baseline="0" dirty="0" err="1" smtClean="0">
                <a:latin typeface="Calibri" charset="0"/>
              </a:rPr>
              <a:t>isolated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from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surrounding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environment</a:t>
            </a:r>
            <a:r>
              <a:rPr lang="es-ES" baseline="0" dirty="0" smtClean="0">
                <a:latin typeface="Calibri" charset="0"/>
              </a:rPr>
              <a:t>: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air </a:t>
            </a:r>
            <a:r>
              <a:rPr lang="es-ES" baseline="0" dirty="0" err="1" smtClean="0">
                <a:latin typeface="Calibri" charset="0"/>
              </a:rPr>
              <a:t>flowing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down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rims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does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not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easily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make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floor</a:t>
            </a:r>
            <a:r>
              <a:rPr lang="es-ES" baseline="0" dirty="0" smtClean="0">
                <a:latin typeface="Calibri" charset="0"/>
              </a:rPr>
              <a:t>. </a:t>
            </a:r>
            <a:r>
              <a:rPr lang="es-ES" baseline="0" dirty="0" err="1" smtClean="0">
                <a:latin typeface="Calibri" charset="0"/>
              </a:rPr>
              <a:t>Instead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air </a:t>
            </a:r>
            <a:r>
              <a:rPr lang="es-ES" baseline="0" dirty="0" err="1" smtClean="0">
                <a:latin typeface="Calibri" charset="0"/>
              </a:rPr>
              <a:t>encounters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very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cold</a:t>
            </a:r>
            <a:r>
              <a:rPr lang="es-ES" baseline="0" dirty="0" smtClean="0">
                <a:latin typeface="Calibri" charset="0"/>
              </a:rPr>
              <a:t> and </a:t>
            </a:r>
            <a:r>
              <a:rPr lang="es-ES" baseline="0" dirty="0" err="1" smtClean="0">
                <a:latin typeface="Calibri" charset="0"/>
              </a:rPr>
              <a:t>stable</a:t>
            </a:r>
            <a:r>
              <a:rPr lang="es-ES" baseline="0" dirty="0" smtClean="0">
                <a:latin typeface="Calibri" charset="0"/>
              </a:rPr>
              <a:t> air </a:t>
            </a:r>
            <a:r>
              <a:rPr lang="es-ES" baseline="0" dirty="0" err="1" smtClean="0">
                <a:latin typeface="Calibri" charset="0"/>
              </a:rPr>
              <a:t>pooled</a:t>
            </a:r>
            <a:r>
              <a:rPr lang="es-ES" baseline="0" dirty="0" smtClean="0">
                <a:latin typeface="Calibri" charset="0"/>
              </a:rPr>
              <a:t> in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bottom</a:t>
            </a:r>
            <a:r>
              <a:rPr lang="es-ES" baseline="0" dirty="0" smtClean="0">
                <a:latin typeface="Calibri" charset="0"/>
              </a:rPr>
              <a:t> of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which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forces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air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glide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right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over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colder</a:t>
            </a:r>
            <a:r>
              <a:rPr lang="es-ES" baseline="0" dirty="0" smtClean="0">
                <a:latin typeface="Calibri" charset="0"/>
              </a:rPr>
              <a:t>, more dense air </a:t>
            </a:r>
            <a:r>
              <a:rPr lang="es-ES" baseline="0" dirty="0" err="1" smtClean="0">
                <a:latin typeface="Calibri" charset="0"/>
              </a:rPr>
              <a:t>below</a:t>
            </a:r>
            <a:r>
              <a:rPr lang="es-ES" baseline="0" dirty="0" smtClean="0">
                <a:latin typeface="Calibri" charset="0"/>
              </a:rPr>
              <a:t>. </a:t>
            </a:r>
            <a:r>
              <a:rPr lang="es-ES" baseline="0" dirty="0" err="1" smtClean="0">
                <a:latin typeface="Calibri" charset="0"/>
              </a:rPr>
              <a:t>Thus</a:t>
            </a:r>
            <a:r>
              <a:rPr lang="es-ES" baseline="0" dirty="0" smtClean="0">
                <a:latin typeface="Calibri" charset="0"/>
              </a:rPr>
              <a:t>,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mixing</a:t>
            </a:r>
            <a:r>
              <a:rPr lang="es-ES" baseline="0" dirty="0" smtClean="0">
                <a:latin typeface="Calibri" charset="0"/>
              </a:rPr>
              <a:t> of </a:t>
            </a:r>
            <a:r>
              <a:rPr lang="es-ES" baseline="0" dirty="0" err="1" smtClean="0">
                <a:latin typeface="Calibri" charset="0"/>
              </a:rPr>
              <a:t>near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surface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air </a:t>
            </a:r>
            <a:r>
              <a:rPr lang="es-ES" baseline="0" dirty="0" err="1" smtClean="0">
                <a:latin typeface="Calibri" charset="0"/>
              </a:rPr>
              <a:t>with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external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environment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potentially</a:t>
            </a:r>
            <a:r>
              <a:rPr lang="es-ES" baseline="0" dirty="0" smtClean="0">
                <a:latin typeface="Calibri" charset="0"/>
              </a:rPr>
              <a:t> more </a:t>
            </a:r>
            <a:r>
              <a:rPr lang="es-ES" baseline="0" dirty="0" err="1" smtClean="0">
                <a:latin typeface="Calibri" charset="0"/>
              </a:rPr>
              <a:t>limited</a:t>
            </a:r>
            <a:r>
              <a:rPr lang="es-ES" baseline="0" dirty="0" smtClean="0">
                <a:latin typeface="Calibri" charset="0"/>
              </a:rPr>
              <a:t> at </a:t>
            </a:r>
            <a:r>
              <a:rPr lang="es-ES" baseline="0" dirty="0" err="1" smtClean="0">
                <a:latin typeface="Calibri" charset="0"/>
              </a:rPr>
              <a:t>seasons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other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than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around</a:t>
            </a:r>
            <a:r>
              <a:rPr lang="es-ES" baseline="0" dirty="0" smtClean="0">
                <a:latin typeface="Calibri" charset="0"/>
              </a:rPr>
              <a:t> Ls270.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rise</a:t>
            </a:r>
            <a:r>
              <a:rPr lang="es-ES" baseline="0" dirty="0" smtClean="0">
                <a:latin typeface="Calibri" charset="0"/>
              </a:rPr>
              <a:t> in CH4 </a:t>
            </a:r>
            <a:r>
              <a:rPr lang="es-ES" baseline="0" dirty="0" err="1" smtClean="0">
                <a:latin typeface="Calibri" charset="0"/>
              </a:rPr>
              <a:t>concentration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was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reported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start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around</a:t>
            </a:r>
            <a:r>
              <a:rPr lang="es-ES" baseline="0" dirty="0" smtClean="0">
                <a:latin typeface="Calibri" charset="0"/>
              </a:rPr>
              <a:t> Ls336, </a:t>
            </a:r>
            <a:r>
              <a:rPr lang="es-ES" baseline="0" dirty="0" err="1" smtClean="0">
                <a:latin typeface="Calibri" charset="0"/>
              </a:rPr>
              <a:t>peaked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shortly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after</a:t>
            </a:r>
            <a:r>
              <a:rPr lang="es-ES" baseline="0" dirty="0" smtClean="0">
                <a:latin typeface="Calibri" charset="0"/>
              </a:rPr>
              <a:t> Ls82, and </a:t>
            </a:r>
            <a:r>
              <a:rPr lang="es-ES" baseline="0" dirty="0" err="1" smtClean="0">
                <a:latin typeface="Calibri" charset="0"/>
              </a:rPr>
              <a:t>then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dropped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background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values</a:t>
            </a:r>
            <a:r>
              <a:rPr lang="es-ES" baseline="0" dirty="0" smtClean="0">
                <a:latin typeface="Calibri" charset="0"/>
              </a:rPr>
              <a:t> prior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Ls103. </a:t>
            </a:r>
            <a:r>
              <a:rPr lang="es-ES" baseline="0" dirty="0" err="1" smtClean="0">
                <a:latin typeface="Calibri" charset="0"/>
              </a:rPr>
              <a:t>Two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scenarios</a:t>
            </a:r>
            <a:r>
              <a:rPr lang="es-ES" baseline="0" dirty="0" smtClean="0">
                <a:latin typeface="Calibri" charset="0"/>
              </a:rPr>
              <a:t> are </a:t>
            </a:r>
            <a:r>
              <a:rPr lang="es-ES" baseline="0" dirty="0" err="1" smtClean="0">
                <a:latin typeface="Calibri" charset="0"/>
              </a:rPr>
              <a:t>considered</a:t>
            </a:r>
            <a:r>
              <a:rPr lang="es-ES" baseline="0" dirty="0" smtClean="0">
                <a:latin typeface="Calibri" charset="0"/>
              </a:rPr>
              <a:t> in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context</a:t>
            </a:r>
            <a:r>
              <a:rPr lang="es-ES" baseline="0" dirty="0" smtClean="0">
                <a:latin typeface="Calibri" charset="0"/>
              </a:rPr>
              <a:t> of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circulations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predicted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by</a:t>
            </a:r>
            <a:r>
              <a:rPr lang="es-ES" baseline="0" dirty="0" smtClean="0">
                <a:latin typeface="Calibri" charset="0"/>
              </a:rPr>
              <a:t> MRAMS.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first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scenario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release</a:t>
            </a:r>
            <a:r>
              <a:rPr lang="es-ES" baseline="0" dirty="0" smtClean="0">
                <a:latin typeface="Calibri" charset="0"/>
              </a:rPr>
              <a:t> of CH4 </a:t>
            </a:r>
            <a:r>
              <a:rPr lang="es-ES" baseline="0" dirty="0" err="1" smtClean="0">
                <a:latin typeface="Calibri" charset="0"/>
              </a:rPr>
              <a:t>from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somewhere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outside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.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second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a </a:t>
            </a:r>
            <a:r>
              <a:rPr lang="es-ES" baseline="0" dirty="0" err="1" smtClean="0">
                <a:latin typeface="Calibri" charset="0"/>
              </a:rPr>
              <a:t>release</a:t>
            </a:r>
            <a:r>
              <a:rPr lang="es-ES" baseline="0" dirty="0" smtClean="0">
                <a:latin typeface="Calibri" charset="0"/>
              </a:rPr>
              <a:t> of CH4 </a:t>
            </a:r>
            <a:r>
              <a:rPr lang="es-ES" baseline="0" dirty="0" err="1" smtClean="0">
                <a:latin typeface="Calibri" charset="0"/>
              </a:rPr>
              <a:t>within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. In </a:t>
            </a:r>
            <a:r>
              <a:rPr lang="es-ES" baseline="0" dirty="0" err="1" smtClean="0">
                <a:latin typeface="Calibri" charset="0"/>
              </a:rPr>
              <a:t>both</a:t>
            </a:r>
            <a:r>
              <a:rPr lang="es-ES" baseline="0" dirty="0" smtClean="0">
                <a:latin typeface="Calibri" charset="0"/>
              </a:rPr>
              <a:t> cases,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release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assumed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take</a:t>
            </a:r>
            <a:r>
              <a:rPr lang="es-ES" baseline="0" dirty="0" smtClean="0">
                <a:latin typeface="Calibri" charset="0"/>
              </a:rPr>
              <a:t> place </a:t>
            </a:r>
            <a:r>
              <a:rPr lang="es-ES" baseline="0" dirty="0" err="1" smtClean="0">
                <a:latin typeface="Calibri" charset="0"/>
              </a:rPr>
              <a:t>near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season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when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rise</a:t>
            </a:r>
            <a:r>
              <a:rPr lang="es-ES" baseline="0" dirty="0" smtClean="0">
                <a:latin typeface="Calibri" charset="0"/>
              </a:rPr>
              <a:t> of </a:t>
            </a:r>
            <a:r>
              <a:rPr lang="es-ES" baseline="0" dirty="0" err="1" smtClean="0">
                <a:latin typeface="Calibri" charset="0"/>
              </a:rPr>
              <a:t>concentration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was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first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noted</a:t>
            </a:r>
            <a:r>
              <a:rPr lang="es-ES" baseline="0" dirty="0" smtClean="0">
                <a:latin typeface="Calibri" charset="0"/>
              </a:rPr>
              <a:t> Ls336. </a:t>
            </a:r>
            <a:r>
              <a:rPr lang="es-ES" baseline="0" dirty="0" err="1" smtClean="0">
                <a:latin typeface="Calibri" charset="0"/>
              </a:rPr>
              <a:t>This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a </a:t>
            </a:r>
            <a:r>
              <a:rPr lang="es-ES" baseline="0" dirty="0" err="1" smtClean="0">
                <a:latin typeface="Calibri" charset="0"/>
              </a:rPr>
              <a:t>transitional</a:t>
            </a:r>
            <a:r>
              <a:rPr lang="es-ES" baseline="0" dirty="0" smtClean="0">
                <a:latin typeface="Calibri" charset="0"/>
              </a:rPr>
              <a:t> time at Gale, </a:t>
            </a:r>
            <a:r>
              <a:rPr lang="es-ES" baseline="0" dirty="0" err="1" smtClean="0">
                <a:latin typeface="Calibri" charset="0"/>
              </a:rPr>
              <a:t>when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flushing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winds</a:t>
            </a:r>
            <a:r>
              <a:rPr lang="es-ES" baseline="0" dirty="0" smtClean="0">
                <a:latin typeface="Calibri" charset="0"/>
              </a:rPr>
              <a:t> are </a:t>
            </a:r>
            <a:r>
              <a:rPr lang="es-ES" baseline="0" dirty="0" err="1" smtClean="0">
                <a:latin typeface="Calibri" charset="0"/>
              </a:rPr>
              <a:t>giving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way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more </a:t>
            </a:r>
            <a:r>
              <a:rPr lang="es-ES" baseline="0" dirty="0" err="1" smtClean="0">
                <a:latin typeface="Calibri" charset="0"/>
              </a:rPr>
              <a:t>isolated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scenario</a:t>
            </a:r>
            <a:r>
              <a:rPr lang="es-ES" baseline="0" dirty="0" smtClean="0">
                <a:latin typeface="Calibri" charset="0"/>
              </a:rPr>
              <a:t>.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objective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establish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amount</a:t>
            </a:r>
            <a:r>
              <a:rPr lang="es-ES" baseline="0" dirty="0" smtClean="0">
                <a:latin typeface="Calibri" charset="0"/>
              </a:rPr>
              <a:t> of </a:t>
            </a:r>
            <a:r>
              <a:rPr lang="es-ES" baseline="0" dirty="0" err="1" smtClean="0">
                <a:latin typeface="Calibri" charset="0"/>
              </a:rPr>
              <a:t>mixing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during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the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limited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mixing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epochs</a:t>
            </a:r>
            <a:r>
              <a:rPr lang="es-ES" baseline="0" dirty="0" smtClean="0">
                <a:latin typeface="Calibri" charset="0"/>
              </a:rPr>
              <a:t> and </a:t>
            </a:r>
            <a:r>
              <a:rPr lang="es-ES" baseline="0" dirty="0" err="1" smtClean="0">
                <a:latin typeface="Calibri" charset="0"/>
              </a:rPr>
              <a:t>to</a:t>
            </a:r>
            <a:r>
              <a:rPr lang="es-ES" baseline="0" dirty="0" smtClean="0">
                <a:latin typeface="Calibri" charset="0"/>
              </a:rPr>
              <a:t> test </a:t>
            </a:r>
            <a:r>
              <a:rPr lang="es-ES" baseline="0" dirty="0" err="1" smtClean="0">
                <a:latin typeface="Calibri" charset="0"/>
              </a:rPr>
              <a:t>whether</a:t>
            </a:r>
            <a:r>
              <a:rPr lang="es-ES" baseline="0" dirty="0" smtClean="0">
                <a:latin typeface="Calibri" charset="0"/>
              </a:rPr>
              <a:t> CH4 </a:t>
            </a:r>
            <a:r>
              <a:rPr lang="es-ES" baseline="0" dirty="0" err="1" smtClean="0">
                <a:latin typeface="Calibri" charset="0"/>
              </a:rPr>
              <a:t>releases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inside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or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outside</a:t>
            </a:r>
            <a:r>
              <a:rPr lang="es-ES" baseline="0" dirty="0" smtClean="0">
                <a:latin typeface="Calibri" charset="0"/>
              </a:rPr>
              <a:t> of Gale </a:t>
            </a:r>
            <a:r>
              <a:rPr lang="es-ES" baseline="0" dirty="0" err="1" smtClean="0">
                <a:latin typeface="Calibri" charset="0"/>
              </a:rPr>
              <a:t>crater</a:t>
            </a:r>
            <a:r>
              <a:rPr lang="es-ES" baseline="0" dirty="0" smtClean="0">
                <a:latin typeface="Calibri" charset="0"/>
              </a:rPr>
              <a:t> are </a:t>
            </a:r>
            <a:r>
              <a:rPr lang="es-ES" baseline="0" dirty="0" err="1" smtClean="0">
                <a:latin typeface="Calibri" charset="0"/>
              </a:rPr>
              <a:t>consistent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with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observations</a:t>
            </a:r>
            <a:r>
              <a:rPr lang="es-ES" baseline="0" dirty="0" smtClean="0">
                <a:latin typeface="Calibri" charset="0"/>
              </a:rPr>
              <a:t> </a:t>
            </a:r>
            <a:r>
              <a:rPr lang="es-ES" baseline="0" dirty="0" err="1" smtClean="0">
                <a:latin typeface="Calibri" charset="0"/>
              </a:rPr>
              <a:t>by</a:t>
            </a:r>
            <a:r>
              <a:rPr lang="es-ES" baseline="0" dirty="0" smtClean="0">
                <a:latin typeface="Calibri" charset="0"/>
              </a:rPr>
              <a:t> SAM.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B5720-703E-C440-8D55-2EDADA17332C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z="20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2668BD-FEDC-3841-A766-58FDD66F89A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Calibri" charset="0"/>
              <a:sym typeface="Wingdings" charset="0"/>
            </a:endParaRPr>
          </a:p>
        </p:txBody>
      </p:sp>
      <p:sp>
        <p:nvSpPr>
          <p:cNvPr id="2355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6E3A2EB-F0AC-C543-8169-E4115DF1F5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dirty="0">
              <a:latin typeface="Calibri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3B604F-1D8A-3449-955B-4C47F49487C3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b="1" dirty="0">
              <a:latin typeface="Calibri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F63607-4EE0-FF49-80A2-B9E9556B26DA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F7E0FC-A8DC-9342-BA98-968225E4FCF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B1560-4525-0D43-891E-0F05F649CD4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Marcador de encabezad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AE8333-F5CF-2748-A605-1C9E38D67FA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BA6D-1B4C-6A40-9139-FD9AD5D147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2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D4EF-EA16-5444-9E08-4BEACDDC901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5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89CC-DD4D-5045-8414-35ECDA2193D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0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B81BC-13DB-FB4A-92A6-5B2F015BD3A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4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6C51-9BA4-FC41-BDF9-45CA8D23193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5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B05-2CD5-7D48-B884-21528282C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0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4665B-6980-C74C-9506-45D51117F13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5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F4B-2595-9942-BFB9-9579AB6220C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8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67C5-06F3-AF42-94E0-E44CBDB02D8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0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F2FF-E523-734D-8E10-051F758E77E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3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C5691-A6A5-AE40-8885-B20A55978E8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5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/>
              <a:t>11 Dec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8026B-11C6-104A-867A-4F59C371923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gif"/><Relationship Id="rId10" Type="http://schemas.openxmlformats.org/officeDocument/2006/relationships/image" Target="../media/image8.jpeg"/><Relationship Id="rId11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uadroTexto 6"/>
          <p:cNvSpPr txBox="1">
            <a:spLocks noChangeArrowheads="1"/>
          </p:cNvSpPr>
          <p:nvPr/>
        </p:nvSpPr>
        <p:spPr bwMode="auto">
          <a:xfrm>
            <a:off x="2362200" y="6019800"/>
            <a:ext cx="495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 dirty="0" smtClean="0">
                <a:solidFill>
                  <a:schemeClr val="bg1"/>
                </a:solidFill>
              </a:rPr>
              <a:t>MSL </a:t>
            </a:r>
            <a:r>
              <a:rPr lang="es-ES" sz="2000" b="1" dirty="0" err="1" smtClean="0">
                <a:solidFill>
                  <a:schemeClr val="bg1"/>
                </a:solidFill>
              </a:rPr>
              <a:t>Science</a:t>
            </a:r>
            <a:r>
              <a:rPr lang="es-ES" sz="2000" b="1" dirty="0" smtClean="0">
                <a:solidFill>
                  <a:schemeClr val="bg1"/>
                </a:solidFill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</a:rPr>
              <a:t>Team</a:t>
            </a:r>
            <a:r>
              <a:rPr lang="es-ES" sz="2000" b="1" dirty="0" smtClean="0">
                <a:solidFill>
                  <a:schemeClr val="bg1"/>
                </a:solidFill>
              </a:rPr>
              <a:t> Meeting</a:t>
            </a:r>
          </a:p>
          <a:p>
            <a:pPr algn="ctr" eaLnBrk="1" hangingPunct="1"/>
            <a:r>
              <a:rPr lang="es-ES" sz="2000" b="1" dirty="0" smtClean="0">
                <a:solidFill>
                  <a:schemeClr val="bg1"/>
                </a:solidFill>
              </a:rPr>
              <a:t>MSL </a:t>
            </a:r>
            <a:r>
              <a:rPr lang="es-ES" sz="2000" b="1" dirty="0">
                <a:solidFill>
                  <a:schemeClr val="bg1"/>
                </a:solidFill>
              </a:rPr>
              <a:t>sol </a:t>
            </a:r>
            <a:r>
              <a:rPr lang="es-ES" sz="2000" b="1" dirty="0" smtClean="0">
                <a:solidFill>
                  <a:schemeClr val="bg1"/>
                </a:solidFill>
              </a:rPr>
              <a:t>1590 </a:t>
            </a:r>
            <a:r>
              <a:rPr lang="es-ES" sz="2000" b="1" dirty="0">
                <a:solidFill>
                  <a:schemeClr val="bg1"/>
                </a:solidFill>
              </a:rPr>
              <a:t>(</a:t>
            </a:r>
            <a:r>
              <a:rPr lang="es-ES" sz="2000" b="1" dirty="0" smtClean="0">
                <a:solidFill>
                  <a:schemeClr val="bg1"/>
                </a:solidFill>
              </a:rPr>
              <a:t>Ls305)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smtClean="0">
                <a:solidFill>
                  <a:schemeClr val="bg1"/>
                </a:solidFill>
              </a:rPr>
              <a:t>January 25th  2017</a:t>
            </a:r>
            <a:endParaRPr lang="en-US" sz="2000" b="1" dirty="0">
              <a:solidFill>
                <a:schemeClr val="bg1"/>
              </a:solidFill>
            </a:endParaRPr>
          </a:p>
          <a:p>
            <a:pPr algn="r" eaLnBrk="1" hangingPunct="1"/>
            <a:endParaRPr lang="es-ES" sz="2000" dirty="0"/>
          </a:p>
        </p:txBody>
      </p:sp>
      <p:pic>
        <p:nvPicPr>
          <p:cNvPr id="15365" name="Imagen 131075" descr="SwRI_logo_s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6238" y="19240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131075" descr="SwRI_logo_s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8638" y="20764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131075" descr="SwRI_logo_s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1038" y="2228850"/>
            <a:ext cx="19383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n 17" descr="logo_mars_science_labhorator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838200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metha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10160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methan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9318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n 11" descr="NASA_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1200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 descr="logo_SSI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6029325"/>
            <a:ext cx="646557" cy="803275"/>
          </a:xfrm>
          <a:prstGeom prst="rect">
            <a:avLst/>
          </a:prstGeom>
        </p:spPr>
      </p:pic>
      <p:pic>
        <p:nvPicPr>
          <p:cNvPr id="17" name="Imagen 16" descr="612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019800"/>
            <a:ext cx="1076454" cy="787317"/>
          </a:xfrm>
          <a:prstGeom prst="rect">
            <a:avLst/>
          </a:prstGeom>
        </p:spPr>
      </p:pic>
      <p:pic>
        <p:nvPicPr>
          <p:cNvPr id="2" name="Imagen 1" descr="Combo_logos_CAB.tif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935792"/>
            <a:ext cx="2209801" cy="884108"/>
          </a:xfrm>
          <a:prstGeom prst="rect">
            <a:avLst/>
          </a:prstGeom>
        </p:spPr>
      </p:pic>
      <p:sp>
        <p:nvSpPr>
          <p:cNvPr id="18" name="CuadroTexto 3"/>
          <p:cNvSpPr txBox="1">
            <a:spLocks noChangeArrowheads="1"/>
          </p:cNvSpPr>
          <p:nvPr/>
        </p:nvSpPr>
        <p:spPr bwMode="auto">
          <a:xfrm>
            <a:off x="1828800" y="762000"/>
            <a:ext cx="5410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>
                <a:solidFill>
                  <a:schemeClr val="bg1"/>
                </a:solidFill>
                <a:latin typeface="Arial" charset="0"/>
              </a:rPr>
              <a:t>Jorge Pla-</a:t>
            </a:r>
            <a:r>
              <a:rPr lang="es-ES" sz="1800" b="1" dirty="0" smtClean="0">
                <a:solidFill>
                  <a:schemeClr val="bg1"/>
                </a:solidFill>
                <a:latin typeface="Arial" charset="0"/>
              </a:rPr>
              <a:t>García</a:t>
            </a:r>
            <a:r>
              <a:rPr lang="es-ES" sz="1800" baseline="30000" dirty="0" smtClean="0">
                <a:solidFill>
                  <a:schemeClr val="bg1"/>
                </a:solidFill>
                <a:latin typeface="Arial" charset="0"/>
              </a:rPr>
              <a:t>1,2,3 </a:t>
            </a:r>
            <a:r>
              <a:rPr lang="es-ES" sz="1800" b="1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es-ES" sz="1800" b="1" dirty="0" err="1">
                <a:solidFill>
                  <a:schemeClr val="bg1"/>
                </a:solidFill>
                <a:latin typeface="Arial" charset="0"/>
              </a:rPr>
              <a:t>S</a:t>
            </a:r>
            <a:r>
              <a:rPr lang="es-ES" sz="1800" b="1" dirty="0" err="1" smtClean="0">
                <a:solidFill>
                  <a:schemeClr val="bg1"/>
                </a:solidFill>
                <a:latin typeface="Arial" charset="0"/>
              </a:rPr>
              <a:t>cot</a:t>
            </a:r>
            <a:r>
              <a:rPr lang="es-ES" sz="18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1800" b="1" dirty="0">
                <a:solidFill>
                  <a:schemeClr val="bg1"/>
                </a:solidFill>
                <a:latin typeface="Arial" charset="0"/>
              </a:rPr>
              <a:t>C.R. </a:t>
            </a:r>
            <a:r>
              <a:rPr lang="es-ES" sz="1800" b="1" dirty="0" smtClean="0">
                <a:solidFill>
                  <a:schemeClr val="bg1"/>
                </a:solidFill>
                <a:latin typeface="Arial" charset="0"/>
              </a:rPr>
              <a:t>Rafkin</a:t>
            </a:r>
            <a:r>
              <a:rPr lang="es-ES" sz="1800" baseline="30000" dirty="0" smtClean="0">
                <a:solidFill>
                  <a:schemeClr val="bg1"/>
                </a:solidFill>
                <a:latin typeface="Arial" charset="0"/>
              </a:rPr>
              <a:t>2</a:t>
            </a:r>
            <a:endParaRPr lang="es-ES" sz="1800" baseline="300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s-ES" sz="1200" baseline="30000" dirty="0">
                <a:solidFill>
                  <a:schemeClr val="bg1"/>
                </a:solidFill>
                <a:latin typeface="Arial" charset="0"/>
              </a:rPr>
              <a:t>1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Centro de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Astrobiología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 (CSIC-INTA), Madrid, </a:t>
            </a:r>
            <a:r>
              <a:rPr lang="es-ES" sz="1200" dirty="0" err="1" smtClean="0">
                <a:solidFill>
                  <a:schemeClr val="bg1"/>
                </a:solidFill>
                <a:latin typeface="Arial" charset="0"/>
              </a:rPr>
              <a:t>Spain</a:t>
            </a:r>
            <a:endParaRPr lang="es-ES" sz="1200" dirty="0" smtClean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s-ES" sz="1200" baseline="30000" dirty="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s-ES" sz="1200" dirty="0" smtClean="0">
                <a:solidFill>
                  <a:schemeClr val="bg1"/>
                </a:solidFill>
                <a:latin typeface="Arial" charset="0"/>
              </a:rPr>
              <a:t>Space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Science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Institute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, Boulder, CO, </a:t>
            </a:r>
            <a:r>
              <a:rPr lang="es-ES" sz="1200" dirty="0" smtClean="0">
                <a:solidFill>
                  <a:schemeClr val="bg1"/>
                </a:solidFill>
                <a:latin typeface="Arial" charset="0"/>
              </a:rPr>
              <a:t>USA</a:t>
            </a:r>
            <a:endParaRPr lang="es-ES" sz="12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s-ES" sz="1200" baseline="30000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s-ES" sz="1200" dirty="0" smtClean="0">
                <a:solidFill>
                  <a:schemeClr val="bg1"/>
                </a:solidFill>
                <a:latin typeface="Arial" charset="0"/>
              </a:rPr>
              <a:t>Southwest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Research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Arial" charset="0"/>
              </a:rPr>
              <a:t>Institute</a:t>
            </a:r>
            <a:r>
              <a:rPr lang="es-ES" sz="1200" dirty="0">
                <a:solidFill>
                  <a:schemeClr val="bg1"/>
                </a:solidFill>
                <a:latin typeface="Arial" charset="0"/>
              </a:rPr>
              <a:t>, Boulder, CO, </a:t>
            </a:r>
            <a:r>
              <a:rPr lang="es-ES" sz="1200" dirty="0" smtClean="0">
                <a:solidFill>
                  <a:schemeClr val="bg1"/>
                </a:solidFill>
                <a:latin typeface="Arial" charset="0"/>
              </a:rPr>
              <a:t>USA</a:t>
            </a:r>
          </a:p>
          <a:p>
            <a:pPr algn="ctr" eaLnBrk="1" hangingPunct="1"/>
            <a:r>
              <a:rPr lang="es-ES" sz="1600" b="1" dirty="0" err="1" smtClean="0">
                <a:solidFill>
                  <a:schemeClr val="bg1"/>
                </a:solidFill>
                <a:latin typeface="Arial" charset="0"/>
              </a:rPr>
              <a:t>jpla@cab.inta-csic.es</a:t>
            </a:r>
            <a:endParaRPr lang="es-E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Rectangle 6"/>
          <p:cNvSpPr/>
          <p:nvPr/>
        </p:nvSpPr>
        <p:spPr>
          <a:xfrm>
            <a:off x="304800" y="152400"/>
            <a:ext cx="84582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Constraining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MSL-SAM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Methane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 smtClean="0">
                <a:solidFill>
                  <a:schemeClr val="bg1"/>
                </a:solidFill>
                <a:latin typeface="Arial" charset="0"/>
              </a:rPr>
              <a:t>Detected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 smtClean="0">
                <a:solidFill>
                  <a:schemeClr val="bg1"/>
                </a:solidFill>
                <a:latin typeface="Arial" charset="0"/>
              </a:rPr>
              <a:t>Source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 smtClean="0">
                <a:solidFill>
                  <a:schemeClr val="bg1"/>
                </a:solidFill>
                <a:latin typeface="Arial" charset="0"/>
              </a:rPr>
              <a:t>Location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 smtClean="0">
                <a:solidFill>
                  <a:schemeClr val="bg1"/>
                </a:solidFill>
                <a:latin typeface="Arial" charset="0"/>
              </a:rPr>
              <a:t>Through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Mars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Regional </a:t>
            </a:r>
            <a:r>
              <a:rPr lang="es-ES_tradnl" sz="3000" b="1" baseline="30000" dirty="0" err="1">
                <a:solidFill>
                  <a:schemeClr val="bg1"/>
                </a:solidFill>
                <a:latin typeface="Arial" charset="0"/>
              </a:rPr>
              <a:t>Atmospheric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 smtClean="0">
                <a:solidFill>
                  <a:schemeClr val="bg1"/>
                </a:solidFill>
                <a:latin typeface="Arial" charset="0"/>
              </a:rPr>
              <a:t>Modeling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 err="1" smtClean="0">
                <a:solidFill>
                  <a:schemeClr val="bg1"/>
                </a:solidFill>
                <a:latin typeface="Arial" charset="0"/>
              </a:rPr>
              <a:t>System</a:t>
            </a:r>
            <a:r>
              <a:rPr lang="es-ES_tradnl" sz="3000" b="1" baseline="30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3000" b="1" baseline="30000" dirty="0">
                <a:solidFill>
                  <a:schemeClr val="bg1"/>
                </a:solidFill>
                <a:latin typeface="Arial" charset="0"/>
              </a:rPr>
              <a:t>(MRAMS)</a:t>
            </a: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s-ES_tradnl" sz="1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  <a:p>
            <a:pPr algn="ctr">
              <a:defRPr/>
            </a:pP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n 6" descr="PIA20316 (1)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914400"/>
            <a:ext cx="9296400" cy="99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ítulo 1"/>
          <p:cNvSpPr>
            <a:spLocks noGrp="1"/>
          </p:cNvSpPr>
          <p:nvPr>
            <p:ph type="title"/>
          </p:nvPr>
        </p:nvSpPr>
        <p:spPr>
          <a:xfrm>
            <a:off x="-1676400" y="-381000"/>
            <a:ext cx="8229600" cy="1143000"/>
          </a:xfrm>
        </p:spPr>
        <p:txBody>
          <a:bodyPr/>
          <a:lstStyle/>
          <a:p>
            <a:r>
              <a:rPr lang="es-ES_tradnl" altLang="ja-JP" b="1" dirty="0" err="1" smtClean="0">
                <a:latin typeface="Calibri" charset="0"/>
              </a:rPr>
              <a:t>Thanks</a:t>
            </a:r>
            <a:r>
              <a:rPr lang="es-ES" altLang="ja-JP" b="1" dirty="0" smtClean="0">
                <a:latin typeface="Calibri" charset="0"/>
              </a:rPr>
              <a:t>!</a:t>
            </a:r>
            <a:br>
              <a:rPr lang="es-ES" altLang="ja-JP" b="1" dirty="0" smtClean="0">
                <a:latin typeface="Calibri" charset="0"/>
              </a:rPr>
            </a:br>
            <a:r>
              <a:rPr lang="es-ES" altLang="ja-JP" sz="2400" b="1" dirty="0" err="1" smtClean="0">
                <a:latin typeface="Calibri" charset="0"/>
              </a:rPr>
              <a:t>jpla@spacescience.org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alibri" charset="0"/>
              </a:rPr>
              <a:t>Backup Slides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15" descr="GRIDS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 txBox="1">
            <a:spLocks/>
          </p:cNvSpPr>
          <p:nvPr/>
        </p:nvSpPr>
        <p:spPr bwMode="auto">
          <a:xfrm>
            <a:off x="533400" y="3276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Altitude in meters (MOLA instrument)</a:t>
            </a:r>
          </a:p>
        </p:txBody>
      </p:sp>
      <p:sp>
        <p:nvSpPr>
          <p:cNvPr id="14" name="CuadroTexto 9"/>
          <p:cNvSpPr txBox="1">
            <a:spLocks noChangeArrowheads="1"/>
          </p:cNvSpPr>
          <p:nvPr/>
        </p:nvSpPr>
        <p:spPr bwMode="auto">
          <a:xfrm>
            <a:off x="7467600" y="1981200"/>
            <a:ext cx="2095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MSL landing site</a:t>
            </a:r>
          </a:p>
        </p:txBody>
      </p:sp>
      <p:sp>
        <p:nvSpPr>
          <p:cNvPr id="15" name="Estrella de 5 puntas 14"/>
          <p:cNvSpPr/>
          <p:nvPr/>
        </p:nvSpPr>
        <p:spPr>
          <a:xfrm>
            <a:off x="7924800" y="2362200"/>
            <a:ext cx="152400" cy="1524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7" name="Estrella de 5 puntas 16"/>
          <p:cNvSpPr/>
          <p:nvPr/>
        </p:nvSpPr>
        <p:spPr>
          <a:xfrm>
            <a:off x="5562600" y="2057400"/>
            <a:ext cx="152400" cy="1524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9" name="CuadroTexto 9"/>
          <p:cNvSpPr txBox="1">
            <a:spLocks noChangeArrowheads="1"/>
          </p:cNvSpPr>
          <p:nvPr/>
        </p:nvSpPr>
        <p:spPr bwMode="auto">
          <a:xfrm>
            <a:off x="5105400" y="1752600"/>
            <a:ext cx="2095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MSL landing site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04800" y="3733800"/>
            <a:ext cx="8610600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lvl="2" algn="just">
              <a:defRPr/>
            </a:pPr>
            <a:endParaRPr lang="es-ES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 err="1"/>
              <a:t>The</a:t>
            </a:r>
            <a:r>
              <a:rPr lang="es-ES" sz="1800" dirty="0"/>
              <a:t> simulation is configured with 7 grids. The model is run </a:t>
            </a:r>
            <a:r>
              <a:rPr lang="es-ES" sz="1800" dirty="0" err="1"/>
              <a:t>for</a:t>
            </a:r>
            <a:r>
              <a:rPr lang="es-ES" sz="1800" dirty="0"/>
              <a:t> 3 sols with 5 grids and then the 2 additional grids are added and run for at least 3 more </a:t>
            </a:r>
            <a:r>
              <a:rPr lang="es-ES" sz="1800" dirty="0" err="1"/>
              <a:t>sols</a:t>
            </a:r>
            <a:r>
              <a:rPr lang="es-ES" sz="1800" dirty="0"/>
              <a:t>.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s-ES" sz="18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/>
              <a:t>Horizontal Grid Spacing: Grid 1 (240km), Grid 7 (330m)</a:t>
            </a:r>
          </a:p>
          <a:p>
            <a:pPr algn="just">
              <a:defRPr/>
            </a:pPr>
            <a:endParaRPr lang="es-ES" sz="1800"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s-ES" sz="1800" dirty="0"/>
              <a:t>Vertical </a:t>
            </a:r>
            <a:r>
              <a:rPr lang="es-ES" sz="1800" dirty="0" err="1"/>
              <a:t>Grid</a:t>
            </a:r>
            <a:r>
              <a:rPr lang="es-ES" sz="1800" dirty="0"/>
              <a:t> </a:t>
            </a:r>
            <a:r>
              <a:rPr lang="es-ES" sz="1800" dirty="0" err="1"/>
              <a:t>Spacing</a:t>
            </a:r>
            <a:r>
              <a:rPr lang="es-ES" sz="1800" dirty="0"/>
              <a:t>: 50 </a:t>
            </a:r>
            <a:r>
              <a:rPr lang="es-ES" sz="1800" dirty="0" err="1"/>
              <a:t>points</a:t>
            </a:r>
            <a:r>
              <a:rPr lang="es-ES" sz="1800" dirty="0"/>
              <a:t>, 51km </a:t>
            </a:r>
            <a:r>
              <a:rPr lang="es-ES" sz="1800" dirty="0" err="1"/>
              <a:t>model</a:t>
            </a:r>
            <a:r>
              <a:rPr lang="es-ES" sz="1800" dirty="0"/>
              <a:t> top, 14.5m </a:t>
            </a:r>
            <a:r>
              <a:rPr lang="es-ES" sz="1800" dirty="0" err="1"/>
              <a:t>first</a:t>
            </a:r>
            <a:r>
              <a:rPr lang="es-ES" sz="1800" dirty="0"/>
              <a:t> </a:t>
            </a:r>
            <a:r>
              <a:rPr lang="es-ES" sz="1800" dirty="0" err="1"/>
              <a:t>layer</a:t>
            </a:r>
            <a:r>
              <a:rPr lang="es-ES" sz="1800" dirty="0"/>
              <a:t>, 30m </a:t>
            </a:r>
            <a:r>
              <a:rPr lang="es-ES" sz="1800" dirty="0" err="1"/>
              <a:t>initial</a:t>
            </a:r>
            <a:r>
              <a:rPr lang="es-ES" sz="1800" dirty="0"/>
              <a:t> </a:t>
            </a:r>
            <a:r>
              <a:rPr lang="es-ES" sz="1800" dirty="0" err="1"/>
              <a:t>grid</a:t>
            </a:r>
            <a:r>
              <a:rPr lang="es-ES" sz="1800" dirty="0"/>
              <a:t> </a:t>
            </a:r>
            <a:r>
              <a:rPr lang="es-ES" sz="1800" dirty="0" err="1"/>
              <a:t>spacing</a:t>
            </a:r>
            <a:r>
              <a:rPr lang="es-ES" sz="1800" dirty="0"/>
              <a:t>, 2500m </a:t>
            </a:r>
            <a:r>
              <a:rPr lang="es-ES" sz="1800" dirty="0" err="1"/>
              <a:t>maximum</a:t>
            </a:r>
            <a:r>
              <a:rPr lang="es-ES" sz="1800" dirty="0"/>
              <a:t> </a:t>
            </a:r>
            <a:r>
              <a:rPr lang="es-ES" sz="1800" dirty="0" err="1"/>
              <a:t>grid</a:t>
            </a:r>
            <a:r>
              <a:rPr lang="es-ES" sz="1800" dirty="0"/>
              <a:t> </a:t>
            </a:r>
            <a:r>
              <a:rPr lang="es-ES" sz="1800" dirty="0" err="1"/>
              <a:t>spacing</a:t>
            </a:r>
            <a:r>
              <a:rPr lang="es-ES" sz="1800" dirty="0"/>
              <a:t>, 1.12 </a:t>
            </a:r>
            <a:r>
              <a:rPr lang="es-ES" sz="1800" dirty="0" err="1"/>
              <a:t>stretch</a:t>
            </a:r>
            <a:r>
              <a:rPr lang="es-ES" sz="1800" dirty="0"/>
              <a:t> factor</a:t>
            </a:r>
          </a:p>
          <a:p>
            <a:pPr marL="285750" indent="-285750" algn="just">
              <a:buFont typeface="Arial"/>
              <a:buChar char="•"/>
              <a:defRPr/>
            </a:pPr>
            <a:endParaRPr lang="es-ES" dirty="0"/>
          </a:p>
          <a:p>
            <a:pPr algn="just">
              <a:defRPr/>
            </a:pPr>
            <a:endParaRPr lang="es-ES" dirty="0"/>
          </a:p>
          <a:p>
            <a:pPr algn="just">
              <a:defRPr/>
            </a:pPr>
            <a:endParaRPr lang="es-ES" dirty="0"/>
          </a:p>
          <a:p>
            <a:pPr marL="285750" indent="-285750" algn="just">
              <a:buFont typeface="Arial"/>
              <a:buChar char="•"/>
              <a:defRPr/>
            </a:pPr>
            <a:endParaRPr lang="es-ES" dirty="0"/>
          </a:p>
          <a:p>
            <a:pPr>
              <a:defRPr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0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329406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6858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34290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3429000"/>
            <a:ext cx="32940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8305800" y="9906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5" name="TextBox 20"/>
          <p:cNvSpPr txBox="1">
            <a:spLocks noChangeArrowheads="1"/>
          </p:cNvSpPr>
          <p:nvPr/>
        </p:nvSpPr>
        <p:spPr bwMode="auto">
          <a:xfrm>
            <a:off x="8416925" y="99060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Hadley </a:t>
            </a:r>
          </a:p>
          <a:p>
            <a:pPr eaLnBrk="1" hangingPunct="1"/>
            <a:r>
              <a:rPr lang="en-US" sz="1200" dirty="0"/>
              <a:t>Cell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305800" y="18288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321675" y="3659188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9" name="TextBox 24"/>
          <p:cNvSpPr txBox="1">
            <a:spLocks noChangeArrowheads="1"/>
          </p:cNvSpPr>
          <p:nvPr/>
        </p:nvSpPr>
        <p:spPr bwMode="auto">
          <a:xfrm>
            <a:off x="8321675" y="3886200"/>
            <a:ext cx="61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Hadley</a:t>
            </a:r>
          </a:p>
          <a:p>
            <a:pPr eaLnBrk="1" hangingPunct="1"/>
            <a:r>
              <a:rPr lang="en-US" sz="1200"/>
              <a:t>Cell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347075" y="4662488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1" name="TextBox 26"/>
          <p:cNvSpPr txBox="1">
            <a:spLocks noChangeArrowheads="1"/>
          </p:cNvSpPr>
          <p:nvPr/>
        </p:nvSpPr>
        <p:spPr bwMode="auto">
          <a:xfrm>
            <a:off x="8305800" y="4872038"/>
            <a:ext cx="88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Dichotomy</a:t>
            </a:r>
          </a:p>
          <a:p>
            <a:pPr eaLnBrk="1" hangingPunct="1"/>
            <a:r>
              <a:rPr lang="en-US" sz="1200" dirty="0"/>
              <a:t>Downslope</a:t>
            </a:r>
          </a:p>
        </p:txBody>
      </p:sp>
      <p:cxnSp>
        <p:nvCxnSpPr>
          <p:cNvPr id="19" name="Straight Arrow Connector 25"/>
          <p:cNvCxnSpPr/>
          <p:nvPr/>
        </p:nvCxnSpPr>
        <p:spPr>
          <a:xfrm flipV="1">
            <a:off x="4343400" y="46482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1"/>
          <p:cNvCxnSpPr/>
          <p:nvPr/>
        </p:nvCxnSpPr>
        <p:spPr>
          <a:xfrm flipV="1">
            <a:off x="4343400" y="1905000"/>
            <a:ext cx="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4" name="TextBox 22"/>
          <p:cNvSpPr txBox="1">
            <a:spLocks noChangeArrowheads="1"/>
          </p:cNvSpPr>
          <p:nvPr/>
        </p:nvSpPr>
        <p:spPr bwMode="auto">
          <a:xfrm>
            <a:off x="4343400" y="22098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sp>
        <p:nvSpPr>
          <p:cNvPr id="60435" name="TextBox 26"/>
          <p:cNvSpPr txBox="1">
            <a:spLocks noChangeArrowheads="1"/>
          </p:cNvSpPr>
          <p:nvPr/>
        </p:nvSpPr>
        <p:spPr bwMode="auto">
          <a:xfrm>
            <a:off x="4343400" y="48768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Dichotomy</a:t>
            </a:r>
          </a:p>
          <a:p>
            <a:pPr eaLnBrk="1" hangingPunct="1"/>
            <a:r>
              <a:rPr lang="en-US" sz="1200" dirty="0"/>
              <a:t>Downslope</a:t>
            </a:r>
          </a:p>
        </p:txBody>
      </p:sp>
      <p:pic>
        <p:nvPicPr>
          <p:cNvPr id="60436" name="Imagen 30" descr="hadley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49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Imagen 31" descr="hadley.tif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21"/>
          <p:cNvCxnSpPr/>
          <p:nvPr/>
        </p:nvCxnSpPr>
        <p:spPr>
          <a:xfrm flipV="1">
            <a:off x="1905000" y="12192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1"/>
          <p:cNvCxnSpPr/>
          <p:nvPr/>
        </p:nvCxnSpPr>
        <p:spPr>
          <a:xfrm flipV="1">
            <a:off x="5791200" y="12954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1"/>
          <p:cNvCxnSpPr/>
          <p:nvPr/>
        </p:nvCxnSpPr>
        <p:spPr>
          <a:xfrm flipV="1">
            <a:off x="1828800" y="3962400"/>
            <a:ext cx="685800" cy="129540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1"/>
          <p:cNvCxnSpPr/>
          <p:nvPr/>
        </p:nvCxnSpPr>
        <p:spPr>
          <a:xfrm>
            <a:off x="6019800" y="4495800"/>
            <a:ext cx="533400" cy="914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ás 14"/>
          <p:cNvSpPr/>
          <p:nvPr/>
        </p:nvSpPr>
        <p:spPr>
          <a:xfrm>
            <a:off x="8534400" y="1600200"/>
            <a:ext cx="304800" cy="3048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9" name="Explosión 1 8"/>
          <p:cNvSpPr/>
          <p:nvPr/>
        </p:nvSpPr>
        <p:spPr>
          <a:xfrm>
            <a:off x="8305800" y="4267200"/>
            <a:ext cx="914400" cy="685800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schemeClr val="tx1"/>
                </a:solidFill>
              </a:rPr>
              <a:t>FIGHT</a:t>
            </a:r>
          </a:p>
        </p:txBody>
      </p:sp>
      <p:sp>
        <p:nvSpPr>
          <p:cNvPr id="30" name="Elipse 29"/>
          <p:cNvSpPr/>
          <p:nvPr/>
        </p:nvSpPr>
        <p:spPr>
          <a:xfrm>
            <a:off x="2590800" y="17526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Elipse 30"/>
          <p:cNvSpPr/>
          <p:nvPr/>
        </p:nvSpPr>
        <p:spPr>
          <a:xfrm>
            <a:off x="6553200" y="44958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6629400" y="17526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" name="Elipse 36"/>
          <p:cNvSpPr/>
          <p:nvPr/>
        </p:nvSpPr>
        <p:spPr>
          <a:xfrm>
            <a:off x="2590800" y="4495800"/>
            <a:ext cx="566738" cy="4746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749" name="Title 1"/>
          <p:cNvSpPr txBox="1">
            <a:spLocks/>
          </p:cNvSpPr>
          <p:nvPr/>
        </p:nvSpPr>
        <p:spPr bwMode="auto">
          <a:xfrm>
            <a:off x="457200" y="-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/>
              <a:t>Regional scale (dichotomy). Nighttime</a:t>
            </a:r>
          </a:p>
        </p:txBody>
      </p:sp>
      <p:sp>
        <p:nvSpPr>
          <p:cNvPr id="43" name="TextBox 22"/>
          <p:cNvSpPr txBox="1">
            <a:spLocks noChangeArrowheads="1"/>
          </p:cNvSpPr>
          <p:nvPr/>
        </p:nvSpPr>
        <p:spPr bwMode="auto">
          <a:xfrm>
            <a:off x="8258175" y="21336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Dichotomy</a:t>
            </a:r>
          </a:p>
          <a:p>
            <a:pPr eaLnBrk="1" hangingPunct="1"/>
            <a:r>
              <a:rPr lang="en-US" sz="1200"/>
              <a:t>Downslope</a:t>
            </a:r>
          </a:p>
        </p:txBody>
      </p:sp>
      <p:sp>
        <p:nvSpPr>
          <p:cNvPr id="30752" name="TextBox 10"/>
          <p:cNvSpPr txBox="1">
            <a:spLocks noChangeArrowheads="1"/>
          </p:cNvSpPr>
          <p:nvPr/>
        </p:nvSpPr>
        <p:spPr bwMode="auto">
          <a:xfrm>
            <a:off x="990600" y="5867400"/>
            <a:ext cx="7466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Gale crater circled. Strong Influence of Topographic Dichotomy Except </a:t>
            </a:r>
            <a:r>
              <a:rPr lang="en-US" sz="1800" dirty="0" err="1"/>
              <a:t>Ls</a:t>
            </a:r>
            <a:r>
              <a:rPr lang="en-US" sz="1800" dirty="0"/>
              <a:t>=270</a:t>
            </a:r>
          </a:p>
          <a:p>
            <a:pPr eaLnBrk="1" hangingPunct="1"/>
            <a:r>
              <a:rPr lang="en-US" sz="1800" dirty="0"/>
              <a:t>Southerly Regional Winds Except at </a:t>
            </a:r>
            <a:r>
              <a:rPr lang="en-US" sz="1800" dirty="0" err="1"/>
              <a:t>Ls</a:t>
            </a:r>
            <a:r>
              <a:rPr lang="en-US" sz="1800" dirty="0"/>
              <a:t>=270: Hadley Cell winds </a:t>
            </a:r>
            <a:r>
              <a:rPr lang="en-US" sz="1800" dirty="0" smtClean="0"/>
              <a:t>WIN!! </a:t>
            </a:r>
            <a:endParaRPr lang="en-US" sz="1800" dirty="0"/>
          </a:p>
          <a:p>
            <a:pPr eaLnBrk="1" hangingPunct="1"/>
            <a:endParaRPr lang="en-US" sz="1800" dirty="0"/>
          </a:p>
        </p:txBody>
      </p:sp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2667000" y="6400800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(Pla-Garcia et al. 2016; </a:t>
            </a:r>
            <a:r>
              <a:rPr lang="en-US" sz="1800" dirty="0" err="1" smtClean="0"/>
              <a:t>Rafkin</a:t>
            </a:r>
            <a:r>
              <a:rPr lang="en-US" sz="1800" dirty="0"/>
              <a:t> </a:t>
            </a:r>
            <a:r>
              <a:rPr lang="en-US" sz="1800" dirty="0" smtClean="0"/>
              <a:t>et al. 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6878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/>
      <p:bldP spid="60429" grpId="0"/>
      <p:bldP spid="60431" grpId="0"/>
      <p:bldP spid="60434" grpId="0"/>
      <p:bldP spid="60435" grpId="0"/>
      <p:bldP spid="15" grpId="0" animBg="1"/>
      <p:bldP spid="9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 txBox="1">
            <a:spLocks/>
          </p:cNvSpPr>
          <p:nvPr/>
        </p:nvSpPr>
        <p:spPr bwMode="auto">
          <a:xfrm>
            <a:off x="457200" y="-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/>
              <a:t>Cross-Sections: </a:t>
            </a:r>
            <a:r>
              <a:rPr lang="en-US" sz="2200" dirty="0" err="1"/>
              <a:t>meridional</a:t>
            </a:r>
            <a:r>
              <a:rPr lang="en-US" sz="2200" dirty="0"/>
              <a:t> winds and potential temperature </a:t>
            </a:r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550" y="503238"/>
            <a:ext cx="380365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38036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017838"/>
            <a:ext cx="38512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685800"/>
            <a:ext cx="3803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" y="5562600"/>
            <a:ext cx="8458200" cy="779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Warm, capping inversion at all seasons but </a:t>
            </a:r>
            <a:r>
              <a:rPr lang="en-US" sz="1800" dirty="0" err="1"/>
              <a:t>Ls</a:t>
            </a:r>
            <a:r>
              <a:rPr lang="en-US" sz="1800" dirty="0"/>
              <a:t>=270: stronger vertical mixing.  Warm air tends to override crater air mass at other seasons. Mountain wave at </a:t>
            </a:r>
            <a:r>
              <a:rPr lang="en-US" sz="1800" dirty="0" err="1"/>
              <a:t>Ls</a:t>
            </a:r>
            <a:r>
              <a:rPr lang="en-US" sz="1800" dirty="0"/>
              <a:t>=270.  Strong downslope winds AND MIXING at </a:t>
            </a:r>
            <a:r>
              <a:rPr lang="en-US" sz="1800" dirty="0" err="1"/>
              <a:t>Ls</a:t>
            </a:r>
            <a:r>
              <a:rPr lang="en-US" sz="1800" dirty="0"/>
              <a:t>=270 along north rim.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71600" y="20574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27163" y="45720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67400" y="19812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001000" y="2065338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19400" y="2065338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2"/>
          <p:cNvCxnSpPr/>
          <p:nvPr/>
        </p:nvCxnSpPr>
        <p:spPr>
          <a:xfrm flipH="1">
            <a:off x="7562850" y="4542367"/>
            <a:ext cx="383118" cy="601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5"/>
          <p:cNvCxnSpPr/>
          <p:nvPr/>
        </p:nvCxnSpPr>
        <p:spPr>
          <a:xfrm>
            <a:off x="3352800" y="4572000"/>
            <a:ext cx="3810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667000" y="6400800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(Pla-Garcia et al. 2016; </a:t>
            </a:r>
            <a:r>
              <a:rPr lang="en-US" sz="1800" dirty="0" err="1" smtClean="0"/>
              <a:t>Rafkin</a:t>
            </a:r>
            <a:r>
              <a:rPr lang="en-US" sz="1800" dirty="0"/>
              <a:t> </a:t>
            </a:r>
            <a:r>
              <a:rPr lang="en-US" sz="1800" dirty="0" smtClean="0"/>
              <a:t>et al. 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1748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724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8001000" y="1143000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600" b="1"/>
              <a:t>?</a:t>
            </a: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8001000" y="3276600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600" b="1"/>
              <a:t>?</a:t>
            </a:r>
          </a:p>
        </p:txBody>
      </p:sp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8001000" y="5410200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600" b="1"/>
              <a:t>?</a:t>
            </a:r>
          </a:p>
        </p:txBody>
      </p:sp>
      <p:sp>
        <p:nvSpPr>
          <p:cNvPr id="39944" name="Title 1"/>
          <p:cNvSpPr txBox="1">
            <a:spLocks/>
          </p:cNvSpPr>
          <p:nvPr/>
        </p:nvSpPr>
        <p:spPr bwMode="auto">
          <a:xfrm>
            <a:off x="609600" y="5791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Mars methane variability and mixing epochs at Gale crater </a:t>
            </a:r>
          </a:p>
          <a:p>
            <a:pPr algn="ctr" eaLnBrk="1" hangingPunct="1"/>
            <a:r>
              <a:rPr lang="en-US" sz="1600" dirty="0"/>
              <a:t>(Pla-</a:t>
            </a:r>
            <a:r>
              <a:rPr lang="en-US" sz="1600" dirty="0" smtClean="0"/>
              <a:t>Garcia, </a:t>
            </a:r>
            <a:r>
              <a:rPr lang="en-US" sz="1600" dirty="0" err="1" smtClean="0"/>
              <a:t>Rafkin</a:t>
            </a:r>
            <a:r>
              <a:rPr lang="en-US" sz="1600" dirty="0" smtClean="0"/>
              <a:t> </a:t>
            </a:r>
            <a:r>
              <a:rPr lang="en-US" sz="1600" dirty="0"/>
              <a:t>et al. in </a:t>
            </a:r>
            <a:r>
              <a:rPr lang="en-US" sz="1600" dirty="0" smtClean="0"/>
              <a:t>preparation 2017)</a:t>
            </a:r>
            <a:endParaRPr lang="en-US" sz="1600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5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7" descr="a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40147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n 5" descr="gt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095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n 6" descr="press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3935413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itle 1"/>
          <p:cNvSpPr txBox="1">
            <a:spLocks/>
          </p:cNvSpPr>
          <p:nvPr/>
        </p:nvSpPr>
        <p:spPr bwMode="auto">
          <a:xfrm>
            <a:off x="6400800" y="46482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More details at </a:t>
            </a:r>
          </a:p>
          <a:p>
            <a:pPr algn="ctr" eaLnBrk="1" hangingPunct="1"/>
            <a:r>
              <a:rPr lang="es-ES" sz="1800"/>
              <a:t>Pla-Garcia et al. 2016</a:t>
            </a:r>
            <a:endParaRPr lang="en-US" sz="1800"/>
          </a:p>
        </p:txBody>
      </p:sp>
      <p:sp>
        <p:nvSpPr>
          <p:cNvPr id="24583" name="Title 1"/>
          <p:cNvSpPr txBox="1">
            <a:spLocks/>
          </p:cNvSpPr>
          <p:nvPr/>
        </p:nvSpPr>
        <p:spPr bwMode="auto">
          <a:xfrm>
            <a:off x="381000" y="381000"/>
            <a:ext cx="822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Model validation: MRAMS vs REMS</a:t>
            </a:r>
            <a:endParaRPr lang="en-US" sz="1800"/>
          </a:p>
        </p:txBody>
      </p:sp>
      <p:sp>
        <p:nvSpPr>
          <p:cNvPr id="24584" name="Title 1"/>
          <p:cNvSpPr txBox="1">
            <a:spLocks/>
          </p:cNvSpPr>
          <p:nvPr/>
        </p:nvSpPr>
        <p:spPr bwMode="auto">
          <a:xfrm>
            <a:off x="5257800" y="762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Pressure</a:t>
            </a:r>
            <a:endParaRPr lang="en-US" sz="1800"/>
          </a:p>
        </p:txBody>
      </p:sp>
      <p:sp>
        <p:nvSpPr>
          <p:cNvPr id="24585" name="Title 1"/>
          <p:cNvSpPr txBox="1">
            <a:spLocks/>
          </p:cNvSpPr>
          <p:nvPr/>
        </p:nvSpPr>
        <p:spPr bwMode="auto">
          <a:xfrm>
            <a:off x="990600" y="685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Ground temperature</a:t>
            </a:r>
            <a:endParaRPr lang="en-US" sz="1800"/>
          </a:p>
        </p:txBody>
      </p:sp>
      <p:sp>
        <p:nvSpPr>
          <p:cNvPr id="24586" name="Title 1"/>
          <p:cNvSpPr txBox="1">
            <a:spLocks/>
          </p:cNvSpPr>
          <p:nvPr/>
        </p:nvSpPr>
        <p:spPr bwMode="auto">
          <a:xfrm>
            <a:off x="2971800" y="3657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/>
              <a:t>Air temperature</a:t>
            </a:r>
            <a:endParaRPr lang="en-US" sz="1800"/>
          </a:p>
        </p:txBody>
      </p:sp>
      <p:pic>
        <p:nvPicPr>
          <p:cNvPr id="2" name="Imagen 1" descr="plot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5715000"/>
            <a:ext cx="136071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2911475" y="525463"/>
            <a:ext cx="2651125" cy="496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0" y="525463"/>
            <a:ext cx="2819400" cy="6256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-76200" y="-209550"/>
            <a:ext cx="9220200" cy="89535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Local Weather is the Sum of Different Scale Circulations</a:t>
            </a: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876300"/>
            <a:ext cx="2311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-76200" y="1143000"/>
            <a:ext cx="2648072" cy="5334000"/>
            <a:chOff x="-123408" y="1133933"/>
            <a:chExt cx="2648072" cy="5334000"/>
          </a:xfrm>
          <a:effectLst>
            <a:glow rad="101600">
              <a:schemeClr val="tx1">
                <a:alpha val="66000"/>
              </a:schemeClr>
            </a:glow>
          </a:effectLst>
        </p:grpSpPr>
        <p:sp>
          <p:nvSpPr>
            <p:cNvPr id="6" name="TextBox 5"/>
            <p:cNvSpPr txBox="1"/>
            <p:nvPr/>
          </p:nvSpPr>
          <p:spPr>
            <a:xfrm>
              <a:off x="-123408" y="1286333"/>
              <a:ext cx="761999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Fall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equinox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23408" y="2734133"/>
              <a:ext cx="6488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90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Winter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solstice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23408" y="4258133"/>
              <a:ext cx="6869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180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Spring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equinox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23408" y="5705933"/>
              <a:ext cx="712304" cy="646331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/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bg1"/>
                  </a:solidFill>
                </a:rPr>
                <a:t>Ls</a:t>
              </a:r>
              <a:r>
                <a:rPr lang="en-US" sz="1200" dirty="0">
                  <a:solidFill>
                    <a:schemeClr val="bg1"/>
                  </a:solidFill>
                </a:rPr>
                <a:t> 270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Summer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solstice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39195" y="1485900"/>
              <a:ext cx="194380" cy="609600"/>
            </a:xfrm>
            <a:custGeom>
              <a:avLst/>
              <a:gdLst>
                <a:gd name="connsiteX0" fmla="*/ 194380 w 194380"/>
                <a:gd name="connsiteY0" fmla="*/ 609600 h 609600"/>
                <a:gd name="connsiteX1" fmla="*/ 13405 w 194380"/>
                <a:gd name="connsiteY1" fmla="*/ 400050 h 609600"/>
                <a:gd name="connsiteX2" fmla="*/ 13405 w 194380"/>
                <a:gd name="connsiteY2" fmla="*/ 85725 h 609600"/>
                <a:gd name="connsiteX3" fmla="*/ 13405 w 194380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380" h="609600">
                  <a:moveTo>
                    <a:pt x="194380" y="609600"/>
                  </a:moveTo>
                  <a:cubicBezTo>
                    <a:pt x="118973" y="548481"/>
                    <a:pt x="43567" y="487362"/>
                    <a:pt x="13405" y="400050"/>
                  </a:cubicBezTo>
                  <a:cubicBezTo>
                    <a:pt x="-16757" y="312738"/>
                    <a:pt x="13405" y="85725"/>
                    <a:pt x="13405" y="85725"/>
                  </a:cubicBezTo>
                  <a:lnTo>
                    <a:pt x="13405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71650" y="1142685"/>
              <a:ext cx="352425" cy="257490"/>
            </a:xfrm>
            <a:custGeom>
              <a:avLst/>
              <a:gdLst>
                <a:gd name="connsiteX0" fmla="*/ 0 w 352425"/>
                <a:gd name="connsiteY0" fmla="*/ 257490 h 257490"/>
                <a:gd name="connsiteX1" fmla="*/ 85725 w 352425"/>
                <a:gd name="connsiteY1" fmla="*/ 315 h 257490"/>
                <a:gd name="connsiteX2" fmla="*/ 352425 w 352425"/>
                <a:gd name="connsiteY2" fmla="*/ 200340 h 257490"/>
                <a:gd name="connsiteX3" fmla="*/ 352425 w 352425"/>
                <a:gd name="connsiteY3" fmla="*/ 200340 h 25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57490">
                  <a:moveTo>
                    <a:pt x="0" y="257490"/>
                  </a:moveTo>
                  <a:cubicBezTo>
                    <a:pt x="13494" y="133665"/>
                    <a:pt x="26988" y="9840"/>
                    <a:pt x="85725" y="315"/>
                  </a:cubicBezTo>
                  <a:cubicBezTo>
                    <a:pt x="144463" y="-9210"/>
                    <a:pt x="352425" y="200340"/>
                    <a:pt x="352425" y="200340"/>
                  </a:cubicBezTo>
                  <a:lnTo>
                    <a:pt x="352425" y="20034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019175" y="1133933"/>
              <a:ext cx="695325" cy="256717"/>
            </a:xfrm>
            <a:custGeom>
              <a:avLst/>
              <a:gdLst>
                <a:gd name="connsiteX0" fmla="*/ 695325 w 695325"/>
                <a:gd name="connsiteY0" fmla="*/ 256717 h 256717"/>
                <a:gd name="connsiteX1" fmla="*/ 390525 w 695325"/>
                <a:gd name="connsiteY1" fmla="*/ 66217 h 256717"/>
                <a:gd name="connsiteX2" fmla="*/ 152400 w 695325"/>
                <a:gd name="connsiteY2" fmla="*/ 9067 h 256717"/>
                <a:gd name="connsiteX3" fmla="*/ 0 w 695325"/>
                <a:gd name="connsiteY3" fmla="*/ 237667 h 25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256717">
                  <a:moveTo>
                    <a:pt x="695325" y="256717"/>
                  </a:moveTo>
                  <a:cubicBezTo>
                    <a:pt x="588168" y="182104"/>
                    <a:pt x="481012" y="107492"/>
                    <a:pt x="390525" y="66217"/>
                  </a:cubicBezTo>
                  <a:cubicBezTo>
                    <a:pt x="300038" y="24942"/>
                    <a:pt x="217487" y="-19508"/>
                    <a:pt x="152400" y="9067"/>
                  </a:cubicBezTo>
                  <a:cubicBezTo>
                    <a:pt x="87313" y="37642"/>
                    <a:pt x="43656" y="137654"/>
                    <a:pt x="0" y="23766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46856" y="1543050"/>
              <a:ext cx="562869" cy="560421"/>
            </a:xfrm>
            <a:custGeom>
              <a:avLst/>
              <a:gdLst>
                <a:gd name="connsiteX0" fmla="*/ 10419 w 562869"/>
                <a:gd name="connsiteY0" fmla="*/ 0 h 560421"/>
                <a:gd name="connsiteX1" fmla="*/ 19944 w 562869"/>
                <a:gd name="connsiteY1" fmla="*/ 419100 h 560421"/>
                <a:gd name="connsiteX2" fmla="*/ 191394 w 562869"/>
                <a:gd name="connsiteY2" fmla="*/ 552450 h 560421"/>
                <a:gd name="connsiteX3" fmla="*/ 439044 w 562869"/>
                <a:gd name="connsiteY3" fmla="*/ 542925 h 560421"/>
                <a:gd name="connsiteX4" fmla="*/ 562869 w 562869"/>
                <a:gd name="connsiteY4" fmla="*/ 523875 h 56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69" h="560421">
                  <a:moveTo>
                    <a:pt x="10419" y="0"/>
                  </a:moveTo>
                  <a:cubicBezTo>
                    <a:pt x="100" y="163512"/>
                    <a:pt x="-10218" y="327025"/>
                    <a:pt x="19944" y="419100"/>
                  </a:cubicBezTo>
                  <a:cubicBezTo>
                    <a:pt x="50106" y="511175"/>
                    <a:pt x="121544" y="531813"/>
                    <a:pt x="191394" y="552450"/>
                  </a:cubicBezTo>
                  <a:cubicBezTo>
                    <a:pt x="261244" y="573087"/>
                    <a:pt x="377132" y="547688"/>
                    <a:pt x="439044" y="542925"/>
                  </a:cubicBezTo>
                  <a:cubicBezTo>
                    <a:pt x="500957" y="538163"/>
                    <a:pt x="531913" y="531019"/>
                    <a:pt x="562869" y="5238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43125" y="1295400"/>
              <a:ext cx="381539" cy="802569"/>
            </a:xfrm>
            <a:custGeom>
              <a:avLst/>
              <a:gdLst>
                <a:gd name="connsiteX0" fmla="*/ 114300 w 381539"/>
                <a:gd name="connsiteY0" fmla="*/ 0 h 802569"/>
                <a:gd name="connsiteX1" fmla="*/ 361950 w 381539"/>
                <a:gd name="connsiteY1" fmla="*/ 190500 h 802569"/>
                <a:gd name="connsiteX2" fmla="*/ 361950 w 381539"/>
                <a:gd name="connsiteY2" fmla="*/ 628650 h 802569"/>
                <a:gd name="connsiteX3" fmla="*/ 352425 w 381539"/>
                <a:gd name="connsiteY3" fmla="*/ 790575 h 802569"/>
                <a:gd name="connsiteX4" fmla="*/ 0 w 381539"/>
                <a:gd name="connsiteY4" fmla="*/ 790575 h 8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39" h="802569">
                  <a:moveTo>
                    <a:pt x="114300" y="0"/>
                  </a:moveTo>
                  <a:cubicBezTo>
                    <a:pt x="217487" y="42862"/>
                    <a:pt x="320675" y="85725"/>
                    <a:pt x="361950" y="190500"/>
                  </a:cubicBezTo>
                  <a:cubicBezTo>
                    <a:pt x="403225" y="295275"/>
                    <a:pt x="363537" y="528638"/>
                    <a:pt x="361950" y="628650"/>
                  </a:cubicBezTo>
                  <a:cubicBezTo>
                    <a:pt x="360363" y="728662"/>
                    <a:pt x="412750" y="763588"/>
                    <a:pt x="352425" y="790575"/>
                  </a:cubicBezTo>
                  <a:cubicBezTo>
                    <a:pt x="292100" y="817562"/>
                    <a:pt x="0" y="790575"/>
                    <a:pt x="0" y="7905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666875" y="2943225"/>
              <a:ext cx="649481" cy="619795"/>
            </a:xfrm>
            <a:custGeom>
              <a:avLst/>
              <a:gdLst>
                <a:gd name="connsiteX0" fmla="*/ 0 w 649481"/>
                <a:gd name="connsiteY0" fmla="*/ 581025 h 619795"/>
                <a:gd name="connsiteX1" fmla="*/ 352425 w 649481"/>
                <a:gd name="connsiteY1" fmla="*/ 619125 h 619795"/>
                <a:gd name="connsiteX2" fmla="*/ 628650 w 649481"/>
                <a:gd name="connsiteY2" fmla="*/ 552450 h 619795"/>
                <a:gd name="connsiteX3" fmla="*/ 619125 w 649481"/>
                <a:gd name="connsiteY3" fmla="*/ 247650 h 619795"/>
                <a:gd name="connsiteX4" fmla="*/ 533400 w 649481"/>
                <a:gd name="connsiteY4" fmla="*/ 0 h 61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81" h="619795">
                  <a:moveTo>
                    <a:pt x="0" y="581025"/>
                  </a:moveTo>
                  <a:cubicBezTo>
                    <a:pt x="123825" y="602456"/>
                    <a:pt x="247650" y="623888"/>
                    <a:pt x="352425" y="619125"/>
                  </a:cubicBezTo>
                  <a:cubicBezTo>
                    <a:pt x="457200" y="614362"/>
                    <a:pt x="584200" y="614363"/>
                    <a:pt x="628650" y="552450"/>
                  </a:cubicBezTo>
                  <a:cubicBezTo>
                    <a:pt x="673100" y="490537"/>
                    <a:pt x="635000" y="339725"/>
                    <a:pt x="619125" y="247650"/>
                  </a:cubicBezTo>
                  <a:cubicBezTo>
                    <a:pt x="603250" y="155575"/>
                    <a:pt x="568325" y="77787"/>
                    <a:pt x="53340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23660" y="2540982"/>
              <a:ext cx="1096085" cy="421293"/>
            </a:xfrm>
            <a:custGeom>
              <a:avLst/>
              <a:gdLst>
                <a:gd name="connsiteX0" fmla="*/ 1095665 w 1096085"/>
                <a:gd name="connsiteY0" fmla="*/ 297468 h 421293"/>
                <a:gd name="connsiteX1" fmla="*/ 1009940 w 1096085"/>
                <a:gd name="connsiteY1" fmla="*/ 49818 h 421293"/>
                <a:gd name="connsiteX2" fmla="*/ 562265 w 1096085"/>
                <a:gd name="connsiteY2" fmla="*/ 11718 h 421293"/>
                <a:gd name="connsiteX3" fmla="*/ 143165 w 1096085"/>
                <a:gd name="connsiteY3" fmla="*/ 21243 h 421293"/>
                <a:gd name="connsiteX4" fmla="*/ 290 w 1096085"/>
                <a:gd name="connsiteY4" fmla="*/ 240318 h 421293"/>
                <a:gd name="connsiteX5" fmla="*/ 171740 w 1096085"/>
                <a:gd name="connsiteY5" fmla="*/ 421293 h 421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085" h="421293">
                  <a:moveTo>
                    <a:pt x="1095665" y="297468"/>
                  </a:moveTo>
                  <a:cubicBezTo>
                    <a:pt x="1097252" y="197455"/>
                    <a:pt x="1098840" y="97443"/>
                    <a:pt x="1009940" y="49818"/>
                  </a:cubicBezTo>
                  <a:cubicBezTo>
                    <a:pt x="921040" y="2193"/>
                    <a:pt x="706727" y="16480"/>
                    <a:pt x="562265" y="11718"/>
                  </a:cubicBezTo>
                  <a:cubicBezTo>
                    <a:pt x="417803" y="6956"/>
                    <a:pt x="236827" y="-16857"/>
                    <a:pt x="143165" y="21243"/>
                  </a:cubicBezTo>
                  <a:cubicBezTo>
                    <a:pt x="49503" y="59343"/>
                    <a:pt x="-4473" y="173643"/>
                    <a:pt x="290" y="240318"/>
                  </a:cubicBezTo>
                  <a:cubicBezTo>
                    <a:pt x="5052" y="306993"/>
                    <a:pt x="88396" y="364143"/>
                    <a:pt x="171740" y="42129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66825" y="3074090"/>
              <a:ext cx="409575" cy="431110"/>
            </a:xfrm>
            <a:custGeom>
              <a:avLst/>
              <a:gdLst>
                <a:gd name="connsiteX0" fmla="*/ 0 w 409575"/>
                <a:gd name="connsiteY0" fmla="*/ 0 h 431110"/>
                <a:gd name="connsiteX1" fmla="*/ 76200 w 409575"/>
                <a:gd name="connsiteY1" fmla="*/ 209550 h 431110"/>
                <a:gd name="connsiteX2" fmla="*/ 285750 w 409575"/>
                <a:gd name="connsiteY2" fmla="*/ 400050 h 431110"/>
                <a:gd name="connsiteX3" fmla="*/ 409575 w 409575"/>
                <a:gd name="connsiteY3" fmla="*/ 428625 h 43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31110">
                  <a:moveTo>
                    <a:pt x="0" y="0"/>
                  </a:moveTo>
                  <a:cubicBezTo>
                    <a:pt x="14287" y="71437"/>
                    <a:pt x="28575" y="142875"/>
                    <a:pt x="76200" y="209550"/>
                  </a:cubicBezTo>
                  <a:cubicBezTo>
                    <a:pt x="123825" y="276225"/>
                    <a:pt x="230188" y="363538"/>
                    <a:pt x="285750" y="400050"/>
                  </a:cubicBezTo>
                  <a:cubicBezTo>
                    <a:pt x="341313" y="436563"/>
                    <a:pt x="375444" y="432594"/>
                    <a:pt x="409575" y="42862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720145" y="4333414"/>
              <a:ext cx="194380" cy="609600"/>
            </a:xfrm>
            <a:custGeom>
              <a:avLst/>
              <a:gdLst>
                <a:gd name="connsiteX0" fmla="*/ 194380 w 194380"/>
                <a:gd name="connsiteY0" fmla="*/ 609600 h 609600"/>
                <a:gd name="connsiteX1" fmla="*/ 13405 w 194380"/>
                <a:gd name="connsiteY1" fmla="*/ 400050 h 609600"/>
                <a:gd name="connsiteX2" fmla="*/ 13405 w 194380"/>
                <a:gd name="connsiteY2" fmla="*/ 85725 h 609600"/>
                <a:gd name="connsiteX3" fmla="*/ 13405 w 194380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380" h="609600">
                  <a:moveTo>
                    <a:pt x="194380" y="609600"/>
                  </a:moveTo>
                  <a:cubicBezTo>
                    <a:pt x="118973" y="548481"/>
                    <a:pt x="43567" y="487362"/>
                    <a:pt x="13405" y="400050"/>
                  </a:cubicBezTo>
                  <a:cubicBezTo>
                    <a:pt x="-16757" y="312738"/>
                    <a:pt x="13405" y="85725"/>
                    <a:pt x="13405" y="85725"/>
                  </a:cubicBezTo>
                  <a:lnTo>
                    <a:pt x="13405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752600" y="3990199"/>
              <a:ext cx="352425" cy="257490"/>
            </a:xfrm>
            <a:custGeom>
              <a:avLst/>
              <a:gdLst>
                <a:gd name="connsiteX0" fmla="*/ 0 w 352425"/>
                <a:gd name="connsiteY0" fmla="*/ 257490 h 257490"/>
                <a:gd name="connsiteX1" fmla="*/ 85725 w 352425"/>
                <a:gd name="connsiteY1" fmla="*/ 315 h 257490"/>
                <a:gd name="connsiteX2" fmla="*/ 352425 w 352425"/>
                <a:gd name="connsiteY2" fmla="*/ 200340 h 257490"/>
                <a:gd name="connsiteX3" fmla="*/ 352425 w 352425"/>
                <a:gd name="connsiteY3" fmla="*/ 200340 h 25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57490">
                  <a:moveTo>
                    <a:pt x="0" y="257490"/>
                  </a:moveTo>
                  <a:cubicBezTo>
                    <a:pt x="13494" y="133665"/>
                    <a:pt x="26988" y="9840"/>
                    <a:pt x="85725" y="315"/>
                  </a:cubicBezTo>
                  <a:cubicBezTo>
                    <a:pt x="144463" y="-9210"/>
                    <a:pt x="352425" y="200340"/>
                    <a:pt x="352425" y="200340"/>
                  </a:cubicBezTo>
                  <a:lnTo>
                    <a:pt x="352425" y="20034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4075" y="4142914"/>
              <a:ext cx="381539" cy="802569"/>
            </a:xfrm>
            <a:custGeom>
              <a:avLst/>
              <a:gdLst>
                <a:gd name="connsiteX0" fmla="*/ 114300 w 381539"/>
                <a:gd name="connsiteY0" fmla="*/ 0 h 802569"/>
                <a:gd name="connsiteX1" fmla="*/ 361950 w 381539"/>
                <a:gd name="connsiteY1" fmla="*/ 190500 h 802569"/>
                <a:gd name="connsiteX2" fmla="*/ 361950 w 381539"/>
                <a:gd name="connsiteY2" fmla="*/ 628650 h 802569"/>
                <a:gd name="connsiteX3" fmla="*/ 352425 w 381539"/>
                <a:gd name="connsiteY3" fmla="*/ 790575 h 802569"/>
                <a:gd name="connsiteX4" fmla="*/ 0 w 381539"/>
                <a:gd name="connsiteY4" fmla="*/ 790575 h 80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39" h="802569">
                  <a:moveTo>
                    <a:pt x="114300" y="0"/>
                  </a:moveTo>
                  <a:cubicBezTo>
                    <a:pt x="217487" y="42862"/>
                    <a:pt x="320675" y="85725"/>
                    <a:pt x="361950" y="190500"/>
                  </a:cubicBezTo>
                  <a:cubicBezTo>
                    <a:pt x="403225" y="295275"/>
                    <a:pt x="363537" y="528638"/>
                    <a:pt x="361950" y="628650"/>
                  </a:cubicBezTo>
                  <a:cubicBezTo>
                    <a:pt x="360363" y="728662"/>
                    <a:pt x="412750" y="763588"/>
                    <a:pt x="352425" y="790575"/>
                  </a:cubicBezTo>
                  <a:cubicBezTo>
                    <a:pt x="292100" y="817562"/>
                    <a:pt x="0" y="790575"/>
                    <a:pt x="0" y="79057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981075" y="4059662"/>
              <a:ext cx="695325" cy="256717"/>
            </a:xfrm>
            <a:custGeom>
              <a:avLst/>
              <a:gdLst>
                <a:gd name="connsiteX0" fmla="*/ 695325 w 695325"/>
                <a:gd name="connsiteY0" fmla="*/ 256717 h 256717"/>
                <a:gd name="connsiteX1" fmla="*/ 390525 w 695325"/>
                <a:gd name="connsiteY1" fmla="*/ 66217 h 256717"/>
                <a:gd name="connsiteX2" fmla="*/ 152400 w 695325"/>
                <a:gd name="connsiteY2" fmla="*/ 9067 h 256717"/>
                <a:gd name="connsiteX3" fmla="*/ 0 w 695325"/>
                <a:gd name="connsiteY3" fmla="*/ 237667 h 25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256717">
                  <a:moveTo>
                    <a:pt x="695325" y="256717"/>
                  </a:moveTo>
                  <a:cubicBezTo>
                    <a:pt x="588168" y="182104"/>
                    <a:pt x="481012" y="107492"/>
                    <a:pt x="390525" y="66217"/>
                  </a:cubicBezTo>
                  <a:cubicBezTo>
                    <a:pt x="300038" y="24942"/>
                    <a:pt x="217487" y="-19508"/>
                    <a:pt x="152400" y="9067"/>
                  </a:cubicBezTo>
                  <a:cubicBezTo>
                    <a:pt x="87313" y="37642"/>
                    <a:pt x="43656" y="137654"/>
                    <a:pt x="0" y="23766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1095792" y="6010733"/>
              <a:ext cx="1143000" cy="457200"/>
            </a:xfrm>
            <a:custGeom>
              <a:avLst/>
              <a:gdLst>
                <a:gd name="connsiteX0" fmla="*/ 0 w 1058723"/>
                <a:gd name="connsiteY0" fmla="*/ 171450 h 238439"/>
                <a:gd name="connsiteX1" fmla="*/ 428625 w 1058723"/>
                <a:gd name="connsiteY1" fmla="*/ 180975 h 238439"/>
                <a:gd name="connsiteX2" fmla="*/ 809625 w 1058723"/>
                <a:gd name="connsiteY2" fmla="*/ 238125 h 238439"/>
                <a:gd name="connsiteX3" fmla="*/ 1038225 w 1058723"/>
                <a:gd name="connsiteY3" fmla="*/ 152400 h 238439"/>
                <a:gd name="connsiteX4" fmla="*/ 1047750 w 1058723"/>
                <a:gd name="connsiteY4" fmla="*/ 0 h 2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723" h="238439">
                  <a:moveTo>
                    <a:pt x="0" y="171450"/>
                  </a:moveTo>
                  <a:cubicBezTo>
                    <a:pt x="146844" y="170656"/>
                    <a:pt x="293688" y="169863"/>
                    <a:pt x="428625" y="180975"/>
                  </a:cubicBezTo>
                  <a:cubicBezTo>
                    <a:pt x="563562" y="192087"/>
                    <a:pt x="708025" y="242888"/>
                    <a:pt x="809625" y="238125"/>
                  </a:cubicBezTo>
                  <a:cubicBezTo>
                    <a:pt x="911225" y="233363"/>
                    <a:pt x="998538" y="192087"/>
                    <a:pt x="1038225" y="152400"/>
                  </a:cubicBezTo>
                  <a:cubicBezTo>
                    <a:pt x="1077912" y="112713"/>
                    <a:pt x="1047750" y="0"/>
                    <a:pt x="1047750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1378710" flipV="1">
              <a:off x="1062294" y="5492111"/>
              <a:ext cx="1124220" cy="452992"/>
            </a:xfrm>
            <a:custGeom>
              <a:avLst/>
              <a:gdLst>
                <a:gd name="connsiteX0" fmla="*/ 1029208 w 1059142"/>
                <a:gd name="connsiteY0" fmla="*/ 498371 h 498371"/>
                <a:gd name="connsiteX1" fmla="*/ 981583 w 1059142"/>
                <a:gd name="connsiteY1" fmla="*/ 136421 h 498371"/>
                <a:gd name="connsiteX2" fmla="*/ 362458 w 1059142"/>
                <a:gd name="connsiteY2" fmla="*/ 12596 h 498371"/>
                <a:gd name="connsiteX3" fmla="*/ 57658 w 1059142"/>
                <a:gd name="connsiteY3" fmla="*/ 3071 h 498371"/>
                <a:gd name="connsiteX4" fmla="*/ 508 w 1059142"/>
                <a:gd name="connsiteY4" fmla="*/ 3071 h 49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142" h="498371">
                  <a:moveTo>
                    <a:pt x="1029208" y="498371"/>
                  </a:moveTo>
                  <a:cubicBezTo>
                    <a:pt x="1060958" y="357877"/>
                    <a:pt x="1092708" y="217383"/>
                    <a:pt x="981583" y="136421"/>
                  </a:cubicBezTo>
                  <a:cubicBezTo>
                    <a:pt x="870458" y="55459"/>
                    <a:pt x="516445" y="34821"/>
                    <a:pt x="362458" y="12596"/>
                  </a:cubicBezTo>
                  <a:cubicBezTo>
                    <a:pt x="208471" y="-9629"/>
                    <a:pt x="117983" y="4658"/>
                    <a:pt x="57658" y="3071"/>
                  </a:cubicBezTo>
                  <a:cubicBezTo>
                    <a:pt x="-2667" y="1484"/>
                    <a:pt x="-1080" y="2277"/>
                    <a:pt x="508" y="3071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2238792" y="5667689"/>
              <a:ext cx="45719" cy="619125"/>
            </a:xfrm>
            <a:custGeom>
              <a:avLst/>
              <a:gdLst>
                <a:gd name="connsiteX0" fmla="*/ 144310 w 144310"/>
                <a:gd name="connsiteY0" fmla="*/ 0 h 542925"/>
                <a:gd name="connsiteX1" fmla="*/ 20485 w 144310"/>
                <a:gd name="connsiteY1" fmla="*/ 323850 h 542925"/>
                <a:gd name="connsiteX2" fmla="*/ 1435 w 14431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310" h="542925">
                  <a:moveTo>
                    <a:pt x="144310" y="0"/>
                  </a:moveTo>
                  <a:cubicBezTo>
                    <a:pt x="94303" y="116681"/>
                    <a:pt x="44297" y="233363"/>
                    <a:pt x="20485" y="323850"/>
                  </a:cubicBezTo>
                  <a:cubicBezTo>
                    <a:pt x="-3327" y="414337"/>
                    <a:pt x="-946" y="478631"/>
                    <a:pt x="1435" y="542925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6630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50" y="1143000"/>
            <a:ext cx="231298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398838"/>
            <a:ext cx="239712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114800" y="1189996"/>
            <a:ext cx="5378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Day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6363" y="3409807"/>
            <a:ext cx="8636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Night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781093" y="1866901"/>
            <a:ext cx="266700" cy="59788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267200" y="1648600"/>
            <a:ext cx="282017" cy="5612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714293" y="1221194"/>
            <a:ext cx="382032" cy="4283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962400" y="1524000"/>
            <a:ext cx="304800" cy="45813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6701" y="4173025"/>
            <a:ext cx="241100" cy="52993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343400" y="4038600"/>
            <a:ext cx="342900" cy="46718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86200" y="3886200"/>
            <a:ext cx="461508" cy="3810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756126" y="3581145"/>
            <a:ext cx="420132" cy="30621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2" name="TextBox 57"/>
          <p:cNvSpPr txBox="1">
            <a:spLocks noChangeArrowheads="1"/>
          </p:cNvSpPr>
          <p:nvPr/>
        </p:nvSpPr>
        <p:spPr bwMode="auto">
          <a:xfrm>
            <a:off x="3076575" y="533400"/>
            <a:ext cx="2271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Regional Topographic </a:t>
            </a: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Dichotomy Circulation</a:t>
            </a:r>
          </a:p>
        </p:txBody>
      </p:sp>
      <p:sp>
        <p:nvSpPr>
          <p:cNvPr id="26643" name="TextBox 59"/>
          <p:cNvSpPr txBox="1">
            <a:spLocks noChangeArrowheads="1"/>
          </p:cNvSpPr>
          <p:nvPr/>
        </p:nvSpPr>
        <p:spPr bwMode="auto">
          <a:xfrm>
            <a:off x="295275" y="525463"/>
            <a:ext cx="244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Global Mean Circulation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638800" y="525463"/>
            <a:ext cx="3352800" cy="496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645" name="Picture 6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088" y="1219200"/>
            <a:ext cx="307022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6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225" y="3435350"/>
            <a:ext cx="31083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TextBox 66"/>
          <p:cNvSpPr txBox="1">
            <a:spLocks noChangeArrowheads="1"/>
          </p:cNvSpPr>
          <p:nvPr/>
        </p:nvSpPr>
        <p:spPr bwMode="auto">
          <a:xfrm>
            <a:off x="5791200" y="609600"/>
            <a:ext cx="30444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Local Topographic </a:t>
            </a:r>
            <a:r>
              <a:rPr lang="en-US" sz="1800" dirty="0" smtClean="0">
                <a:solidFill>
                  <a:schemeClr val="bg1"/>
                </a:solidFill>
              </a:rPr>
              <a:t>Circulations</a:t>
            </a:r>
          </a:p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t Gale crater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7009370" y="2410290"/>
            <a:ext cx="76715" cy="4853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7543800" y="2410290"/>
            <a:ext cx="76200" cy="4853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981950" y="2398836"/>
            <a:ext cx="247650" cy="42056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8382000" y="2362200"/>
            <a:ext cx="228600" cy="19129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7543800" y="1371600"/>
            <a:ext cx="152400" cy="2286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229600" y="1729805"/>
            <a:ext cx="266700" cy="13709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981950" y="1570613"/>
            <a:ext cx="133350" cy="13709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711825" y="1447487"/>
            <a:ext cx="0" cy="20111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7009370" y="1447487"/>
            <a:ext cx="153430" cy="20203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6477000" y="1554472"/>
            <a:ext cx="153430" cy="20203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 flipV="1">
            <a:off x="5943600" y="1807891"/>
            <a:ext cx="304800" cy="5901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6124576" y="2246482"/>
            <a:ext cx="276224" cy="15235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477000" y="2401139"/>
            <a:ext cx="191015" cy="27904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 flipV="1">
            <a:off x="7620000" y="2003544"/>
            <a:ext cx="76200" cy="35865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 flipV="1">
            <a:off x="7810500" y="1925809"/>
            <a:ext cx="419100" cy="216607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7086085" y="1962173"/>
            <a:ext cx="191016" cy="36048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6586538" y="1666875"/>
            <a:ext cx="1716087" cy="742950"/>
          </a:xfrm>
          <a:custGeom>
            <a:avLst/>
            <a:gdLst>
              <a:gd name="connsiteX0" fmla="*/ 71261 w 1715282"/>
              <a:gd name="connsiteY0" fmla="*/ 505266 h 743856"/>
              <a:gd name="connsiteX1" fmla="*/ 290336 w 1715282"/>
              <a:gd name="connsiteY1" fmla="*/ 629091 h 743856"/>
              <a:gd name="connsiteX2" fmla="*/ 547511 w 1715282"/>
              <a:gd name="connsiteY2" fmla="*/ 724341 h 743856"/>
              <a:gd name="connsiteX3" fmla="*/ 947561 w 1715282"/>
              <a:gd name="connsiteY3" fmla="*/ 743391 h 743856"/>
              <a:gd name="connsiteX4" fmla="*/ 1261886 w 1715282"/>
              <a:gd name="connsiteY4" fmla="*/ 714816 h 743856"/>
              <a:gd name="connsiteX5" fmla="*/ 1538111 w 1715282"/>
              <a:gd name="connsiteY5" fmla="*/ 610041 h 743856"/>
              <a:gd name="connsiteX6" fmla="*/ 1709561 w 1715282"/>
              <a:gd name="connsiteY6" fmla="*/ 429066 h 743856"/>
              <a:gd name="connsiteX7" fmla="*/ 1661936 w 1715282"/>
              <a:gd name="connsiteY7" fmla="*/ 295716 h 743856"/>
              <a:gd name="connsiteX8" fmla="*/ 1538111 w 1715282"/>
              <a:gd name="connsiteY8" fmla="*/ 209991 h 743856"/>
              <a:gd name="connsiteX9" fmla="*/ 1319036 w 1715282"/>
              <a:gd name="connsiteY9" fmla="*/ 105216 h 743856"/>
              <a:gd name="connsiteX10" fmla="*/ 1099961 w 1715282"/>
              <a:gd name="connsiteY10" fmla="*/ 48066 h 743856"/>
              <a:gd name="connsiteX11" fmla="*/ 718961 w 1715282"/>
              <a:gd name="connsiteY11" fmla="*/ 441 h 743856"/>
              <a:gd name="connsiteX12" fmla="*/ 433211 w 1715282"/>
              <a:gd name="connsiteY12" fmla="*/ 76641 h 743856"/>
              <a:gd name="connsiteX13" fmla="*/ 195086 w 1715282"/>
              <a:gd name="connsiteY13" fmla="*/ 124266 h 743856"/>
              <a:gd name="connsiteX14" fmla="*/ 61736 w 1715282"/>
              <a:gd name="connsiteY14" fmla="*/ 286191 h 743856"/>
              <a:gd name="connsiteX15" fmla="*/ 4586 w 1715282"/>
              <a:gd name="connsiteY15" fmla="*/ 448116 h 743856"/>
              <a:gd name="connsiteX16" fmla="*/ 176036 w 1715282"/>
              <a:gd name="connsiteY16" fmla="*/ 600516 h 743856"/>
              <a:gd name="connsiteX17" fmla="*/ 337961 w 1715282"/>
              <a:gd name="connsiteY17" fmla="*/ 629091 h 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5282" h="743856">
                <a:moveTo>
                  <a:pt x="71261" y="505266"/>
                </a:moveTo>
                <a:cubicBezTo>
                  <a:pt x="141111" y="548922"/>
                  <a:pt x="210961" y="592579"/>
                  <a:pt x="290336" y="629091"/>
                </a:cubicBezTo>
                <a:cubicBezTo>
                  <a:pt x="369711" y="665603"/>
                  <a:pt x="437974" y="705291"/>
                  <a:pt x="547511" y="724341"/>
                </a:cubicBezTo>
                <a:cubicBezTo>
                  <a:pt x="657048" y="743391"/>
                  <a:pt x="828499" y="744978"/>
                  <a:pt x="947561" y="743391"/>
                </a:cubicBezTo>
                <a:cubicBezTo>
                  <a:pt x="1066623" y="741804"/>
                  <a:pt x="1163461" y="737041"/>
                  <a:pt x="1261886" y="714816"/>
                </a:cubicBezTo>
                <a:cubicBezTo>
                  <a:pt x="1360311" y="692591"/>
                  <a:pt x="1463499" y="657666"/>
                  <a:pt x="1538111" y="610041"/>
                </a:cubicBezTo>
                <a:cubicBezTo>
                  <a:pt x="1612723" y="562416"/>
                  <a:pt x="1688924" y="481453"/>
                  <a:pt x="1709561" y="429066"/>
                </a:cubicBezTo>
                <a:cubicBezTo>
                  <a:pt x="1730199" y="376678"/>
                  <a:pt x="1690511" y="332228"/>
                  <a:pt x="1661936" y="295716"/>
                </a:cubicBezTo>
                <a:cubicBezTo>
                  <a:pt x="1633361" y="259204"/>
                  <a:pt x="1595261" y="241741"/>
                  <a:pt x="1538111" y="209991"/>
                </a:cubicBezTo>
                <a:cubicBezTo>
                  <a:pt x="1480961" y="178241"/>
                  <a:pt x="1392061" y="132203"/>
                  <a:pt x="1319036" y="105216"/>
                </a:cubicBezTo>
                <a:cubicBezTo>
                  <a:pt x="1246011" y="78228"/>
                  <a:pt x="1199973" y="65528"/>
                  <a:pt x="1099961" y="48066"/>
                </a:cubicBezTo>
                <a:cubicBezTo>
                  <a:pt x="999949" y="30604"/>
                  <a:pt x="830086" y="-4322"/>
                  <a:pt x="718961" y="441"/>
                </a:cubicBezTo>
                <a:cubicBezTo>
                  <a:pt x="607836" y="5204"/>
                  <a:pt x="520524" y="56003"/>
                  <a:pt x="433211" y="76641"/>
                </a:cubicBezTo>
                <a:cubicBezTo>
                  <a:pt x="345898" y="97279"/>
                  <a:pt x="256999" y="89341"/>
                  <a:pt x="195086" y="124266"/>
                </a:cubicBezTo>
                <a:cubicBezTo>
                  <a:pt x="133174" y="159191"/>
                  <a:pt x="93486" y="232216"/>
                  <a:pt x="61736" y="286191"/>
                </a:cubicBezTo>
                <a:cubicBezTo>
                  <a:pt x="29986" y="340166"/>
                  <a:pt x="-14464" y="395728"/>
                  <a:pt x="4586" y="448116"/>
                </a:cubicBezTo>
                <a:cubicBezTo>
                  <a:pt x="23636" y="500503"/>
                  <a:pt x="120474" y="570354"/>
                  <a:pt x="176036" y="600516"/>
                </a:cubicBezTo>
                <a:cubicBezTo>
                  <a:pt x="231598" y="630678"/>
                  <a:pt x="284779" y="629884"/>
                  <a:pt x="337961" y="6290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5" name="Freeform 114"/>
          <p:cNvSpPr/>
          <p:nvPr/>
        </p:nvSpPr>
        <p:spPr>
          <a:xfrm>
            <a:off x="6553200" y="3903663"/>
            <a:ext cx="1714500" cy="744537"/>
          </a:xfrm>
          <a:custGeom>
            <a:avLst/>
            <a:gdLst>
              <a:gd name="connsiteX0" fmla="*/ 71261 w 1715282"/>
              <a:gd name="connsiteY0" fmla="*/ 505266 h 743856"/>
              <a:gd name="connsiteX1" fmla="*/ 290336 w 1715282"/>
              <a:gd name="connsiteY1" fmla="*/ 629091 h 743856"/>
              <a:gd name="connsiteX2" fmla="*/ 547511 w 1715282"/>
              <a:gd name="connsiteY2" fmla="*/ 724341 h 743856"/>
              <a:gd name="connsiteX3" fmla="*/ 947561 w 1715282"/>
              <a:gd name="connsiteY3" fmla="*/ 743391 h 743856"/>
              <a:gd name="connsiteX4" fmla="*/ 1261886 w 1715282"/>
              <a:gd name="connsiteY4" fmla="*/ 714816 h 743856"/>
              <a:gd name="connsiteX5" fmla="*/ 1538111 w 1715282"/>
              <a:gd name="connsiteY5" fmla="*/ 610041 h 743856"/>
              <a:gd name="connsiteX6" fmla="*/ 1709561 w 1715282"/>
              <a:gd name="connsiteY6" fmla="*/ 429066 h 743856"/>
              <a:gd name="connsiteX7" fmla="*/ 1661936 w 1715282"/>
              <a:gd name="connsiteY7" fmla="*/ 295716 h 743856"/>
              <a:gd name="connsiteX8" fmla="*/ 1538111 w 1715282"/>
              <a:gd name="connsiteY8" fmla="*/ 209991 h 743856"/>
              <a:gd name="connsiteX9" fmla="*/ 1319036 w 1715282"/>
              <a:gd name="connsiteY9" fmla="*/ 105216 h 743856"/>
              <a:gd name="connsiteX10" fmla="*/ 1099961 w 1715282"/>
              <a:gd name="connsiteY10" fmla="*/ 48066 h 743856"/>
              <a:gd name="connsiteX11" fmla="*/ 718961 w 1715282"/>
              <a:gd name="connsiteY11" fmla="*/ 441 h 743856"/>
              <a:gd name="connsiteX12" fmla="*/ 433211 w 1715282"/>
              <a:gd name="connsiteY12" fmla="*/ 76641 h 743856"/>
              <a:gd name="connsiteX13" fmla="*/ 195086 w 1715282"/>
              <a:gd name="connsiteY13" fmla="*/ 124266 h 743856"/>
              <a:gd name="connsiteX14" fmla="*/ 61736 w 1715282"/>
              <a:gd name="connsiteY14" fmla="*/ 286191 h 743856"/>
              <a:gd name="connsiteX15" fmla="*/ 4586 w 1715282"/>
              <a:gd name="connsiteY15" fmla="*/ 448116 h 743856"/>
              <a:gd name="connsiteX16" fmla="*/ 176036 w 1715282"/>
              <a:gd name="connsiteY16" fmla="*/ 600516 h 743856"/>
              <a:gd name="connsiteX17" fmla="*/ 337961 w 1715282"/>
              <a:gd name="connsiteY17" fmla="*/ 629091 h 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5282" h="743856">
                <a:moveTo>
                  <a:pt x="71261" y="505266"/>
                </a:moveTo>
                <a:cubicBezTo>
                  <a:pt x="141111" y="548922"/>
                  <a:pt x="210961" y="592579"/>
                  <a:pt x="290336" y="629091"/>
                </a:cubicBezTo>
                <a:cubicBezTo>
                  <a:pt x="369711" y="665603"/>
                  <a:pt x="437974" y="705291"/>
                  <a:pt x="547511" y="724341"/>
                </a:cubicBezTo>
                <a:cubicBezTo>
                  <a:pt x="657048" y="743391"/>
                  <a:pt x="828499" y="744978"/>
                  <a:pt x="947561" y="743391"/>
                </a:cubicBezTo>
                <a:cubicBezTo>
                  <a:pt x="1066623" y="741804"/>
                  <a:pt x="1163461" y="737041"/>
                  <a:pt x="1261886" y="714816"/>
                </a:cubicBezTo>
                <a:cubicBezTo>
                  <a:pt x="1360311" y="692591"/>
                  <a:pt x="1463499" y="657666"/>
                  <a:pt x="1538111" y="610041"/>
                </a:cubicBezTo>
                <a:cubicBezTo>
                  <a:pt x="1612723" y="562416"/>
                  <a:pt x="1688924" y="481453"/>
                  <a:pt x="1709561" y="429066"/>
                </a:cubicBezTo>
                <a:cubicBezTo>
                  <a:pt x="1730199" y="376678"/>
                  <a:pt x="1690511" y="332228"/>
                  <a:pt x="1661936" y="295716"/>
                </a:cubicBezTo>
                <a:cubicBezTo>
                  <a:pt x="1633361" y="259204"/>
                  <a:pt x="1595261" y="241741"/>
                  <a:pt x="1538111" y="209991"/>
                </a:cubicBezTo>
                <a:cubicBezTo>
                  <a:pt x="1480961" y="178241"/>
                  <a:pt x="1392061" y="132203"/>
                  <a:pt x="1319036" y="105216"/>
                </a:cubicBezTo>
                <a:cubicBezTo>
                  <a:pt x="1246011" y="78228"/>
                  <a:pt x="1199973" y="65528"/>
                  <a:pt x="1099961" y="48066"/>
                </a:cubicBezTo>
                <a:cubicBezTo>
                  <a:pt x="999949" y="30604"/>
                  <a:pt x="830086" y="-4322"/>
                  <a:pt x="718961" y="441"/>
                </a:cubicBezTo>
                <a:cubicBezTo>
                  <a:pt x="607836" y="5204"/>
                  <a:pt x="520524" y="56003"/>
                  <a:pt x="433211" y="76641"/>
                </a:cubicBezTo>
                <a:cubicBezTo>
                  <a:pt x="345898" y="97279"/>
                  <a:pt x="256999" y="89341"/>
                  <a:pt x="195086" y="124266"/>
                </a:cubicBezTo>
                <a:cubicBezTo>
                  <a:pt x="133174" y="159191"/>
                  <a:pt x="93486" y="232216"/>
                  <a:pt x="61736" y="286191"/>
                </a:cubicBezTo>
                <a:cubicBezTo>
                  <a:pt x="29986" y="340166"/>
                  <a:pt x="-14464" y="395728"/>
                  <a:pt x="4586" y="448116"/>
                </a:cubicBezTo>
                <a:cubicBezTo>
                  <a:pt x="23636" y="500503"/>
                  <a:pt x="120474" y="570354"/>
                  <a:pt x="176036" y="600516"/>
                </a:cubicBezTo>
                <a:cubicBezTo>
                  <a:pt x="231598" y="630678"/>
                  <a:pt x="284779" y="629884"/>
                  <a:pt x="337961" y="629091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7543800" y="4228307"/>
            <a:ext cx="76200" cy="363202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endCxn id="115" idx="6"/>
          </p:cNvCxnSpPr>
          <p:nvPr/>
        </p:nvCxnSpPr>
        <p:spPr>
          <a:xfrm>
            <a:off x="7696200" y="4190225"/>
            <a:ext cx="566561" cy="14318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5943600" y="3976371"/>
            <a:ext cx="566561" cy="14318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6553200" y="4591510"/>
            <a:ext cx="283280" cy="24594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7266341" y="4685525"/>
            <a:ext cx="10760" cy="2749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8020050" y="4591509"/>
            <a:ext cx="209550" cy="23146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endCxn id="115" idx="6"/>
          </p:cNvCxnSpPr>
          <p:nvPr/>
        </p:nvCxnSpPr>
        <p:spPr>
          <a:xfrm flipH="1" flipV="1">
            <a:off x="8262761" y="4333410"/>
            <a:ext cx="443089" cy="4731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endCxn id="115" idx="8"/>
          </p:cNvCxnSpPr>
          <p:nvPr/>
        </p:nvCxnSpPr>
        <p:spPr>
          <a:xfrm flipH="1">
            <a:off x="8091311" y="3924380"/>
            <a:ext cx="255059" cy="18995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H="1">
            <a:off x="7315201" y="3581400"/>
            <a:ext cx="16419" cy="241946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7772607" y="3733800"/>
            <a:ext cx="152193" cy="195193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6707996" y="3762393"/>
            <a:ext cx="276432" cy="233208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7123672" y="4137734"/>
            <a:ext cx="210115" cy="45377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7505700" y="1698580"/>
            <a:ext cx="38100" cy="168321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6781800" y="1828800"/>
            <a:ext cx="265927" cy="107975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7162800" y="1676400"/>
            <a:ext cx="152401" cy="194171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 flipV="1">
            <a:off x="6707997" y="4093786"/>
            <a:ext cx="454803" cy="2054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endCxn id="115" idx="10"/>
          </p:cNvCxnSpPr>
          <p:nvPr/>
        </p:nvCxnSpPr>
        <p:spPr>
          <a:xfrm flipV="1">
            <a:off x="7562617" y="3952410"/>
            <a:ext cx="90544" cy="131914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  <a:effectLst>
            <a:glow rad="50800">
              <a:schemeClr val="tx1"/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11475" y="5597525"/>
            <a:ext cx="6080125" cy="87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Circulations interact in complex, nonlinear ways to produce observed weather at any give location.</a:t>
            </a:r>
          </a:p>
        </p:txBody>
      </p:sp>
      <p:sp>
        <p:nvSpPr>
          <p:cNvPr id="82" name="TextBox 30"/>
          <p:cNvSpPr txBox="1"/>
          <p:nvPr/>
        </p:nvSpPr>
        <p:spPr>
          <a:xfrm>
            <a:off x="8305800" y="2590800"/>
            <a:ext cx="58221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</a:rPr>
              <a:t>Day</a:t>
            </a:r>
          </a:p>
        </p:txBody>
      </p:sp>
      <p:sp>
        <p:nvSpPr>
          <p:cNvPr id="84" name="TextBox 31"/>
          <p:cNvSpPr txBox="1"/>
          <p:nvPr/>
        </p:nvSpPr>
        <p:spPr>
          <a:xfrm>
            <a:off x="8153400" y="4876800"/>
            <a:ext cx="75047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</a:rPr>
              <a:t>Night</a:t>
            </a:r>
          </a:p>
        </p:txBody>
      </p:sp>
      <p:sp>
        <p:nvSpPr>
          <p:cNvPr id="86" name="Elipse 85"/>
          <p:cNvSpPr/>
          <p:nvPr/>
        </p:nvSpPr>
        <p:spPr>
          <a:xfrm>
            <a:off x="1524000" y="3886200"/>
            <a:ext cx="381000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1524000" y="990600"/>
            <a:ext cx="381000" cy="1447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88" name="CuadroTexto 15"/>
          <p:cNvSpPr txBox="1">
            <a:spLocks noChangeArrowheads="1"/>
          </p:cNvSpPr>
          <p:nvPr/>
        </p:nvSpPr>
        <p:spPr bwMode="auto">
          <a:xfrm>
            <a:off x="4953000" y="25146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S</a:t>
            </a:r>
          </a:p>
        </p:txBody>
      </p:sp>
      <p:sp>
        <p:nvSpPr>
          <p:cNvPr id="26689" name="CuadroTexto 91"/>
          <p:cNvSpPr txBox="1">
            <a:spLocks noChangeArrowheads="1"/>
          </p:cNvSpPr>
          <p:nvPr/>
        </p:nvSpPr>
        <p:spPr bwMode="auto">
          <a:xfrm>
            <a:off x="4953000" y="1066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N</a:t>
            </a:r>
          </a:p>
        </p:txBody>
      </p:sp>
      <p:sp>
        <p:nvSpPr>
          <p:cNvPr id="26690" name="CuadroTexto 93"/>
          <p:cNvSpPr txBox="1">
            <a:spLocks noChangeArrowheads="1"/>
          </p:cNvSpPr>
          <p:nvPr/>
        </p:nvSpPr>
        <p:spPr bwMode="auto">
          <a:xfrm>
            <a:off x="5105400" y="48006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S</a:t>
            </a:r>
          </a:p>
        </p:txBody>
      </p:sp>
      <p:sp>
        <p:nvSpPr>
          <p:cNvPr id="26691" name="CuadroTexto 94"/>
          <p:cNvSpPr txBox="1">
            <a:spLocks noChangeArrowheads="1"/>
          </p:cNvSpPr>
          <p:nvPr/>
        </p:nvSpPr>
        <p:spPr bwMode="auto">
          <a:xfrm>
            <a:off x="5029200" y="3352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b="1"/>
              <a:t>N</a:t>
            </a:r>
          </a:p>
        </p:txBody>
      </p:sp>
      <p:sp>
        <p:nvSpPr>
          <p:cNvPr id="26692" name="CuadroTexto 96"/>
          <p:cNvSpPr txBox="1">
            <a:spLocks noChangeArrowheads="1"/>
          </p:cNvSpPr>
          <p:nvPr/>
        </p:nvSpPr>
        <p:spPr bwMode="auto">
          <a:xfrm>
            <a:off x="2286000" y="21336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3" name="CuadroTexto 99"/>
          <p:cNvSpPr txBox="1">
            <a:spLocks noChangeArrowheads="1"/>
          </p:cNvSpPr>
          <p:nvPr/>
        </p:nvSpPr>
        <p:spPr bwMode="auto">
          <a:xfrm>
            <a:off x="838200" y="21336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26694" name="CuadroTexto 101"/>
          <p:cNvSpPr txBox="1">
            <a:spLocks noChangeArrowheads="1"/>
          </p:cNvSpPr>
          <p:nvPr/>
        </p:nvSpPr>
        <p:spPr bwMode="auto">
          <a:xfrm>
            <a:off x="2286000" y="50292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5" name="CuadroTexto 103"/>
          <p:cNvSpPr txBox="1">
            <a:spLocks noChangeArrowheads="1"/>
          </p:cNvSpPr>
          <p:nvPr/>
        </p:nvSpPr>
        <p:spPr bwMode="auto">
          <a:xfrm>
            <a:off x="838200" y="50292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105" name="Elipse 104"/>
          <p:cNvSpPr/>
          <p:nvPr/>
        </p:nvSpPr>
        <p:spPr>
          <a:xfrm rot="18391725">
            <a:off x="1406525" y="2784476"/>
            <a:ext cx="363537" cy="119221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697" name="CuadroTexto 105"/>
          <p:cNvSpPr txBox="1">
            <a:spLocks noChangeArrowheads="1"/>
          </p:cNvSpPr>
          <p:nvPr/>
        </p:nvSpPr>
        <p:spPr bwMode="auto">
          <a:xfrm>
            <a:off x="2286000" y="64579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8" name="CuadroTexto 107"/>
          <p:cNvSpPr txBox="1">
            <a:spLocks noChangeArrowheads="1"/>
          </p:cNvSpPr>
          <p:nvPr/>
        </p:nvSpPr>
        <p:spPr bwMode="auto">
          <a:xfrm>
            <a:off x="2286000" y="3581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N</a:t>
            </a:r>
          </a:p>
        </p:txBody>
      </p:sp>
      <p:sp>
        <p:nvSpPr>
          <p:cNvPr id="26699" name="CuadroTexto 108"/>
          <p:cNvSpPr txBox="1">
            <a:spLocks noChangeArrowheads="1"/>
          </p:cNvSpPr>
          <p:nvPr/>
        </p:nvSpPr>
        <p:spPr bwMode="auto">
          <a:xfrm>
            <a:off x="838200" y="645795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26700" name="CuadroTexto 109"/>
          <p:cNvSpPr txBox="1">
            <a:spLocks noChangeArrowheads="1"/>
          </p:cNvSpPr>
          <p:nvPr/>
        </p:nvSpPr>
        <p:spPr bwMode="auto">
          <a:xfrm>
            <a:off x="838200" y="3581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/>
              <a:t>S</a:t>
            </a:r>
          </a:p>
        </p:txBody>
      </p:sp>
      <p:sp>
        <p:nvSpPr>
          <p:cNvPr id="111" name="Elipse 110"/>
          <p:cNvSpPr/>
          <p:nvPr/>
        </p:nvSpPr>
        <p:spPr>
          <a:xfrm rot="17167297">
            <a:off x="1183481" y="5661819"/>
            <a:ext cx="627063" cy="119062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"/>
                </a:schemeClr>
              </a:gs>
              <a:gs pos="80000">
                <a:schemeClr val="accent1">
                  <a:shade val="93000"/>
                  <a:satMod val="130000"/>
                  <a:alpha val="3000"/>
                </a:schemeClr>
              </a:gs>
              <a:gs pos="100000">
                <a:schemeClr val="accent1">
                  <a:shade val="94000"/>
                  <a:satMod val="135000"/>
                  <a:alpha val="300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14" name="Straight Arrow Connector 21"/>
          <p:cNvCxnSpPr/>
          <p:nvPr/>
        </p:nvCxnSpPr>
        <p:spPr>
          <a:xfrm flipH="1">
            <a:off x="1171575" y="6403975"/>
            <a:ext cx="10922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111"/>
          <p:cNvCxnSpPr/>
          <p:nvPr/>
        </p:nvCxnSpPr>
        <p:spPr>
          <a:xfrm>
            <a:off x="1676400" y="1066800"/>
            <a:ext cx="0" cy="55626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strella de 5 puntas 101"/>
          <p:cNvSpPr/>
          <p:nvPr/>
        </p:nvSpPr>
        <p:spPr>
          <a:xfrm>
            <a:off x="4648200" y="182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4" name="TextBox 66"/>
          <p:cNvSpPr txBox="1">
            <a:spLocks noChangeArrowheads="1"/>
          </p:cNvSpPr>
          <p:nvPr/>
        </p:nvSpPr>
        <p:spPr bwMode="auto">
          <a:xfrm>
            <a:off x="4572000" y="152400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Gale</a:t>
            </a:r>
          </a:p>
        </p:txBody>
      </p:sp>
      <p:sp>
        <p:nvSpPr>
          <p:cNvPr id="106" name="TextBox 66"/>
          <p:cNvSpPr txBox="1">
            <a:spLocks noChangeArrowheads="1"/>
          </p:cNvSpPr>
          <p:nvPr/>
        </p:nvSpPr>
        <p:spPr bwMode="auto">
          <a:xfrm>
            <a:off x="4724400" y="381000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/>
              <a:t>Gale</a:t>
            </a:r>
          </a:p>
        </p:txBody>
      </p:sp>
      <p:sp>
        <p:nvSpPr>
          <p:cNvPr id="108" name="Estrella de 5 puntas 107"/>
          <p:cNvSpPr/>
          <p:nvPr/>
        </p:nvSpPr>
        <p:spPr>
          <a:xfrm>
            <a:off x="4724400" y="4114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113" name="TextBox 66"/>
          <p:cNvSpPr txBox="1">
            <a:spLocks noChangeArrowheads="1"/>
          </p:cNvSpPr>
          <p:nvPr/>
        </p:nvSpPr>
        <p:spPr bwMode="auto">
          <a:xfrm>
            <a:off x="1371600" y="6506746"/>
            <a:ext cx="570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Gale</a:t>
            </a:r>
          </a:p>
        </p:txBody>
      </p:sp>
    </p:spTree>
    <p:extLst>
      <p:ext uri="{BB962C8B-B14F-4D97-AF65-F5344CB8AC3E}">
        <p14:creationId xmlns:p14="http://schemas.microsoft.com/office/powerpoint/2010/main" val="289898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8" grpId="0" animBg="1"/>
      <p:bldP spid="88" grpId="1" animBg="1"/>
      <p:bldP spid="105" grpId="0" animBg="1"/>
      <p:bldP spid="105" grpId="1" animBg="1"/>
      <p:bldP spid="111" grpId="0" animBg="1"/>
      <p:bldP spid="113" grpId="0"/>
      <p:bldP spid="1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153400" cy="644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04800" y="2133600"/>
            <a:ext cx="8534400" cy="24622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 err="1" smtClean="0"/>
              <a:t>blue</a:t>
            </a:r>
            <a:r>
              <a:rPr lang="es-ES" sz="2200" dirty="0" smtClean="0"/>
              <a:t> </a:t>
            </a:r>
            <a:r>
              <a:rPr lang="es-ES" sz="2200" dirty="0" err="1"/>
              <a:t>lines</a:t>
            </a:r>
            <a:r>
              <a:rPr lang="es-ES" sz="2200" dirty="0"/>
              <a:t> show </a:t>
            </a:r>
            <a:r>
              <a:rPr lang="es-ES" sz="2200" dirty="0" err="1"/>
              <a:t>periods</a:t>
            </a:r>
            <a:r>
              <a:rPr lang="es-ES" sz="2200" dirty="0"/>
              <a:t> </a:t>
            </a:r>
            <a:r>
              <a:rPr lang="es-ES" sz="2200" dirty="0" err="1"/>
              <a:t>when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 </a:t>
            </a:r>
            <a:r>
              <a:rPr lang="es-ES" sz="2200" dirty="0" err="1"/>
              <a:t>was</a:t>
            </a:r>
            <a:r>
              <a:rPr lang="es-ES" sz="2200" dirty="0"/>
              <a:t> </a:t>
            </a:r>
            <a:r>
              <a:rPr lang="es-ES" sz="2200" dirty="0" err="1" smtClean="0"/>
              <a:t>moving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/>
              <a:t>red </a:t>
            </a:r>
            <a:r>
              <a:rPr lang="es-ES" sz="2200" dirty="0" err="1"/>
              <a:t>lines</a:t>
            </a:r>
            <a:r>
              <a:rPr lang="es-ES" sz="2200" dirty="0"/>
              <a:t> </a:t>
            </a:r>
            <a:r>
              <a:rPr lang="es-ES" sz="2200" dirty="0" err="1"/>
              <a:t>highlight</a:t>
            </a:r>
            <a:r>
              <a:rPr lang="es-ES" sz="2200" dirty="0"/>
              <a:t> </a:t>
            </a:r>
            <a:r>
              <a:rPr lang="es-ES" sz="2200" dirty="0" err="1"/>
              <a:t>periods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electronic</a:t>
            </a:r>
            <a:r>
              <a:rPr lang="es-ES" sz="2200" dirty="0" smtClean="0"/>
              <a:t> </a:t>
            </a:r>
            <a:r>
              <a:rPr lang="es-ES" sz="2200" dirty="0" err="1"/>
              <a:t>noise</a:t>
            </a:r>
            <a:r>
              <a:rPr lang="es-ES" sz="2200" dirty="0"/>
              <a:t> in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smtClean="0"/>
              <a:t>sensor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</a:t>
            </a:r>
            <a:r>
              <a:rPr lang="es-ES" sz="2200" dirty="0"/>
              <a:t>magenta line </a:t>
            </a:r>
            <a:r>
              <a:rPr lang="es-ES" sz="2200" dirty="0" err="1"/>
              <a:t>indicates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direction</a:t>
            </a:r>
            <a:r>
              <a:rPr lang="es-ES" sz="2200" dirty="0"/>
              <a:t> in </a:t>
            </a:r>
            <a:r>
              <a:rPr lang="es-ES" sz="2200" dirty="0" err="1"/>
              <a:t>which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 smtClean="0"/>
              <a:t>pointing</a:t>
            </a:r>
            <a:r>
              <a:rPr lang="es-ES" sz="22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MRAMS </a:t>
            </a:r>
            <a:r>
              <a:rPr lang="es-ES" sz="2200" dirty="0" err="1" smtClean="0"/>
              <a:t>simulations</a:t>
            </a:r>
            <a:r>
              <a:rPr lang="es-ES" sz="2200" dirty="0" smtClean="0"/>
              <a:t> </a:t>
            </a:r>
            <a:r>
              <a:rPr lang="es-ES" sz="2200" dirty="0"/>
              <a:t>are </a:t>
            </a:r>
            <a:r>
              <a:rPr lang="es-ES" sz="2200" dirty="0" err="1"/>
              <a:t>shown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solid</a:t>
            </a:r>
            <a:r>
              <a:rPr lang="es-ES" sz="2200" dirty="0" smtClean="0"/>
              <a:t> red </a:t>
            </a:r>
            <a:r>
              <a:rPr lang="es-ES" sz="2200" dirty="0" err="1"/>
              <a:t>circles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REMS data </a:t>
            </a:r>
            <a:r>
              <a:rPr lang="es-ES" sz="2200" dirty="0"/>
              <a:t>are </a:t>
            </a:r>
            <a:r>
              <a:rPr lang="es-ES" sz="2200" dirty="0" err="1"/>
              <a:t>shown</a:t>
            </a:r>
            <a:r>
              <a:rPr lang="es-ES" sz="2200" dirty="0"/>
              <a:t>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 smtClean="0"/>
              <a:t>solid</a:t>
            </a:r>
            <a:r>
              <a:rPr lang="es-ES" sz="2200" dirty="0" smtClean="0"/>
              <a:t> </a:t>
            </a:r>
            <a:r>
              <a:rPr lang="es-ES" sz="2200" dirty="0" err="1" smtClean="0"/>
              <a:t>blue</a:t>
            </a:r>
            <a:r>
              <a:rPr lang="es-ES" sz="2200" dirty="0" smtClean="0"/>
              <a:t> </a:t>
            </a:r>
            <a:r>
              <a:rPr lang="es-ES" sz="2200" dirty="0" err="1"/>
              <a:t>circles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342900" indent="-342900" algn="just">
              <a:buFont typeface="Arial"/>
              <a:buChar char="•"/>
            </a:pPr>
            <a:r>
              <a:rPr lang="es-ES" sz="2200" dirty="0" smtClean="0"/>
              <a:t>Blue </a:t>
            </a:r>
            <a:r>
              <a:rPr lang="es-ES" sz="2200" dirty="0" err="1" smtClean="0"/>
              <a:t>diamonds</a:t>
            </a:r>
            <a:r>
              <a:rPr lang="es-ES" sz="2200" dirty="0" smtClean="0"/>
              <a:t> </a:t>
            </a:r>
            <a:r>
              <a:rPr lang="es-ES" sz="2200" dirty="0" err="1"/>
              <a:t>indicate</a:t>
            </a:r>
            <a:r>
              <a:rPr lang="es-ES" sz="2200" dirty="0"/>
              <a:t> </a:t>
            </a:r>
            <a:r>
              <a:rPr lang="es-ES" sz="2200" dirty="0" err="1"/>
              <a:t>winds</a:t>
            </a:r>
            <a:r>
              <a:rPr lang="es-ES" sz="2200" dirty="0"/>
              <a:t> </a:t>
            </a:r>
            <a:r>
              <a:rPr lang="es-ES" sz="2200" dirty="0" err="1"/>
              <a:t>coming</a:t>
            </a:r>
            <a:r>
              <a:rPr lang="es-ES" sz="2200" dirty="0"/>
              <a:t> </a:t>
            </a:r>
            <a:r>
              <a:rPr lang="es-ES" sz="2200" dirty="0" err="1"/>
              <a:t>from</a:t>
            </a:r>
            <a:r>
              <a:rPr lang="es-ES" sz="2200" dirty="0"/>
              <a:t> </a:t>
            </a:r>
            <a:r>
              <a:rPr lang="es-ES" sz="2200" dirty="0" err="1"/>
              <a:t>behind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rover</a:t>
            </a:r>
            <a:r>
              <a:rPr lang="es-ES" sz="2200" dirty="0"/>
              <a:t>, and </a:t>
            </a:r>
            <a:r>
              <a:rPr lang="es-ES" sz="2200" dirty="0" err="1"/>
              <a:t>should</a:t>
            </a:r>
            <a:r>
              <a:rPr lang="es-ES" sz="2200" dirty="0"/>
              <a:t> be </a:t>
            </a:r>
            <a:r>
              <a:rPr lang="es-ES" sz="2200" dirty="0" err="1"/>
              <a:t>treated</a:t>
            </a:r>
            <a:r>
              <a:rPr lang="es-ES" sz="2200" dirty="0"/>
              <a:t> </a:t>
            </a:r>
            <a:r>
              <a:rPr lang="es-ES" sz="2200" dirty="0" err="1"/>
              <a:t>very</a:t>
            </a:r>
            <a:r>
              <a:rPr lang="es-ES" sz="2200" dirty="0"/>
              <a:t> </a:t>
            </a:r>
            <a:r>
              <a:rPr lang="es-ES" sz="2200" dirty="0" err="1" smtClean="0"/>
              <a:t>cautiously</a:t>
            </a:r>
            <a:r>
              <a:rPr lang="es-ES" sz="2200" dirty="0" smtClean="0"/>
              <a:t>. </a:t>
            </a:r>
            <a:endParaRPr lang="es-E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5" name="Imagen 4" descr="mars-seasonal-methane-pia20601-fu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228600"/>
            <a:ext cx="5880100" cy="5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6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 txBox="1">
            <a:spLocks/>
          </p:cNvSpPr>
          <p:nvPr/>
        </p:nvSpPr>
        <p:spPr bwMode="auto">
          <a:xfrm>
            <a:off x="609600" y="5410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Mars methane detection and variability at Gale crater </a:t>
            </a:r>
          </a:p>
          <a:p>
            <a:pPr algn="ctr" eaLnBrk="1" hangingPunct="1"/>
            <a:r>
              <a:rPr lang="en-US" sz="1600"/>
              <a:t>(Webster et al., 2015)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20485" name="Imagen 5" descr="pia19087_webster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46938" cy="4687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3886200" y="1676400"/>
            <a:ext cx="838200" cy="25146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5410200" y="990600"/>
            <a:ext cx="1066800" cy="27432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3048000" y="1676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Ls336</a:t>
            </a:r>
          </a:p>
        </p:txBody>
      </p:sp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6629400" y="10668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/>
              <a:t>Ls82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6172200" y="1371600"/>
            <a:ext cx="533400" cy="2286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886200" y="1981200"/>
            <a:ext cx="381000" cy="38100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000">
                <a:solidFill>
                  <a:schemeClr val="bg1"/>
                </a:solidFill>
                <a:latin typeface="Calibri" charset="0"/>
              </a:rPr>
              <a:t>Global scale circulation</a:t>
            </a:r>
          </a:p>
        </p:txBody>
      </p:sp>
      <p:pic>
        <p:nvPicPr>
          <p:cNvPr id="28675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2541588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3" y="3810000"/>
            <a:ext cx="254158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105025" y="4044950"/>
            <a:ext cx="1176338" cy="657225"/>
          </a:xfrm>
          <a:custGeom>
            <a:avLst/>
            <a:gdLst>
              <a:gd name="connsiteX0" fmla="*/ 275098 w 1175851"/>
              <a:gd name="connsiteY0" fmla="*/ 656593 h 656593"/>
              <a:gd name="connsiteX1" fmla="*/ 131797 w 1175851"/>
              <a:gd name="connsiteY1" fmla="*/ 472348 h 656593"/>
              <a:gd name="connsiteX2" fmla="*/ 2143 w 1175851"/>
              <a:gd name="connsiteY2" fmla="*/ 213040 h 656593"/>
              <a:gd name="connsiteX3" fmla="*/ 240979 w 1175851"/>
              <a:gd name="connsiteY3" fmla="*/ 21972 h 656593"/>
              <a:gd name="connsiteX4" fmla="*/ 739122 w 1175851"/>
              <a:gd name="connsiteY4" fmla="*/ 49267 h 656593"/>
              <a:gd name="connsiteX5" fmla="*/ 1175851 w 1175851"/>
              <a:gd name="connsiteY5" fmla="*/ 424581 h 65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851" h="656593">
                <a:moveTo>
                  <a:pt x="275098" y="656593"/>
                </a:moveTo>
                <a:cubicBezTo>
                  <a:pt x="226193" y="601433"/>
                  <a:pt x="177289" y="546273"/>
                  <a:pt x="131797" y="472348"/>
                </a:cubicBezTo>
                <a:cubicBezTo>
                  <a:pt x="86305" y="398423"/>
                  <a:pt x="-16054" y="288103"/>
                  <a:pt x="2143" y="213040"/>
                </a:cubicBezTo>
                <a:cubicBezTo>
                  <a:pt x="20340" y="137977"/>
                  <a:pt x="118149" y="49267"/>
                  <a:pt x="240979" y="21972"/>
                </a:cubicBezTo>
                <a:cubicBezTo>
                  <a:pt x="363809" y="-5323"/>
                  <a:pt x="583310" y="-17834"/>
                  <a:pt x="739122" y="49267"/>
                </a:cubicBezTo>
                <a:cubicBezTo>
                  <a:pt x="894934" y="116368"/>
                  <a:pt x="1035392" y="270474"/>
                  <a:pt x="1175851" y="424581"/>
                </a:cubicBezTo>
              </a:path>
            </a:pathLst>
          </a:custGeom>
          <a:noFill/>
          <a:ln w="41275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Freeform 17"/>
          <p:cNvSpPr/>
          <p:nvPr/>
        </p:nvSpPr>
        <p:spPr>
          <a:xfrm>
            <a:off x="2714625" y="4586288"/>
            <a:ext cx="741363" cy="1508125"/>
          </a:xfrm>
          <a:custGeom>
            <a:avLst/>
            <a:gdLst>
              <a:gd name="connsiteX0" fmla="*/ 586854 w 741633"/>
              <a:gd name="connsiteY0" fmla="*/ 0 h 1508077"/>
              <a:gd name="connsiteX1" fmla="*/ 716508 w 741633"/>
              <a:gd name="connsiteY1" fmla="*/ 259307 h 1508077"/>
              <a:gd name="connsiteX2" fmla="*/ 730156 w 741633"/>
              <a:gd name="connsiteY2" fmla="*/ 655092 h 1508077"/>
              <a:gd name="connsiteX3" fmla="*/ 586854 w 741633"/>
              <a:gd name="connsiteY3" fmla="*/ 1098645 h 1508077"/>
              <a:gd name="connsiteX4" fmla="*/ 320723 w 741633"/>
              <a:gd name="connsiteY4" fmla="*/ 1419367 h 1508077"/>
              <a:gd name="connsiteX5" fmla="*/ 0 w 741633"/>
              <a:gd name="connsiteY5" fmla="*/ 1508077 h 15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633" h="1508077">
                <a:moveTo>
                  <a:pt x="586854" y="0"/>
                </a:moveTo>
                <a:cubicBezTo>
                  <a:pt x="639739" y="75062"/>
                  <a:pt x="692624" y="150125"/>
                  <a:pt x="716508" y="259307"/>
                </a:cubicBezTo>
                <a:cubicBezTo>
                  <a:pt x="740392" y="368489"/>
                  <a:pt x="751765" y="515202"/>
                  <a:pt x="730156" y="655092"/>
                </a:cubicBezTo>
                <a:cubicBezTo>
                  <a:pt x="708547" y="794982"/>
                  <a:pt x="655093" y="971266"/>
                  <a:pt x="586854" y="1098645"/>
                </a:cubicBezTo>
                <a:cubicBezTo>
                  <a:pt x="518615" y="1226024"/>
                  <a:pt x="418532" y="1351128"/>
                  <a:pt x="320723" y="1419367"/>
                </a:cubicBezTo>
                <a:cubicBezTo>
                  <a:pt x="222914" y="1487606"/>
                  <a:pt x="111457" y="1497841"/>
                  <a:pt x="0" y="150807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Freeform 18"/>
          <p:cNvSpPr/>
          <p:nvPr/>
        </p:nvSpPr>
        <p:spPr>
          <a:xfrm>
            <a:off x="2322513" y="4995863"/>
            <a:ext cx="288925" cy="1084262"/>
          </a:xfrm>
          <a:custGeom>
            <a:avLst/>
            <a:gdLst>
              <a:gd name="connsiteX0" fmla="*/ 288881 w 288881"/>
              <a:gd name="connsiteY0" fmla="*/ 1084997 h 1084997"/>
              <a:gd name="connsiteX1" fmla="*/ 43222 w 288881"/>
              <a:gd name="connsiteY1" fmla="*/ 982638 h 1084997"/>
              <a:gd name="connsiteX2" fmla="*/ 9102 w 288881"/>
              <a:gd name="connsiteY2" fmla="*/ 743803 h 1084997"/>
              <a:gd name="connsiteX3" fmla="*/ 145580 w 288881"/>
              <a:gd name="connsiteY3" fmla="*/ 259307 h 1084997"/>
              <a:gd name="connsiteX4" fmla="*/ 166051 w 288881"/>
              <a:gd name="connsiteY4" fmla="*/ 0 h 108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81" h="1084997">
                <a:moveTo>
                  <a:pt x="288881" y="1084997"/>
                </a:moveTo>
                <a:cubicBezTo>
                  <a:pt x="189366" y="1062250"/>
                  <a:pt x="89852" y="1039504"/>
                  <a:pt x="43222" y="982638"/>
                </a:cubicBezTo>
                <a:cubicBezTo>
                  <a:pt x="-3408" y="925772"/>
                  <a:pt x="-7958" y="864358"/>
                  <a:pt x="9102" y="743803"/>
                </a:cubicBezTo>
                <a:cubicBezTo>
                  <a:pt x="26162" y="623248"/>
                  <a:pt x="119422" y="383274"/>
                  <a:pt x="145580" y="259307"/>
                </a:cubicBezTo>
                <a:cubicBezTo>
                  <a:pt x="171738" y="135340"/>
                  <a:pt x="168894" y="67670"/>
                  <a:pt x="166051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28680" name="Group 22"/>
          <p:cNvGrpSpPr>
            <a:grpSpLocks/>
          </p:cNvGrpSpPr>
          <p:nvPr/>
        </p:nvGrpSpPr>
        <p:grpSpPr bwMode="auto">
          <a:xfrm rot="10800000">
            <a:off x="5715000" y="4102100"/>
            <a:ext cx="1350963" cy="2047875"/>
            <a:chOff x="4704033" y="4161067"/>
            <a:chExt cx="1351101" cy="2048664"/>
          </a:xfrm>
        </p:grpSpPr>
        <p:sp>
          <p:nvSpPr>
            <p:cNvPr id="20" name="Freeform 19"/>
            <p:cNvSpPr/>
            <p:nvPr/>
          </p:nvSpPr>
          <p:spPr>
            <a:xfrm>
              <a:off x="4738962" y="4230944"/>
              <a:ext cx="1176458" cy="655890"/>
            </a:xfrm>
            <a:custGeom>
              <a:avLst/>
              <a:gdLst>
                <a:gd name="connsiteX0" fmla="*/ 275098 w 1175851"/>
                <a:gd name="connsiteY0" fmla="*/ 656593 h 656593"/>
                <a:gd name="connsiteX1" fmla="*/ 131797 w 1175851"/>
                <a:gd name="connsiteY1" fmla="*/ 472348 h 656593"/>
                <a:gd name="connsiteX2" fmla="*/ 2143 w 1175851"/>
                <a:gd name="connsiteY2" fmla="*/ 213040 h 656593"/>
                <a:gd name="connsiteX3" fmla="*/ 240979 w 1175851"/>
                <a:gd name="connsiteY3" fmla="*/ 21972 h 656593"/>
                <a:gd name="connsiteX4" fmla="*/ 739122 w 1175851"/>
                <a:gd name="connsiteY4" fmla="*/ 49267 h 656593"/>
                <a:gd name="connsiteX5" fmla="*/ 1175851 w 1175851"/>
                <a:gd name="connsiteY5" fmla="*/ 424581 h 65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5851" h="656593">
                  <a:moveTo>
                    <a:pt x="275098" y="656593"/>
                  </a:moveTo>
                  <a:cubicBezTo>
                    <a:pt x="226193" y="601433"/>
                    <a:pt x="177289" y="546273"/>
                    <a:pt x="131797" y="472348"/>
                  </a:cubicBezTo>
                  <a:cubicBezTo>
                    <a:pt x="86305" y="398423"/>
                    <a:pt x="-16054" y="288103"/>
                    <a:pt x="2143" y="213040"/>
                  </a:cubicBezTo>
                  <a:cubicBezTo>
                    <a:pt x="20340" y="137977"/>
                    <a:pt x="118149" y="49267"/>
                    <a:pt x="240979" y="21972"/>
                  </a:cubicBezTo>
                  <a:cubicBezTo>
                    <a:pt x="363809" y="-5323"/>
                    <a:pt x="583310" y="-17834"/>
                    <a:pt x="739122" y="49267"/>
                  </a:cubicBezTo>
                  <a:cubicBezTo>
                    <a:pt x="894934" y="116368"/>
                    <a:pt x="1035392" y="270474"/>
                    <a:pt x="1175851" y="424581"/>
                  </a:cubicBezTo>
                </a:path>
              </a:pathLst>
            </a:custGeom>
            <a:noFill/>
            <a:ln w="41275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48624" y="4735963"/>
              <a:ext cx="741439" cy="1508706"/>
            </a:xfrm>
            <a:custGeom>
              <a:avLst/>
              <a:gdLst>
                <a:gd name="connsiteX0" fmla="*/ 586854 w 741633"/>
                <a:gd name="connsiteY0" fmla="*/ 0 h 1508077"/>
                <a:gd name="connsiteX1" fmla="*/ 716508 w 741633"/>
                <a:gd name="connsiteY1" fmla="*/ 259307 h 1508077"/>
                <a:gd name="connsiteX2" fmla="*/ 730156 w 741633"/>
                <a:gd name="connsiteY2" fmla="*/ 655092 h 1508077"/>
                <a:gd name="connsiteX3" fmla="*/ 586854 w 741633"/>
                <a:gd name="connsiteY3" fmla="*/ 1098645 h 1508077"/>
                <a:gd name="connsiteX4" fmla="*/ 320723 w 741633"/>
                <a:gd name="connsiteY4" fmla="*/ 1419367 h 1508077"/>
                <a:gd name="connsiteX5" fmla="*/ 0 w 741633"/>
                <a:gd name="connsiteY5" fmla="*/ 1508077 h 150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1633" h="1508077">
                  <a:moveTo>
                    <a:pt x="586854" y="0"/>
                  </a:moveTo>
                  <a:cubicBezTo>
                    <a:pt x="639739" y="75062"/>
                    <a:pt x="692624" y="150125"/>
                    <a:pt x="716508" y="259307"/>
                  </a:cubicBezTo>
                  <a:cubicBezTo>
                    <a:pt x="740392" y="368489"/>
                    <a:pt x="751765" y="515202"/>
                    <a:pt x="730156" y="655092"/>
                  </a:cubicBezTo>
                  <a:cubicBezTo>
                    <a:pt x="708547" y="794982"/>
                    <a:pt x="655093" y="971266"/>
                    <a:pt x="586854" y="1098645"/>
                  </a:cubicBezTo>
                  <a:cubicBezTo>
                    <a:pt x="518615" y="1226024"/>
                    <a:pt x="418532" y="1351128"/>
                    <a:pt x="320723" y="1419367"/>
                  </a:cubicBezTo>
                  <a:cubicBezTo>
                    <a:pt x="222914" y="1487606"/>
                    <a:pt x="111457" y="1497841"/>
                    <a:pt x="0" y="1508077"/>
                  </a:cubicBezTo>
                </a:path>
              </a:pathLst>
            </a:custGeom>
            <a:noFill/>
            <a:ln w="381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921543" y="5180635"/>
              <a:ext cx="288955" cy="1084680"/>
            </a:xfrm>
            <a:custGeom>
              <a:avLst/>
              <a:gdLst>
                <a:gd name="connsiteX0" fmla="*/ 288881 w 288881"/>
                <a:gd name="connsiteY0" fmla="*/ 1084997 h 1084997"/>
                <a:gd name="connsiteX1" fmla="*/ 43222 w 288881"/>
                <a:gd name="connsiteY1" fmla="*/ 982638 h 1084997"/>
                <a:gd name="connsiteX2" fmla="*/ 9102 w 288881"/>
                <a:gd name="connsiteY2" fmla="*/ 743803 h 1084997"/>
                <a:gd name="connsiteX3" fmla="*/ 145580 w 288881"/>
                <a:gd name="connsiteY3" fmla="*/ 259307 h 1084997"/>
                <a:gd name="connsiteX4" fmla="*/ 166051 w 288881"/>
                <a:gd name="connsiteY4" fmla="*/ 0 h 108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881" h="1084997">
                  <a:moveTo>
                    <a:pt x="288881" y="1084997"/>
                  </a:moveTo>
                  <a:cubicBezTo>
                    <a:pt x="189366" y="1062250"/>
                    <a:pt x="89852" y="1039504"/>
                    <a:pt x="43222" y="982638"/>
                  </a:cubicBezTo>
                  <a:cubicBezTo>
                    <a:pt x="-3408" y="925772"/>
                    <a:pt x="-7958" y="864358"/>
                    <a:pt x="9102" y="743803"/>
                  </a:cubicBezTo>
                  <a:cubicBezTo>
                    <a:pt x="26162" y="623248"/>
                    <a:pt x="119422" y="383274"/>
                    <a:pt x="145580" y="259307"/>
                  </a:cubicBezTo>
                  <a:cubicBezTo>
                    <a:pt x="171738" y="135340"/>
                    <a:pt x="168894" y="67670"/>
                    <a:pt x="166051" y="0"/>
                  </a:cubicBezTo>
                </a:path>
              </a:pathLst>
            </a:custGeom>
            <a:noFill/>
            <a:ln w="381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pic>
        <p:nvPicPr>
          <p:cNvPr id="28681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810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138" y="1066800"/>
            <a:ext cx="38100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16200000">
            <a:off x="1304926" y="2582862"/>
            <a:ext cx="1600200" cy="3397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ight Arrow 29"/>
          <p:cNvSpPr/>
          <p:nvPr/>
        </p:nvSpPr>
        <p:spPr>
          <a:xfrm rot="5400000">
            <a:off x="5389563" y="2368550"/>
            <a:ext cx="1600200" cy="3397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sp>
        <p:nvSpPr>
          <p:cNvPr id="28687" name="TextBox 26"/>
          <p:cNvSpPr txBox="1">
            <a:spLocks noChangeArrowheads="1"/>
          </p:cNvSpPr>
          <p:nvPr/>
        </p:nvSpPr>
        <p:spPr bwMode="auto">
          <a:xfrm>
            <a:off x="1524000" y="914400"/>
            <a:ext cx="190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Mean Winds Ls 90</a:t>
            </a:r>
          </a:p>
        </p:txBody>
      </p:sp>
      <p:sp>
        <p:nvSpPr>
          <p:cNvPr id="28688" name="TextBox 27"/>
          <p:cNvSpPr txBox="1">
            <a:spLocks noChangeArrowheads="1"/>
          </p:cNvSpPr>
          <p:nvPr/>
        </p:nvSpPr>
        <p:spPr bwMode="auto">
          <a:xfrm>
            <a:off x="5527675" y="925513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Mean Winds Ls 270</a:t>
            </a:r>
          </a:p>
        </p:txBody>
      </p:sp>
      <p:sp>
        <p:nvSpPr>
          <p:cNvPr id="28689" name="TextBox 23"/>
          <p:cNvSpPr txBox="1">
            <a:spLocks noChangeArrowheads="1"/>
          </p:cNvSpPr>
          <p:nvPr/>
        </p:nvSpPr>
        <p:spPr bwMode="auto">
          <a:xfrm>
            <a:off x="3505200" y="4495800"/>
            <a:ext cx="2093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Seasonal Reversal of</a:t>
            </a: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Mean Circulation</a:t>
            </a:r>
          </a:p>
        </p:txBody>
      </p:sp>
    </p:spTree>
    <p:extLst>
      <p:ext uri="{BB962C8B-B14F-4D97-AF65-F5344CB8AC3E}">
        <p14:creationId xmlns:p14="http://schemas.microsoft.com/office/powerpoint/2010/main" val="428153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44034" name="Imagen 6" descr="Gale_c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228600"/>
            <a:ext cx="8875713" cy="6858000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</p:pic>
      <p:sp>
        <p:nvSpPr>
          <p:cNvPr id="9" name="Estrella de 5 puntas 8"/>
          <p:cNvSpPr/>
          <p:nvPr/>
        </p:nvSpPr>
        <p:spPr>
          <a:xfrm>
            <a:off x="5257800" y="46482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44036" name="CuadroTexto 9"/>
          <p:cNvSpPr txBox="1">
            <a:spLocks noChangeArrowheads="1"/>
          </p:cNvSpPr>
          <p:nvPr/>
        </p:nvSpPr>
        <p:spPr bwMode="auto">
          <a:xfrm>
            <a:off x="4648200" y="48768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/>
              <a:t>MSL landing site</a:t>
            </a:r>
          </a:p>
        </p:txBody>
      </p:sp>
      <p:sp>
        <p:nvSpPr>
          <p:cNvPr id="44039" name="CuadroTexto 6"/>
          <p:cNvSpPr txBox="1">
            <a:spLocks noChangeArrowheads="1"/>
          </p:cNvSpPr>
          <p:nvPr/>
        </p:nvSpPr>
        <p:spPr bwMode="auto">
          <a:xfrm>
            <a:off x="6629400" y="56388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/>
              <a:t>North</a:t>
            </a:r>
          </a:p>
        </p:txBody>
      </p:sp>
      <p:sp>
        <p:nvSpPr>
          <p:cNvPr id="44040" name="CuadroTexto 9"/>
          <p:cNvSpPr txBox="1">
            <a:spLocks noChangeArrowheads="1"/>
          </p:cNvSpPr>
          <p:nvPr/>
        </p:nvSpPr>
        <p:spPr bwMode="auto">
          <a:xfrm>
            <a:off x="1524000" y="5638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/>
              <a:t>South</a:t>
            </a:r>
          </a:p>
        </p:txBody>
      </p:sp>
      <p:pic>
        <p:nvPicPr>
          <p:cNvPr id="3" name="Imagen 2" descr="G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358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1295400" y="4114800"/>
            <a:ext cx="33528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1 (</a:t>
            </a:r>
            <a:r>
              <a:rPr lang="es-ES" sz="16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methane</a:t>
            </a:r>
            <a:r>
              <a:rPr lang="es-E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)</a:t>
            </a:r>
            <a:r>
              <a:rPr lang="es-ES" sz="1600" dirty="0" smtClean="0"/>
              <a:t>: </a:t>
            </a:r>
            <a:r>
              <a:rPr lang="es-ES" sz="1600" dirty="0"/>
              <a:t>&lt; 200 </a:t>
            </a:r>
            <a:r>
              <a:rPr lang="es-ES" sz="1600" dirty="0" err="1"/>
              <a:t>meters</a:t>
            </a:r>
            <a:endParaRPr lang="es-ES" sz="1600" dirty="0"/>
          </a:p>
          <a:p>
            <a:pPr>
              <a:defRPr/>
            </a:pPr>
            <a:r>
              <a:rPr lang="es-ES" sz="1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s-ES" sz="1600" dirty="0"/>
              <a:t>: 200 – 500 </a:t>
            </a:r>
            <a:r>
              <a:rPr lang="es-ES" sz="1600" dirty="0" err="1"/>
              <a:t>meters</a:t>
            </a:r>
            <a:endParaRPr lang="es-ES" sz="1600" dirty="0"/>
          </a:p>
          <a:p>
            <a:pPr>
              <a:defRPr/>
            </a:pP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16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3</a:t>
            </a:r>
            <a:r>
              <a:rPr lang="es-ES" sz="1600" dirty="0"/>
              <a:t>: 500 – 2000 </a:t>
            </a:r>
            <a:r>
              <a:rPr lang="es-ES" sz="1600" dirty="0" err="1"/>
              <a:t>meters</a:t>
            </a:r>
            <a:endParaRPr lang="es-ES" sz="1600" dirty="0"/>
          </a:p>
          <a:p>
            <a:pPr>
              <a:defRPr/>
            </a:pPr>
            <a:r>
              <a:rPr lang="es-ES" sz="1600" b="1" dirty="0" err="1" smtClean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4</a:t>
            </a:r>
            <a:r>
              <a:rPr lang="es-ES" sz="1600" dirty="0"/>
              <a:t>: </a:t>
            </a:r>
            <a:r>
              <a:rPr lang="es-ES" sz="1600" dirty="0" err="1"/>
              <a:t>elsewhere</a:t>
            </a:r>
            <a:endParaRPr lang="es-ES" sz="1600" dirty="0"/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85800" y="57912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 err="1" smtClean="0"/>
              <a:t>Scenario</a:t>
            </a:r>
            <a:r>
              <a:rPr lang="es-ES" dirty="0" smtClean="0"/>
              <a:t> 1: </a:t>
            </a:r>
            <a:r>
              <a:rPr lang="es-ES" dirty="0" err="1"/>
              <a:t>f</a:t>
            </a:r>
            <a:r>
              <a:rPr lang="es-ES" dirty="0" err="1" smtClean="0"/>
              <a:t>our</a:t>
            </a:r>
            <a:r>
              <a:rPr lang="es-ES" dirty="0" smtClean="0"/>
              <a:t> gas </a:t>
            </a:r>
            <a:r>
              <a:rPr lang="es-ES" dirty="0" err="1"/>
              <a:t>tracers</a:t>
            </a:r>
            <a:r>
              <a:rPr lang="es-ES" dirty="0"/>
              <a:t> </a:t>
            </a:r>
            <a:r>
              <a:rPr lang="es-ES" dirty="0" err="1"/>
              <a:t>included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Gale </a:t>
            </a:r>
            <a:r>
              <a:rPr lang="es-ES" dirty="0" err="1"/>
              <a:t>crater</a:t>
            </a:r>
            <a:r>
              <a:rPr lang="es-ES" dirty="0"/>
              <a:t> </a:t>
            </a:r>
          </a:p>
          <a:p>
            <a:pPr algn="ctr" eaLnBrk="1" hangingPunct="1"/>
            <a:r>
              <a:rPr lang="es-ES" dirty="0" err="1"/>
              <a:t>atmospheric</a:t>
            </a:r>
            <a:r>
              <a:rPr lang="es-ES" dirty="0"/>
              <a:t> </a:t>
            </a:r>
            <a:r>
              <a:rPr lang="es-ES" dirty="0" err="1"/>
              <a:t>simulations</a:t>
            </a:r>
            <a:endParaRPr lang="es-ES" dirty="0"/>
          </a:p>
        </p:txBody>
      </p:sp>
      <p:sp>
        <p:nvSpPr>
          <p:cNvPr id="8" name="Acorde 7"/>
          <p:cNvSpPr/>
          <p:nvPr/>
        </p:nvSpPr>
        <p:spPr>
          <a:xfrm rot="15914537">
            <a:off x="5257259" y="4519616"/>
            <a:ext cx="305880" cy="280397"/>
          </a:xfrm>
          <a:prstGeom prst="chord">
            <a:avLst>
              <a:gd name="adj1" fmla="val 5893111"/>
              <a:gd name="adj2" fmla="val 162000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47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7" name="Imagen 6" descr="T1_90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4660194" cy="3600000"/>
          </a:xfrm>
          <a:prstGeom prst="rect">
            <a:avLst/>
          </a:prstGeom>
        </p:spPr>
      </p:pic>
      <p:pic>
        <p:nvPicPr>
          <p:cNvPr id="8" name="Imagen 7" descr="T1_270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806" y="1371600"/>
            <a:ext cx="4660194" cy="3600000"/>
          </a:xfrm>
          <a:prstGeom prst="rect">
            <a:avLst/>
          </a:prstGeom>
        </p:spPr>
      </p:pic>
      <p:sp>
        <p:nvSpPr>
          <p:cNvPr id="9" name="CuadroTexto 20"/>
          <p:cNvSpPr txBox="1">
            <a:spLocks noChangeArrowheads="1"/>
          </p:cNvSpPr>
          <p:nvPr/>
        </p:nvSpPr>
        <p:spPr bwMode="auto">
          <a:xfrm>
            <a:off x="609600" y="762000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>
                <a:solidFill>
                  <a:schemeClr val="bg1"/>
                </a:solidFill>
              </a:rPr>
              <a:t>Ls90. Winter </a:t>
            </a:r>
            <a:r>
              <a:rPr lang="es-ES" sz="1800" dirty="0" err="1">
                <a:solidFill>
                  <a:schemeClr val="bg1"/>
                </a:solidFill>
              </a:rPr>
              <a:t>equinox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b="1" dirty="0" err="1" smtClean="0">
                <a:solidFill>
                  <a:schemeClr val="bg1"/>
                </a:solidFill>
              </a:rPr>
              <a:t>Tracer</a:t>
            </a:r>
            <a:r>
              <a:rPr lang="es-ES" sz="1800" b="1" dirty="0" smtClean="0">
                <a:solidFill>
                  <a:schemeClr val="bg1"/>
                </a:solidFill>
              </a:rPr>
              <a:t> #1 </a:t>
            </a:r>
            <a:r>
              <a:rPr lang="es-ES" sz="1800" b="1" dirty="0" err="1" smtClean="0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10" name="CuadroTexto 20"/>
          <p:cNvSpPr txBox="1">
            <a:spLocks noChangeArrowheads="1"/>
          </p:cNvSpPr>
          <p:nvPr/>
        </p:nvSpPr>
        <p:spPr bwMode="auto">
          <a:xfrm>
            <a:off x="4800600" y="7620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Ls270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dirty="0" err="1" smtClean="0">
                <a:solidFill>
                  <a:schemeClr val="bg1"/>
                </a:solidFill>
              </a:rPr>
              <a:t>Summer</a:t>
            </a:r>
            <a:r>
              <a:rPr lang="es-ES" sz="1800" dirty="0" smtClean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equinox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b="1" dirty="0" err="1" smtClean="0">
                <a:solidFill>
                  <a:schemeClr val="bg1"/>
                </a:solidFill>
              </a:rPr>
              <a:t>Tracer</a:t>
            </a:r>
            <a:r>
              <a:rPr lang="es-ES" sz="1800" b="1" dirty="0" smtClean="0">
                <a:solidFill>
                  <a:schemeClr val="bg1"/>
                </a:solidFill>
              </a:rPr>
              <a:t> #1 </a:t>
            </a:r>
            <a:r>
              <a:rPr lang="es-ES" sz="1800" b="1" dirty="0" err="1" smtClean="0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11" name="CuadroTexto 13"/>
          <p:cNvSpPr txBox="1">
            <a:spLocks noChangeArrowheads="1"/>
          </p:cNvSpPr>
          <p:nvPr/>
        </p:nvSpPr>
        <p:spPr bwMode="auto">
          <a:xfrm>
            <a:off x="6096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41148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86106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51054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7" name="CuadroTexto 20"/>
          <p:cNvSpPr txBox="1">
            <a:spLocks noChangeArrowheads="1"/>
          </p:cNvSpPr>
          <p:nvPr/>
        </p:nvSpPr>
        <p:spPr bwMode="auto">
          <a:xfrm>
            <a:off x="4953000" y="51816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schemeClr val="bg1"/>
                </a:solidFill>
              </a:rPr>
              <a:t>Almost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all</a:t>
            </a:r>
            <a:r>
              <a:rPr lang="es-ES" sz="2000" dirty="0" smtClean="0">
                <a:solidFill>
                  <a:schemeClr val="bg1"/>
                </a:solidFill>
              </a:rPr>
              <a:t> tracer1 </a:t>
            </a:r>
            <a:r>
              <a:rPr lang="es-ES" sz="2000" dirty="0" err="1" smtClean="0">
                <a:solidFill>
                  <a:schemeClr val="bg1"/>
                </a:solidFill>
              </a:rPr>
              <a:t>mass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is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gone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from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crater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after</a:t>
            </a:r>
            <a:r>
              <a:rPr lang="es-ES" sz="2000" dirty="0" smtClean="0">
                <a:solidFill>
                  <a:schemeClr val="bg1"/>
                </a:solidFill>
              </a:rPr>
              <a:t> 8 </a:t>
            </a:r>
            <a:r>
              <a:rPr lang="es-ES" sz="2000" dirty="0" err="1" smtClean="0">
                <a:solidFill>
                  <a:schemeClr val="bg1"/>
                </a:solidFill>
              </a:rPr>
              <a:t>hours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9" name="CuadroTexto 20"/>
          <p:cNvSpPr txBox="1">
            <a:spLocks noChangeArrowheads="1"/>
          </p:cNvSpPr>
          <p:nvPr/>
        </p:nvSpPr>
        <p:spPr bwMode="auto">
          <a:xfrm>
            <a:off x="533400" y="51816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schemeClr val="bg1"/>
                </a:solidFill>
              </a:rPr>
              <a:t>Almost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all</a:t>
            </a:r>
            <a:r>
              <a:rPr lang="es-ES" sz="2000" dirty="0" smtClean="0">
                <a:solidFill>
                  <a:schemeClr val="bg1"/>
                </a:solidFill>
              </a:rPr>
              <a:t> tracer1 </a:t>
            </a:r>
            <a:r>
              <a:rPr lang="es-ES" sz="2000" dirty="0" err="1" smtClean="0">
                <a:solidFill>
                  <a:schemeClr val="bg1"/>
                </a:solidFill>
              </a:rPr>
              <a:t>mass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is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gone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from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crater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after</a:t>
            </a:r>
            <a:r>
              <a:rPr lang="es-ES" sz="2000" dirty="0" smtClean="0">
                <a:solidFill>
                  <a:schemeClr val="bg1"/>
                </a:solidFill>
              </a:rPr>
              <a:t> 10 </a:t>
            </a:r>
            <a:r>
              <a:rPr lang="es-ES" sz="2000" dirty="0" err="1" smtClean="0">
                <a:solidFill>
                  <a:schemeClr val="bg1"/>
                </a:solidFill>
              </a:rPr>
              <a:t>hours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200" y="-2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Crater mixing timescale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2" name="Imagen 1" descr="T4_90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4660194" cy="3600000"/>
          </a:xfrm>
          <a:prstGeom prst="rect">
            <a:avLst/>
          </a:prstGeom>
        </p:spPr>
      </p:pic>
      <p:pic>
        <p:nvPicPr>
          <p:cNvPr id="3" name="Imagen 2" descr="T4_270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806" y="1371600"/>
            <a:ext cx="4660194" cy="3600000"/>
          </a:xfrm>
          <a:prstGeom prst="rect">
            <a:avLst/>
          </a:prstGeom>
        </p:spPr>
      </p:pic>
      <p:sp>
        <p:nvSpPr>
          <p:cNvPr id="11" name="CuadroTexto 20"/>
          <p:cNvSpPr txBox="1">
            <a:spLocks noChangeArrowheads="1"/>
          </p:cNvSpPr>
          <p:nvPr/>
        </p:nvSpPr>
        <p:spPr bwMode="auto">
          <a:xfrm>
            <a:off x="533400" y="762000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>
                <a:solidFill>
                  <a:schemeClr val="bg1"/>
                </a:solidFill>
              </a:rPr>
              <a:t>Ls90. Winter </a:t>
            </a:r>
            <a:r>
              <a:rPr lang="es-ES" sz="1800" dirty="0" err="1">
                <a:solidFill>
                  <a:schemeClr val="bg1"/>
                </a:solidFill>
              </a:rPr>
              <a:t>equinox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b="1" dirty="0" err="1" smtClean="0">
                <a:solidFill>
                  <a:schemeClr val="bg1"/>
                </a:solidFill>
              </a:rPr>
              <a:t>Tracer</a:t>
            </a:r>
            <a:r>
              <a:rPr lang="es-ES" sz="1800" b="1" dirty="0" smtClean="0">
                <a:solidFill>
                  <a:schemeClr val="bg1"/>
                </a:solidFill>
              </a:rPr>
              <a:t> #4 </a:t>
            </a:r>
            <a:r>
              <a:rPr lang="es-ES" sz="1800" b="1" dirty="0" err="1" smtClean="0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12" name="CuadroTexto 20"/>
          <p:cNvSpPr txBox="1">
            <a:spLocks noChangeArrowheads="1"/>
          </p:cNvSpPr>
          <p:nvPr/>
        </p:nvSpPr>
        <p:spPr bwMode="auto">
          <a:xfrm>
            <a:off x="4800600" y="7620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Ls270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dirty="0" err="1" smtClean="0">
                <a:solidFill>
                  <a:schemeClr val="bg1"/>
                </a:solidFill>
              </a:rPr>
              <a:t>Summer</a:t>
            </a:r>
            <a:r>
              <a:rPr lang="es-ES" sz="1800" dirty="0" smtClean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equinox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b="1" dirty="0" err="1" smtClean="0">
                <a:solidFill>
                  <a:schemeClr val="bg1"/>
                </a:solidFill>
              </a:rPr>
              <a:t>Tracer</a:t>
            </a:r>
            <a:r>
              <a:rPr lang="es-ES" sz="1800" b="1" dirty="0" smtClean="0">
                <a:solidFill>
                  <a:schemeClr val="bg1"/>
                </a:solidFill>
              </a:rPr>
              <a:t> #4 </a:t>
            </a:r>
            <a:r>
              <a:rPr lang="es-ES" sz="1800" b="1" dirty="0" err="1" smtClean="0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7" name="CuadroTexto 13"/>
          <p:cNvSpPr txBox="1">
            <a:spLocks noChangeArrowheads="1"/>
          </p:cNvSpPr>
          <p:nvPr/>
        </p:nvSpPr>
        <p:spPr bwMode="auto">
          <a:xfrm>
            <a:off x="6096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41148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86106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5105400" y="41148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4" name="CuadroTexto 20"/>
          <p:cNvSpPr txBox="1">
            <a:spLocks noChangeArrowheads="1"/>
          </p:cNvSpPr>
          <p:nvPr/>
        </p:nvSpPr>
        <p:spPr bwMode="auto">
          <a:xfrm>
            <a:off x="457200" y="51816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>
                <a:solidFill>
                  <a:schemeClr val="bg1"/>
                </a:solidFill>
              </a:rPr>
              <a:t>~50</a:t>
            </a:r>
            <a:r>
              <a:rPr lang="es-ES" sz="2000" dirty="0" smtClean="0">
                <a:solidFill>
                  <a:schemeClr val="bg1"/>
                </a:solidFill>
              </a:rPr>
              <a:t>% of </a:t>
            </a:r>
            <a:r>
              <a:rPr lang="es-ES" sz="2000" dirty="0" err="1" smtClean="0">
                <a:solidFill>
                  <a:schemeClr val="bg1"/>
                </a:solidFill>
              </a:rPr>
              <a:t>mass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stays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crater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after</a:t>
            </a:r>
            <a:r>
              <a:rPr lang="es-ES" sz="2000" dirty="0" smtClean="0">
                <a:solidFill>
                  <a:schemeClr val="bg1"/>
                </a:solidFill>
              </a:rPr>
              <a:t> 10 </a:t>
            </a:r>
            <a:r>
              <a:rPr lang="es-ES" sz="2000" dirty="0" err="1" smtClean="0">
                <a:solidFill>
                  <a:schemeClr val="bg1"/>
                </a:solidFill>
              </a:rPr>
              <a:t>hours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5" name="CuadroTexto 20"/>
          <p:cNvSpPr txBox="1">
            <a:spLocks noChangeArrowheads="1"/>
          </p:cNvSpPr>
          <p:nvPr/>
        </p:nvSpPr>
        <p:spPr bwMode="auto">
          <a:xfrm>
            <a:off x="4953000" y="518160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schemeClr val="bg1"/>
                </a:solidFill>
              </a:rPr>
              <a:t>Almost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all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mass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is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gone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from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crater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after</a:t>
            </a:r>
            <a:r>
              <a:rPr lang="es-ES" sz="2000" dirty="0" smtClean="0">
                <a:solidFill>
                  <a:schemeClr val="bg1"/>
                </a:solidFill>
              </a:rPr>
              <a:t> 10 </a:t>
            </a:r>
            <a:r>
              <a:rPr lang="es-ES" sz="2000" dirty="0" err="1" smtClean="0">
                <a:solidFill>
                  <a:schemeClr val="bg1"/>
                </a:solidFill>
              </a:rPr>
              <a:t>hours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57200" y="-2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Crater mixing timescale. Grid4 (9 km resolution)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5" name="Imagen 4" descr="T4_Ls90_inside_sho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660194" cy="3600000"/>
          </a:xfrm>
          <a:prstGeom prst="rect">
            <a:avLst/>
          </a:prstGeom>
        </p:spPr>
      </p:pic>
      <p:pic>
        <p:nvPicPr>
          <p:cNvPr id="8" name="Imagen 7" descr="T4_Ls270_insi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06" y="1371600"/>
            <a:ext cx="4660194" cy="360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FF"/>
                </a:solidFill>
              </a:rPr>
              <a:t>Crater mixing timescale. Grid7 (330m resolution)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uadroTexto 20"/>
          <p:cNvSpPr txBox="1">
            <a:spLocks noChangeArrowheads="1"/>
          </p:cNvSpPr>
          <p:nvPr/>
        </p:nvSpPr>
        <p:spPr bwMode="auto">
          <a:xfrm>
            <a:off x="533400" y="762000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>
                <a:solidFill>
                  <a:schemeClr val="bg1"/>
                </a:solidFill>
              </a:rPr>
              <a:t>Ls90. Winter </a:t>
            </a:r>
            <a:r>
              <a:rPr lang="es-ES" sz="1800" dirty="0" err="1">
                <a:solidFill>
                  <a:schemeClr val="bg1"/>
                </a:solidFill>
              </a:rPr>
              <a:t>equinox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b="1" dirty="0" err="1" smtClean="0">
                <a:solidFill>
                  <a:schemeClr val="bg1"/>
                </a:solidFill>
              </a:rPr>
              <a:t>Tracer</a:t>
            </a:r>
            <a:r>
              <a:rPr lang="es-ES" sz="1800" b="1" dirty="0" smtClean="0">
                <a:solidFill>
                  <a:schemeClr val="bg1"/>
                </a:solidFill>
              </a:rPr>
              <a:t> #4 </a:t>
            </a:r>
            <a:r>
              <a:rPr lang="es-ES" sz="1800" b="1" dirty="0" err="1" smtClean="0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9" name="CuadroTexto 20"/>
          <p:cNvSpPr txBox="1">
            <a:spLocks noChangeArrowheads="1"/>
          </p:cNvSpPr>
          <p:nvPr/>
        </p:nvSpPr>
        <p:spPr bwMode="auto">
          <a:xfrm>
            <a:off x="4800600" y="7620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Ls270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dirty="0" err="1" smtClean="0">
                <a:solidFill>
                  <a:schemeClr val="bg1"/>
                </a:solidFill>
              </a:rPr>
              <a:t>Summer</a:t>
            </a:r>
            <a:r>
              <a:rPr lang="es-ES" sz="1800" dirty="0" smtClean="0">
                <a:solidFill>
                  <a:schemeClr val="bg1"/>
                </a:solidFill>
              </a:rPr>
              <a:t> </a:t>
            </a:r>
            <a:r>
              <a:rPr lang="es-ES" sz="1800" dirty="0" err="1">
                <a:solidFill>
                  <a:schemeClr val="bg1"/>
                </a:solidFill>
              </a:rPr>
              <a:t>equinox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  <a:r>
              <a:rPr lang="es-ES" sz="1800" b="1" dirty="0" err="1" smtClean="0">
                <a:solidFill>
                  <a:schemeClr val="bg1"/>
                </a:solidFill>
              </a:rPr>
              <a:t>Tracer</a:t>
            </a:r>
            <a:r>
              <a:rPr lang="es-ES" sz="1800" b="1" dirty="0" smtClean="0">
                <a:solidFill>
                  <a:schemeClr val="bg1"/>
                </a:solidFill>
              </a:rPr>
              <a:t> #4 </a:t>
            </a:r>
            <a:r>
              <a:rPr lang="es-ES" sz="1800" b="1" dirty="0" err="1" smtClean="0">
                <a:solidFill>
                  <a:schemeClr val="bg1"/>
                </a:solidFill>
              </a:rPr>
              <a:t>fraction</a:t>
            </a:r>
            <a:endParaRPr lang="es-ES" sz="1800" dirty="0">
              <a:solidFill>
                <a:schemeClr val="bg1"/>
              </a:solidFill>
            </a:endParaRPr>
          </a:p>
        </p:txBody>
      </p:sp>
      <p:sp>
        <p:nvSpPr>
          <p:cNvPr id="10" name="CuadroTexto 20"/>
          <p:cNvSpPr txBox="1">
            <a:spLocks noChangeArrowheads="1"/>
          </p:cNvSpPr>
          <p:nvPr/>
        </p:nvSpPr>
        <p:spPr bwMode="auto">
          <a:xfrm>
            <a:off x="457200" y="5181600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 smtClean="0">
                <a:solidFill>
                  <a:schemeClr val="bg1"/>
                </a:solidFill>
              </a:rPr>
              <a:t>Mixing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is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rapid</a:t>
            </a:r>
            <a:r>
              <a:rPr lang="es-ES" sz="2000" dirty="0" smtClean="0">
                <a:solidFill>
                  <a:schemeClr val="bg1"/>
                </a:solidFill>
              </a:rPr>
              <a:t> in </a:t>
            </a:r>
            <a:r>
              <a:rPr lang="es-ES" sz="2000" dirty="0" err="1" smtClean="0">
                <a:solidFill>
                  <a:schemeClr val="bg1"/>
                </a:solidFill>
              </a:rPr>
              <a:t>all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seasons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but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faster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during</a:t>
            </a:r>
            <a:r>
              <a:rPr lang="es-ES" sz="2000" dirty="0" smtClean="0">
                <a:solidFill>
                  <a:schemeClr val="bg1"/>
                </a:solidFill>
              </a:rPr>
              <a:t> Ls270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0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44034" name="Imagen 6" descr="Gale_c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228600"/>
            <a:ext cx="8875713" cy="6858000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</p:pic>
      <p:sp>
        <p:nvSpPr>
          <p:cNvPr id="9" name="Estrella de 5 puntas 8"/>
          <p:cNvSpPr/>
          <p:nvPr/>
        </p:nvSpPr>
        <p:spPr>
          <a:xfrm>
            <a:off x="5257800" y="46482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44036" name="CuadroTexto 9"/>
          <p:cNvSpPr txBox="1">
            <a:spLocks noChangeArrowheads="1"/>
          </p:cNvSpPr>
          <p:nvPr/>
        </p:nvSpPr>
        <p:spPr bwMode="auto">
          <a:xfrm>
            <a:off x="4648200" y="48768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/>
              <a:t>MSL landing site</a:t>
            </a:r>
          </a:p>
        </p:txBody>
      </p:sp>
      <p:sp>
        <p:nvSpPr>
          <p:cNvPr id="44039" name="CuadroTexto 6"/>
          <p:cNvSpPr txBox="1">
            <a:spLocks noChangeArrowheads="1"/>
          </p:cNvSpPr>
          <p:nvPr/>
        </p:nvSpPr>
        <p:spPr bwMode="auto">
          <a:xfrm>
            <a:off x="6629400" y="56388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/>
              <a:t>North</a:t>
            </a:r>
          </a:p>
        </p:txBody>
      </p:sp>
      <p:sp>
        <p:nvSpPr>
          <p:cNvPr id="44040" name="CuadroTexto 9"/>
          <p:cNvSpPr txBox="1">
            <a:spLocks noChangeArrowheads="1"/>
          </p:cNvSpPr>
          <p:nvPr/>
        </p:nvSpPr>
        <p:spPr bwMode="auto">
          <a:xfrm>
            <a:off x="1524000" y="5638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dirty="0"/>
              <a:t>South</a:t>
            </a:r>
          </a:p>
        </p:txBody>
      </p:sp>
      <p:pic>
        <p:nvPicPr>
          <p:cNvPr id="3" name="Imagen 2" descr="G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358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1295400" y="4114800"/>
            <a:ext cx="33528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1 (</a:t>
            </a:r>
            <a:r>
              <a:rPr lang="es-ES" sz="16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methane</a:t>
            </a:r>
            <a:r>
              <a:rPr lang="es-ES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)</a:t>
            </a:r>
            <a:r>
              <a:rPr lang="es-ES" sz="1600" dirty="0" smtClean="0"/>
              <a:t>: </a:t>
            </a:r>
            <a:r>
              <a:rPr lang="es-ES" sz="1600" dirty="0"/>
              <a:t>&lt; 200 </a:t>
            </a:r>
            <a:r>
              <a:rPr lang="es-ES" sz="1600" dirty="0" err="1"/>
              <a:t>meters</a:t>
            </a:r>
            <a:endParaRPr lang="es-ES" sz="1600" dirty="0"/>
          </a:p>
          <a:p>
            <a:pPr>
              <a:defRPr/>
            </a:pPr>
            <a:r>
              <a:rPr lang="es-ES" sz="16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Tracer</a:t>
            </a:r>
            <a:r>
              <a:rPr lang="es-E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1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s-ES" sz="1600" dirty="0"/>
              <a:t>: 200 – 500 </a:t>
            </a:r>
            <a:r>
              <a:rPr lang="es-ES" sz="1600" dirty="0" err="1"/>
              <a:t>meters</a:t>
            </a:r>
            <a:endParaRPr lang="es-ES" sz="1600" dirty="0"/>
          </a:p>
          <a:p>
            <a:pPr>
              <a:defRPr/>
            </a:pPr>
            <a:r>
              <a:rPr lang="es-ES" sz="1600" b="1" dirty="0" err="1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s-ES" sz="16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3</a:t>
            </a:r>
            <a:r>
              <a:rPr lang="es-ES" sz="1600" dirty="0"/>
              <a:t>: 500 – 2000 </a:t>
            </a:r>
            <a:r>
              <a:rPr lang="es-ES" sz="1600" dirty="0" err="1"/>
              <a:t>meters</a:t>
            </a:r>
            <a:endParaRPr lang="es-ES" sz="1600" dirty="0"/>
          </a:p>
          <a:p>
            <a:pPr>
              <a:defRPr/>
            </a:pPr>
            <a:r>
              <a:rPr lang="es-ES" sz="1600" b="1" dirty="0" err="1" smtClean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Tracer</a:t>
            </a:r>
            <a:r>
              <a:rPr lang="es-ES" sz="1600" b="1" dirty="0" smtClean="0">
                <a:solidFill>
                  <a:srgbClr val="00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4</a:t>
            </a:r>
            <a:r>
              <a:rPr lang="es-ES" sz="1600" dirty="0"/>
              <a:t>: </a:t>
            </a:r>
            <a:r>
              <a:rPr lang="es-ES" sz="1600" dirty="0" err="1"/>
              <a:t>elsewhere</a:t>
            </a:r>
            <a:endParaRPr lang="es-ES" sz="1600" dirty="0"/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762000" y="5791200"/>
            <a:ext cx="754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 err="1" smtClean="0"/>
              <a:t>Scenario</a:t>
            </a:r>
            <a:r>
              <a:rPr lang="es-ES" dirty="0" smtClean="0"/>
              <a:t> 2: </a:t>
            </a:r>
            <a:r>
              <a:rPr lang="es-ES" dirty="0" err="1" smtClean="0"/>
              <a:t>three</a:t>
            </a:r>
            <a:r>
              <a:rPr lang="es-ES" dirty="0" smtClean="0"/>
              <a:t> gas </a:t>
            </a:r>
            <a:r>
              <a:rPr lang="es-ES" dirty="0" err="1"/>
              <a:t>tracers</a:t>
            </a:r>
            <a:r>
              <a:rPr lang="es-ES" dirty="0"/>
              <a:t> </a:t>
            </a:r>
            <a:r>
              <a:rPr lang="es-ES" dirty="0" err="1"/>
              <a:t>included</a:t>
            </a:r>
            <a:r>
              <a:rPr lang="es-ES" dirty="0"/>
              <a:t> </a:t>
            </a:r>
            <a:r>
              <a:rPr lang="es-ES" dirty="0" err="1"/>
              <a:t>into</a:t>
            </a:r>
            <a:r>
              <a:rPr lang="es-ES" dirty="0"/>
              <a:t> Gale </a:t>
            </a:r>
            <a:r>
              <a:rPr lang="es-ES" dirty="0" err="1"/>
              <a:t>crater</a:t>
            </a:r>
            <a:r>
              <a:rPr lang="es-ES" dirty="0"/>
              <a:t> </a:t>
            </a:r>
          </a:p>
          <a:p>
            <a:pPr algn="ctr" eaLnBrk="1" hangingPunct="1"/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tracer</a:t>
            </a:r>
            <a:r>
              <a:rPr lang="es-ES" dirty="0" smtClean="0"/>
              <a:t> 1# </a:t>
            </a:r>
            <a:r>
              <a:rPr lang="es-ES" dirty="0" err="1" smtClean="0"/>
              <a:t>outside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crater</a:t>
            </a:r>
            <a:r>
              <a:rPr lang="es-ES" dirty="0" smtClean="0"/>
              <a:t> (</a:t>
            </a:r>
            <a:r>
              <a:rPr lang="es-ES" dirty="0" err="1" smtClean="0"/>
              <a:t>north</a:t>
            </a:r>
            <a:r>
              <a:rPr lang="es-ES" dirty="0" smtClean="0"/>
              <a:t> </a:t>
            </a:r>
            <a:r>
              <a:rPr lang="es-ES" dirty="0" err="1" smtClean="0"/>
              <a:t>rim</a:t>
            </a:r>
            <a:r>
              <a:rPr lang="es-ES" dirty="0" smtClean="0"/>
              <a:t>).</a:t>
            </a:r>
            <a:endParaRPr lang="es-ES" dirty="0"/>
          </a:p>
        </p:txBody>
      </p:sp>
      <p:sp>
        <p:nvSpPr>
          <p:cNvPr id="8" name="Acorde 7"/>
          <p:cNvSpPr/>
          <p:nvPr/>
        </p:nvSpPr>
        <p:spPr>
          <a:xfrm rot="5062965">
            <a:off x="5945155" y="3226130"/>
            <a:ext cx="305880" cy="280397"/>
          </a:xfrm>
          <a:prstGeom prst="chord">
            <a:avLst>
              <a:gd name="adj1" fmla="val 5893111"/>
              <a:gd name="adj2" fmla="val 162000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7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  <p:pic>
        <p:nvPicPr>
          <p:cNvPr id="10" name="Imagen 9" descr="time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327" y="646473"/>
            <a:ext cx="3894546" cy="5040000"/>
          </a:xfrm>
          <a:prstGeom prst="rect">
            <a:avLst/>
          </a:prstGeom>
        </p:spPr>
      </p:pic>
      <p:pic>
        <p:nvPicPr>
          <p:cNvPr id="11" name="Imagen 10" descr="time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6127" y="646473"/>
            <a:ext cx="3894546" cy="5040000"/>
          </a:xfrm>
          <a:prstGeom prst="rect">
            <a:avLst/>
          </a:prstGeom>
        </p:spPr>
      </p:pic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6172200" y="1219200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err="1" smtClean="0"/>
              <a:t>After</a:t>
            </a:r>
            <a:r>
              <a:rPr lang="es-ES" sz="1800" dirty="0" smtClean="0"/>
              <a:t> 12 </a:t>
            </a:r>
            <a:r>
              <a:rPr lang="es-ES" sz="1800" dirty="0" err="1" smtClean="0"/>
              <a:t>hours</a:t>
            </a:r>
            <a:endParaRPr lang="es-ES" sz="1800" dirty="0"/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1295400" y="609600"/>
            <a:ext cx="6858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2200" b="1" dirty="0" err="1" smtClean="0"/>
              <a:t>Dispersion</a:t>
            </a:r>
            <a:r>
              <a:rPr lang="es-ES" sz="2200" b="1" dirty="0" smtClean="0"/>
              <a:t> of a local </a:t>
            </a:r>
            <a:r>
              <a:rPr lang="es-ES" sz="2200" b="1" dirty="0" err="1" smtClean="0"/>
              <a:t>methane</a:t>
            </a:r>
            <a:r>
              <a:rPr lang="es-ES" sz="2200" b="1" dirty="0" smtClean="0"/>
              <a:t> </a:t>
            </a:r>
            <a:r>
              <a:rPr lang="es-ES" sz="2200" b="1" dirty="0" err="1" smtClean="0"/>
              <a:t>release</a:t>
            </a:r>
            <a:r>
              <a:rPr lang="es-ES" sz="2200" b="1" dirty="0" smtClean="0"/>
              <a:t> </a:t>
            </a:r>
            <a:r>
              <a:rPr lang="es-ES" sz="2200" b="1" dirty="0" err="1" smtClean="0"/>
              <a:t>outside</a:t>
            </a:r>
            <a:r>
              <a:rPr lang="es-ES" sz="2200" b="1" dirty="0" smtClean="0"/>
              <a:t> </a:t>
            </a:r>
            <a:r>
              <a:rPr lang="es-ES" sz="2200" b="1" dirty="0" err="1" smtClean="0"/>
              <a:t>the</a:t>
            </a:r>
            <a:r>
              <a:rPr lang="es-ES" sz="2200" b="1" dirty="0" smtClean="0"/>
              <a:t> </a:t>
            </a:r>
            <a:r>
              <a:rPr lang="es-ES" sz="2200" b="1" dirty="0" err="1" smtClean="0"/>
              <a:t>crater</a:t>
            </a:r>
            <a:endParaRPr lang="es-ES" sz="2200" b="1" dirty="0"/>
          </a:p>
        </p:txBody>
      </p:sp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1905000" y="12954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err="1" smtClean="0"/>
              <a:t>Initial</a:t>
            </a:r>
            <a:r>
              <a:rPr lang="es-ES" sz="1800" dirty="0" smtClean="0"/>
              <a:t> </a:t>
            </a:r>
            <a:r>
              <a:rPr lang="es-ES" sz="1800" dirty="0" err="1" smtClean="0"/>
              <a:t>release</a:t>
            </a:r>
            <a:endParaRPr lang="es-ES" sz="1800" dirty="0"/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762000" y="5410200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b="1" dirty="0" err="1" smtClean="0"/>
              <a:t>Methane</a:t>
            </a:r>
            <a:r>
              <a:rPr lang="es-ES" b="1" dirty="0" smtClean="0"/>
              <a:t> </a:t>
            </a:r>
            <a:r>
              <a:rPr lang="es-ES" b="1" dirty="0" err="1" smtClean="0"/>
              <a:t>tracer</a:t>
            </a:r>
            <a:r>
              <a:rPr lang="es-ES" b="1" dirty="0" smtClean="0"/>
              <a:t> </a:t>
            </a:r>
            <a:r>
              <a:rPr lang="es-ES" b="1" dirty="0" err="1" smtClean="0"/>
              <a:t>diluted</a:t>
            </a:r>
            <a:r>
              <a:rPr lang="es-ES" b="1" dirty="0" smtClean="0"/>
              <a:t> </a:t>
            </a:r>
            <a:r>
              <a:rPr lang="es-ES" b="1" dirty="0" err="1" smtClean="0"/>
              <a:t>by</a:t>
            </a:r>
            <a:r>
              <a:rPr lang="es-ES" b="1" dirty="0" smtClean="0"/>
              <a:t> </a:t>
            </a:r>
            <a:r>
              <a:rPr lang="es-ES" b="1" dirty="0" err="1" smtClean="0"/>
              <a:t>approx</a:t>
            </a:r>
            <a:r>
              <a:rPr lang="es-ES" b="1" dirty="0" smtClean="0"/>
              <a:t>. 6 </a:t>
            </a:r>
            <a:r>
              <a:rPr lang="es-ES" b="1" dirty="0" err="1" smtClean="0"/>
              <a:t>orders</a:t>
            </a:r>
            <a:r>
              <a:rPr lang="es-ES" b="1" dirty="0" smtClean="0"/>
              <a:t> of </a:t>
            </a:r>
            <a:r>
              <a:rPr lang="es-ES" b="1" dirty="0" err="1" smtClean="0"/>
              <a:t>magnitude</a:t>
            </a:r>
            <a:r>
              <a:rPr lang="es-ES" b="1" dirty="0" smtClean="0"/>
              <a:t> </a:t>
            </a:r>
            <a:r>
              <a:rPr lang="es-ES" b="1" dirty="0" err="1" smtClean="0"/>
              <a:t>inside</a:t>
            </a:r>
            <a:r>
              <a:rPr lang="es-ES" b="1" dirty="0" smtClean="0"/>
              <a:t> </a:t>
            </a:r>
            <a:r>
              <a:rPr lang="es-ES" b="1" dirty="0" err="1" smtClean="0"/>
              <a:t>crater</a:t>
            </a:r>
            <a:r>
              <a:rPr lang="es-ES" b="1" dirty="0" smtClean="0"/>
              <a:t> </a:t>
            </a:r>
            <a:r>
              <a:rPr lang="es-ES" b="1" dirty="0" err="1" smtClean="0"/>
              <a:t>after</a:t>
            </a:r>
            <a:r>
              <a:rPr lang="es-ES" b="1" dirty="0" smtClean="0"/>
              <a:t> 12 </a:t>
            </a:r>
            <a:r>
              <a:rPr lang="es-ES" b="1" dirty="0" err="1" smtClean="0"/>
              <a:t>hours</a:t>
            </a:r>
            <a:r>
              <a:rPr lang="es-ES" b="1" dirty="0" smtClean="0"/>
              <a:t>, </a:t>
            </a:r>
            <a:r>
              <a:rPr lang="es-ES" b="1" dirty="0" err="1" smtClean="0"/>
              <a:t>regardless</a:t>
            </a:r>
            <a:r>
              <a:rPr lang="es-ES" b="1" dirty="0" smtClean="0"/>
              <a:t> of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season</a:t>
            </a:r>
            <a:endParaRPr lang="es-ES" b="1" dirty="0"/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1066800" y="487680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smtClean="0"/>
              <a:t>Log10 of </a:t>
            </a:r>
            <a:r>
              <a:rPr lang="es-ES" sz="1800" dirty="0" err="1" smtClean="0"/>
              <a:t>tracer</a:t>
            </a:r>
            <a:r>
              <a:rPr lang="es-ES" sz="1800" dirty="0" smtClean="0"/>
              <a:t> 1 (</a:t>
            </a:r>
            <a:r>
              <a:rPr lang="es-ES" sz="1800" dirty="0" err="1" smtClean="0"/>
              <a:t>methane</a:t>
            </a:r>
            <a:r>
              <a:rPr lang="es-ES" sz="1800" dirty="0" smtClean="0"/>
              <a:t>)</a:t>
            </a:r>
            <a:endParaRPr lang="es-ES" sz="1800" dirty="0"/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5715000" y="4876800"/>
            <a:ext cx="304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1800" dirty="0" smtClean="0"/>
              <a:t>Log10 of </a:t>
            </a:r>
            <a:r>
              <a:rPr lang="es-ES" sz="1800" dirty="0" err="1" smtClean="0"/>
              <a:t>tracer</a:t>
            </a:r>
            <a:r>
              <a:rPr lang="es-ES" sz="1800" dirty="0" smtClean="0"/>
              <a:t> 1 (</a:t>
            </a:r>
            <a:r>
              <a:rPr lang="es-ES" sz="1800" dirty="0" err="1" smtClean="0"/>
              <a:t>methane</a:t>
            </a:r>
            <a:r>
              <a:rPr lang="es-ES" sz="1800" dirty="0" smtClean="0"/>
              <a:t>)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24533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/>
          <a:lstStyle/>
          <a:p>
            <a:pPr eaLnBrk="1" hangingPunct="1"/>
            <a:r>
              <a:rPr lang="en-US" sz="2600" u="sng" dirty="0">
                <a:solidFill>
                  <a:srgbClr val="000000"/>
                </a:solidFill>
                <a:latin typeface="Calibri" charset="0"/>
              </a:rPr>
              <a:t>Conclusions</a:t>
            </a:r>
          </a:p>
        </p:txBody>
      </p:sp>
      <p:sp>
        <p:nvSpPr>
          <p:cNvPr id="47109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949950"/>
          </a:xfrm>
        </p:spPr>
        <p:txBody>
          <a:bodyPr/>
          <a:lstStyle/>
          <a:p>
            <a:pPr algn="just"/>
            <a:r>
              <a:rPr lang="en-US" sz="2000" dirty="0" smtClean="0">
                <a:latin typeface="Calibri" charset="0"/>
                <a:sym typeface="Wingdings" charset="0"/>
              </a:rPr>
              <a:t>Timescale of </a:t>
            </a:r>
            <a:r>
              <a:rPr lang="en-US" sz="2000" dirty="0" smtClean="0">
                <a:latin typeface="Calibri" charset="0"/>
                <a:sym typeface="Wingdings" charset="0"/>
              </a:rPr>
              <a:t>mixing in MRAMS simulations </a:t>
            </a:r>
            <a:r>
              <a:rPr lang="en-US" sz="2000" dirty="0" smtClean="0">
                <a:latin typeface="Calibri" charset="0"/>
                <a:sym typeface="Wingdings" charset="0"/>
              </a:rPr>
              <a:t>is on the order of sols regardless of season</a:t>
            </a:r>
          </a:p>
          <a:p>
            <a:pPr algn="just"/>
            <a:r>
              <a:rPr lang="en-US" sz="2000" dirty="0" smtClean="0">
                <a:latin typeface="Calibri" charset="0"/>
                <a:sym typeface="Wingdings" charset="0"/>
              </a:rPr>
              <a:t>Timescale of observed </a:t>
            </a:r>
            <a:r>
              <a:rPr lang="en-US" sz="2000" dirty="0" smtClean="0">
                <a:latin typeface="Calibri" charset="0"/>
                <a:sym typeface="Wingdings" charset="0"/>
              </a:rPr>
              <a:t>peak in </a:t>
            </a:r>
            <a:r>
              <a:rPr lang="en-US" sz="2000" smtClean="0">
                <a:latin typeface="Calibri" charset="0"/>
                <a:sym typeface="Wingdings" charset="0"/>
              </a:rPr>
              <a:t>SAM observations </a:t>
            </a:r>
            <a:r>
              <a:rPr lang="en-US" sz="2000" dirty="0" smtClean="0">
                <a:latin typeface="Calibri" charset="0"/>
                <a:sym typeface="Wingdings" charset="0"/>
              </a:rPr>
              <a:t>is on the order of 100 sols </a:t>
            </a:r>
          </a:p>
          <a:p>
            <a:pPr algn="just"/>
            <a:r>
              <a:rPr lang="en-US" sz="2000" dirty="0" smtClean="0">
                <a:latin typeface="Calibri" charset="0"/>
                <a:sym typeface="Wingdings" charset="0"/>
              </a:rPr>
              <a:t>Therefore, either:</a:t>
            </a:r>
          </a:p>
          <a:p>
            <a:pPr lvl="1" algn="just"/>
            <a:r>
              <a:rPr lang="en-US" sz="2000" dirty="0" smtClean="0">
                <a:latin typeface="Calibri" charset="0"/>
                <a:sym typeface="Wingdings" charset="0"/>
              </a:rPr>
              <a:t>1.) There is a continuous release inside the crater or</a:t>
            </a:r>
          </a:p>
          <a:p>
            <a:pPr lvl="1" algn="just"/>
            <a:r>
              <a:rPr lang="en-US" sz="2000" dirty="0" smtClean="0">
                <a:latin typeface="Calibri" charset="0"/>
                <a:sym typeface="Wingdings" charset="0"/>
              </a:rPr>
              <a:t>2.) The methane is widely distributed or</a:t>
            </a:r>
          </a:p>
          <a:p>
            <a:pPr lvl="1" algn="just"/>
            <a:r>
              <a:rPr lang="en-US" sz="2000" dirty="0" smtClean="0">
                <a:latin typeface="Calibri" charset="0"/>
                <a:sym typeface="Wingdings" charset="0"/>
              </a:rPr>
              <a:t>3.) A local release outside the crater have to be continuous and very large magnitude</a:t>
            </a:r>
          </a:p>
          <a:p>
            <a:pPr algn="just"/>
            <a:r>
              <a:rPr lang="en-US" sz="2000" dirty="0" smtClean="0">
                <a:latin typeface="Calibri" charset="0"/>
                <a:sym typeface="Wingdings" charset="0"/>
              </a:rPr>
              <a:t>Ongoing work:</a:t>
            </a:r>
          </a:p>
          <a:p>
            <a:pPr lvl="1" algn="just"/>
            <a:r>
              <a:rPr lang="en-US" sz="2000" dirty="0" smtClean="0">
                <a:latin typeface="Calibri" charset="0"/>
                <a:sym typeface="Wingdings" charset="0"/>
              </a:rPr>
              <a:t>Impose </a:t>
            </a:r>
            <a:r>
              <a:rPr lang="en-US" sz="2000" dirty="0">
                <a:latin typeface="Calibri" charset="0"/>
                <a:sym typeface="Wingdings" charset="0"/>
              </a:rPr>
              <a:t>a sink on the tracers proportional </a:t>
            </a:r>
            <a:r>
              <a:rPr lang="en-US" sz="2000" dirty="0" smtClean="0">
                <a:latin typeface="Calibri" charset="0"/>
                <a:sym typeface="Wingdings" charset="0"/>
              </a:rPr>
              <a:t>as </a:t>
            </a:r>
            <a:r>
              <a:rPr lang="en-US" sz="2000" dirty="0">
                <a:latin typeface="Calibri" charset="0"/>
                <a:sym typeface="Wingdings" charset="0"/>
              </a:rPr>
              <a:t>a proxy </a:t>
            </a:r>
            <a:r>
              <a:rPr lang="en-US" sz="2000" dirty="0" smtClean="0">
                <a:latin typeface="Calibri" charset="0"/>
                <a:sym typeface="Wingdings" charset="0"/>
              </a:rPr>
              <a:t>for </a:t>
            </a:r>
            <a:r>
              <a:rPr lang="en-US" sz="2000" dirty="0">
                <a:latin typeface="Calibri" charset="0"/>
                <a:sym typeface="Wingdings" charset="0"/>
              </a:rPr>
              <a:t>destruction</a:t>
            </a:r>
          </a:p>
          <a:p>
            <a:pPr lvl="1" algn="just"/>
            <a:r>
              <a:rPr lang="en-US" sz="2000" dirty="0" smtClean="0">
                <a:latin typeface="Calibri" charset="0"/>
                <a:sym typeface="Wingdings" charset="0"/>
              </a:rPr>
              <a:t>Introducing a continuous release of methane inside and outside the crater</a:t>
            </a:r>
            <a:endParaRPr lang="en-US" sz="2000" dirty="0">
              <a:latin typeface="Calibri" charset="0"/>
              <a:sym typeface="Wingdings" charset="0"/>
            </a:endParaRPr>
          </a:p>
          <a:p>
            <a:pPr lvl="1" algn="just"/>
            <a:r>
              <a:rPr lang="en-US" sz="2000" dirty="0" smtClean="0">
                <a:latin typeface="Calibri" charset="0"/>
                <a:sym typeface="Wingdings" charset="0"/>
              </a:rPr>
              <a:t>Using a 3D plotting model for tracers (VAPOR)</a:t>
            </a:r>
            <a:endParaRPr lang="en-US" sz="1500" dirty="0" smtClean="0">
              <a:latin typeface="Calibri" charset="0"/>
              <a:sym typeface="Wingdings" charset="0"/>
            </a:endParaRPr>
          </a:p>
          <a:p>
            <a:pPr marL="0" indent="0" algn="just">
              <a:buNone/>
            </a:pPr>
            <a:endParaRPr lang="en-US" sz="1900" dirty="0" smtClean="0">
              <a:latin typeface="Calibri" charset="0"/>
              <a:sym typeface="Wingdings" charset="0"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MSL Science Team Meeting 01/25/17     Pla-Garcia, Rafkin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12288</TotalTime>
  <Words>1482</Words>
  <Application>Microsoft Macintosh PowerPoint</Application>
  <PresentationFormat>Presentación en pantalla (4:3)</PresentationFormat>
  <Paragraphs>189</Paragraphs>
  <Slides>20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  <vt:lpstr>Thanks! jpla@spacescience.org</vt:lpstr>
      <vt:lpstr>Backup Slides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Local Weather is the Sum of Different Scale Circulations</vt:lpstr>
      <vt:lpstr>Presentación de PowerPoint</vt:lpstr>
      <vt:lpstr>Presentación de PowerPoint</vt:lpstr>
      <vt:lpstr>Global scale circulation</vt:lpstr>
    </vt:vector>
  </TitlesOfParts>
  <Company>SwRI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 Mesoscale Meteorology of Gale Crater</dc:title>
  <dc:creator>rafkin</dc:creator>
  <cp:lastModifiedBy>Jorge Pla-Garcia</cp:lastModifiedBy>
  <cp:revision>760</cp:revision>
  <dcterms:created xsi:type="dcterms:W3CDTF">2013-12-06T14:45:43Z</dcterms:created>
  <dcterms:modified xsi:type="dcterms:W3CDTF">2017-01-22T11:35:41Z</dcterms:modified>
</cp:coreProperties>
</file>