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95" r:id="rId3"/>
    <p:sldId id="258" r:id="rId4"/>
    <p:sldId id="276" r:id="rId5"/>
    <p:sldId id="301" r:id="rId6"/>
    <p:sldId id="275" r:id="rId7"/>
    <p:sldId id="277" r:id="rId8"/>
    <p:sldId id="302" r:id="rId9"/>
    <p:sldId id="261" r:id="rId10"/>
    <p:sldId id="262" r:id="rId11"/>
    <p:sldId id="293" r:id="rId12"/>
    <p:sldId id="294" r:id="rId13"/>
    <p:sldId id="290" r:id="rId14"/>
    <p:sldId id="297" r:id="rId15"/>
    <p:sldId id="298" r:id="rId16"/>
    <p:sldId id="299" r:id="rId17"/>
    <p:sldId id="30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3" autoAdjust="0"/>
    <p:restoredTop sz="94660"/>
  </p:normalViewPr>
  <p:slideViewPr>
    <p:cSldViewPr>
      <p:cViewPr>
        <p:scale>
          <a:sx n="100" d="100"/>
          <a:sy n="100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075AF-8209-4BAE-9D4F-FA8ACE272853}" type="datetimeFigureOut">
              <a:rPr lang="en-US" smtClean="0"/>
              <a:t>07/10/16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E875D-1D49-416D-B68A-EC493D4908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E875D-1D49-416D-B68A-EC493D4908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9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5A6B-B7B3-4855-89DB-CC2BC9FE2422}" type="datetime1">
              <a:rPr lang="en-US" smtClean="0"/>
              <a:t>07/10/16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6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B229-52C6-450A-8C19-D586B98B71B8}" type="datetime1">
              <a:rPr lang="en-US" smtClean="0"/>
              <a:t>07/10/16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9F85-F06D-454B-AC20-5ED8D1FC76AE}" type="datetime1">
              <a:rPr lang="en-US" smtClean="0"/>
              <a:t>07/10/16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0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913F-DD83-4556-B603-876E7FABFCF0}" type="datetime1">
              <a:rPr lang="en-US" smtClean="0"/>
              <a:t>07/10/16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3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379D-79E7-4C68-9FBA-24A69A6EC937}" type="datetime1">
              <a:rPr lang="en-US" smtClean="0"/>
              <a:t>07/10/16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2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77C2-94D0-453D-884D-CCDFC2E47453}" type="datetime1">
              <a:rPr lang="en-US" smtClean="0"/>
              <a:t>07/10/16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5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DB4C-7A98-4FA7-9242-B5035A2D7D1A}" type="datetime1">
              <a:rPr lang="en-US" smtClean="0"/>
              <a:t>07/10/16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5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819B-E2A3-4086-A38E-5BE353D9B037}" type="datetime1">
              <a:rPr lang="en-US" smtClean="0"/>
              <a:t>07/10/16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FEEF-BD82-4E90-98B8-2EC796A2547B}" type="datetime1">
              <a:rPr lang="en-US" smtClean="0"/>
              <a:t>07/10/16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8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3C73-1F71-4E16-AD97-2C6868E4085B}" type="datetime1">
              <a:rPr lang="en-US" smtClean="0"/>
              <a:t>07/10/16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5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E4DE-1D21-4A70-88F3-2563FB9EA97C}" type="datetime1">
              <a:rPr lang="en-US" smtClean="0"/>
              <a:t>07/10/16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5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10A94-37A7-42AA-893A-E86D298140E8}" type="datetime1">
              <a:rPr lang="en-US" smtClean="0"/>
              <a:t>07/10/16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8FA3-5FF0-4CA9-8A12-8986662DC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0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tabLst>
                <a:tab pos="858838" algn="l"/>
              </a:tabLst>
            </a:pPr>
            <a:r>
              <a:rPr lang="en-US" sz="3600" dirty="0" smtClean="0"/>
              <a:t>Dust Storm Effects at </a:t>
            </a:r>
            <a:r>
              <a:rPr lang="en-US" sz="3600" dirty="0" err="1" smtClean="0"/>
              <a:t>Syrtis</a:t>
            </a:r>
            <a:r>
              <a:rPr lang="en-US" sz="3600" dirty="0" smtClean="0"/>
              <a:t> and </a:t>
            </a:r>
            <a:r>
              <a:rPr lang="en-US" sz="3600" dirty="0" err="1" smtClean="0"/>
              <a:t>Jezero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Scot Rafkin</a:t>
            </a:r>
          </a:p>
          <a:p>
            <a:r>
              <a:rPr lang="en-US" dirty="0" smtClean="0"/>
              <a:t>Jorge </a:t>
            </a:r>
            <a:r>
              <a:rPr lang="en-US" dirty="0" err="1" smtClean="0"/>
              <a:t>Pla</a:t>
            </a:r>
            <a:r>
              <a:rPr lang="en-US" dirty="0" smtClean="0"/>
              <a:t>-Garcia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5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Vertical Structure of Central-East System</a:t>
            </a:r>
            <a:br>
              <a:rPr lang="en-US" sz="3600" dirty="0" smtClean="0"/>
            </a:br>
            <a:r>
              <a:rPr lang="en-US" sz="3600" dirty="0" smtClean="0"/>
              <a:t>(Slice along X=79) </a:t>
            </a:r>
            <a:r>
              <a:rPr lang="en-US" sz="3600" dirty="0"/>
              <a:t>of </a:t>
            </a:r>
            <a:r>
              <a:rPr lang="en-US" sz="3600" dirty="0" smtClean="0"/>
              <a:t>sol4 (dust decaying)</a:t>
            </a:r>
            <a:endParaRPr lang="en-US" sz="3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10</a:t>
            </a:fld>
            <a:endParaRPr lang="en-US"/>
          </a:p>
        </p:txBody>
      </p:sp>
      <p:pic>
        <p:nvPicPr>
          <p:cNvPr id="6" name="Imagen 5" descr="new_xs_tempk_de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86200"/>
            <a:ext cx="3681553" cy="2844000"/>
          </a:xfrm>
          <a:prstGeom prst="rect">
            <a:avLst/>
          </a:prstGeom>
        </p:spPr>
      </p:pic>
      <p:pic>
        <p:nvPicPr>
          <p:cNvPr id="7" name="Imagen 6" descr="new_xs_tke_de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86200"/>
            <a:ext cx="3681553" cy="2844000"/>
          </a:xfrm>
          <a:prstGeom prst="rect">
            <a:avLst/>
          </a:prstGeom>
        </p:spPr>
      </p:pic>
      <p:pic>
        <p:nvPicPr>
          <p:cNvPr id="9" name="Imagen 8" descr="new_xs_v_de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14400"/>
            <a:ext cx="3681553" cy="2844000"/>
          </a:xfrm>
          <a:prstGeom prst="rect">
            <a:avLst/>
          </a:prstGeom>
        </p:spPr>
      </p:pic>
      <p:pic>
        <p:nvPicPr>
          <p:cNvPr id="14" name="Imagen 13" descr="new_xs_mr_dec-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3681553" cy="28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752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new_vertical_mr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3961165" cy="306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Profiles at Near Landing Time (y=15-&gt;y=65)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of </a:t>
            </a:r>
            <a:r>
              <a:rPr lang="en-US" sz="2000" dirty="0" smtClean="0"/>
              <a:t>sol3 (dust lifting)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11</a:t>
            </a:fld>
            <a:endParaRPr lang="en-US"/>
          </a:p>
        </p:txBody>
      </p:sp>
      <p:pic>
        <p:nvPicPr>
          <p:cNvPr id="6" name="Imagen 5" descr="new_vertical_temp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09600"/>
            <a:ext cx="3961165" cy="3060000"/>
          </a:xfrm>
          <a:prstGeom prst="rect">
            <a:avLst/>
          </a:prstGeom>
        </p:spPr>
      </p:pic>
      <p:pic>
        <p:nvPicPr>
          <p:cNvPr id="7" name="Imagen 6" descr="new_vertical_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81400"/>
            <a:ext cx="3961165" cy="3060000"/>
          </a:xfrm>
          <a:prstGeom prst="rect">
            <a:avLst/>
          </a:prstGeom>
        </p:spPr>
      </p:pic>
      <p:sp>
        <p:nvSpPr>
          <p:cNvPr id="8" name="Rectangle 2"/>
          <p:cNvSpPr/>
          <p:nvPr/>
        </p:nvSpPr>
        <p:spPr>
          <a:xfrm>
            <a:off x="4419600" y="3886200"/>
            <a:ext cx="41148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/>
              <a:buChar char="•"/>
            </a:pPr>
            <a:r>
              <a:rPr lang="en-US" dirty="0" smtClean="0"/>
              <a:t>High dust load lower layers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Near isothermal in lower layers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Large spatial variability on winds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54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Profiles at Near Landing Time (y=15-&gt;y=65)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of </a:t>
            </a:r>
            <a:r>
              <a:rPr lang="en-US" sz="2000" dirty="0" smtClean="0"/>
              <a:t>sol4 (dust decaying)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12</a:t>
            </a:fld>
            <a:endParaRPr lang="en-US"/>
          </a:p>
        </p:txBody>
      </p:sp>
      <p:pic>
        <p:nvPicPr>
          <p:cNvPr id="5" name="Imagen 4" descr="new_vertical_mr_de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3961165" cy="3060000"/>
          </a:xfrm>
          <a:prstGeom prst="rect">
            <a:avLst/>
          </a:prstGeom>
        </p:spPr>
      </p:pic>
      <p:pic>
        <p:nvPicPr>
          <p:cNvPr id="7" name="Imagen 6" descr="new_vertical_w_de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81400"/>
            <a:ext cx="3961165" cy="3060000"/>
          </a:xfrm>
          <a:prstGeom prst="rect">
            <a:avLst/>
          </a:prstGeom>
        </p:spPr>
      </p:pic>
      <p:pic>
        <p:nvPicPr>
          <p:cNvPr id="9" name="Imagen 8" descr="new_vertical_tempk_de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09600"/>
            <a:ext cx="3961165" cy="3060000"/>
          </a:xfrm>
          <a:prstGeom prst="rect">
            <a:avLst/>
          </a:prstGeom>
        </p:spPr>
      </p:pic>
      <p:sp>
        <p:nvSpPr>
          <p:cNvPr id="8" name="Rectangle 2"/>
          <p:cNvSpPr/>
          <p:nvPr/>
        </p:nvSpPr>
        <p:spPr>
          <a:xfrm>
            <a:off x="4419600" y="3886200"/>
            <a:ext cx="41148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/>
              <a:buChar char="•"/>
            </a:pPr>
            <a:r>
              <a:rPr lang="en-US" dirty="0" smtClean="0"/>
              <a:t>Lower dust load in lower layers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Near i</a:t>
            </a:r>
            <a:r>
              <a:rPr lang="en-US" dirty="0" smtClean="0"/>
              <a:t>sothermal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Large spatial variability on winds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54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Profiles without Dust Lifting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074420"/>
            <a:ext cx="4572000" cy="3531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5953"/>
            <a:ext cx="4572000" cy="35318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9600" y="4724400"/>
            <a:ext cx="7620000" cy="1911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Nearly uniform temperatures across cross-section.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Winds change methodically, especially aloft, along cross-section.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Much less variability than with dust.</a:t>
            </a:r>
          </a:p>
        </p:txBody>
      </p:sp>
    </p:spTree>
    <p:extLst>
      <p:ext uri="{BB962C8B-B14F-4D97-AF65-F5344CB8AC3E}">
        <p14:creationId xmlns:p14="http://schemas.microsoft.com/office/powerpoint/2010/main" val="72591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Profiles Bounding Landing in </a:t>
            </a:r>
            <a:r>
              <a:rPr lang="en-US" sz="3000" dirty="0"/>
              <a:t>Time</a:t>
            </a:r>
            <a:br>
              <a:rPr lang="en-US" sz="3000" dirty="0"/>
            </a:br>
            <a:r>
              <a:rPr lang="en-US" sz="3000" dirty="0"/>
              <a:t>of </a:t>
            </a:r>
            <a:r>
              <a:rPr lang="en-US" sz="3000" dirty="0" smtClean="0"/>
              <a:t>sol3 (dust lifting)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3900281"/>
            <a:ext cx="3657600" cy="28254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900281"/>
            <a:ext cx="3657600" cy="2825496"/>
          </a:xfrm>
          <a:prstGeom prst="rect">
            <a:avLst/>
          </a:prstGeom>
        </p:spPr>
      </p:pic>
      <p:pic>
        <p:nvPicPr>
          <p:cNvPr id="3" name="Imagen 2" descr="vertical_time_temp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1066800"/>
            <a:ext cx="3681553" cy="2844000"/>
          </a:xfrm>
          <a:prstGeom prst="rect">
            <a:avLst/>
          </a:prstGeom>
        </p:spPr>
      </p:pic>
      <p:pic>
        <p:nvPicPr>
          <p:cNvPr id="6" name="Imagen 5" descr="ca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066800"/>
            <a:ext cx="3681553" cy="2844000"/>
          </a:xfrm>
          <a:prstGeom prst="rect">
            <a:avLst/>
          </a:prstGeom>
        </p:spPr>
      </p:pic>
      <p:sp>
        <p:nvSpPr>
          <p:cNvPr id="9" name="Rectangle 2"/>
          <p:cNvSpPr/>
          <p:nvPr/>
        </p:nvSpPr>
        <p:spPr>
          <a:xfrm>
            <a:off x="5867400" y="4114800"/>
            <a:ext cx="32766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/>
              <a:buChar char="•"/>
            </a:pPr>
            <a:r>
              <a:rPr lang="en-US" dirty="0" smtClean="0"/>
              <a:t>More stable than the non dusty case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Very strong low level jet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Concentration of dust close to surface while lifting</a:t>
            </a:r>
          </a:p>
          <a:p>
            <a:pPr marL="285750" indent="-285750" algn="just">
              <a:buFont typeface="Arial"/>
              <a:buChar char="•"/>
            </a:pPr>
            <a:endParaRPr lang="en-US" dirty="0" smtClean="0"/>
          </a:p>
        </p:txBody>
      </p:sp>
      <p:pic>
        <p:nvPicPr>
          <p:cNvPr id="13" name="Imagen 12" descr="vertical_time_m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066800"/>
            <a:ext cx="3681553" cy="28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75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Profiles Bounding Landing in </a:t>
            </a:r>
            <a:r>
              <a:rPr lang="en-US" sz="3000" dirty="0"/>
              <a:t>Time</a:t>
            </a:r>
            <a:br>
              <a:rPr lang="en-US" sz="3000" dirty="0"/>
            </a:br>
            <a:r>
              <a:rPr lang="en-US" sz="3200" dirty="0"/>
              <a:t>of </a:t>
            </a:r>
            <a:r>
              <a:rPr lang="en-US" sz="3200" dirty="0" smtClean="0"/>
              <a:t>sol4 (dust decaying)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3900281"/>
            <a:ext cx="3657600" cy="28254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900281"/>
            <a:ext cx="3657600" cy="2825496"/>
          </a:xfrm>
          <a:prstGeom prst="rect">
            <a:avLst/>
          </a:prstGeom>
        </p:spPr>
      </p:pic>
      <p:pic>
        <p:nvPicPr>
          <p:cNvPr id="3" name="Imagen 2" descr="vertical_time_tempk_de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1066800"/>
            <a:ext cx="3681553" cy="2844000"/>
          </a:xfrm>
          <a:prstGeom prst="rect">
            <a:avLst/>
          </a:prstGeom>
        </p:spPr>
      </p:pic>
      <p:pic>
        <p:nvPicPr>
          <p:cNvPr id="11" name="Imagen 10" descr="vertical_time_w_de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066800"/>
            <a:ext cx="3681553" cy="2844000"/>
          </a:xfrm>
          <a:prstGeom prst="rect">
            <a:avLst/>
          </a:prstGeom>
        </p:spPr>
      </p:pic>
      <p:pic>
        <p:nvPicPr>
          <p:cNvPr id="6" name="Imagen 5" descr="new_m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066800"/>
            <a:ext cx="3681553" cy="2844000"/>
          </a:xfrm>
          <a:prstGeom prst="rect">
            <a:avLst/>
          </a:prstGeom>
        </p:spPr>
      </p:pic>
      <p:sp>
        <p:nvSpPr>
          <p:cNvPr id="9" name="Rectangle 2"/>
          <p:cNvSpPr/>
          <p:nvPr/>
        </p:nvSpPr>
        <p:spPr>
          <a:xfrm>
            <a:off x="5867400" y="4114800"/>
            <a:ext cx="32766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/>
              <a:buChar char="•"/>
            </a:pPr>
            <a:r>
              <a:rPr lang="en-US" dirty="0" smtClean="0"/>
              <a:t>Development of very shallow mixed layer capped by an inversion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Decrease of dust at low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0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new_ws_3085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85800"/>
            <a:ext cx="3681553" cy="28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About Locations Farther From </a:t>
            </a:r>
            <a:r>
              <a:rPr lang="en-US" sz="2400" dirty="0"/>
              <a:t>Storm of </a:t>
            </a:r>
            <a:r>
              <a:rPr lang="en-US" sz="2400" dirty="0" smtClean="0"/>
              <a:t>sol3 (dust lifting)?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16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8" r="13021"/>
          <a:stretch/>
        </p:blipFill>
        <p:spPr>
          <a:xfrm>
            <a:off x="3200400" y="3727704"/>
            <a:ext cx="2771775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1" r="7552"/>
          <a:stretch/>
        </p:blipFill>
        <p:spPr>
          <a:xfrm>
            <a:off x="133350" y="3727704"/>
            <a:ext cx="3143250" cy="2825496"/>
          </a:xfrm>
          <a:prstGeom prst="rect">
            <a:avLst/>
          </a:prstGeom>
        </p:spPr>
      </p:pic>
      <p:pic>
        <p:nvPicPr>
          <p:cNvPr id="11" name="Imagen 10" descr="vertical_time_tempk_308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685800"/>
            <a:ext cx="3681553" cy="2844000"/>
          </a:xfrm>
          <a:prstGeom prst="rect">
            <a:avLst/>
          </a:prstGeom>
        </p:spPr>
      </p:pic>
      <p:pic>
        <p:nvPicPr>
          <p:cNvPr id="13" name="Imagen 12" descr="vertical_time_mr_308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85800"/>
            <a:ext cx="3681553" cy="2844000"/>
          </a:xfrm>
          <a:prstGeom prst="rect">
            <a:avLst/>
          </a:prstGeom>
        </p:spPr>
      </p:pic>
      <p:sp>
        <p:nvSpPr>
          <p:cNvPr id="10" name="Rectangle 2"/>
          <p:cNvSpPr/>
          <p:nvPr/>
        </p:nvSpPr>
        <p:spPr>
          <a:xfrm>
            <a:off x="5867400" y="4114800"/>
            <a:ext cx="32766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/>
              <a:buChar char="•"/>
            </a:pPr>
            <a:r>
              <a:rPr lang="en-US" dirty="0" smtClean="0"/>
              <a:t>Overall steeper lapse rate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Large difference in winds compared to non</a:t>
            </a:r>
            <a:r>
              <a:rPr lang="en-US" dirty="0"/>
              <a:t> </a:t>
            </a:r>
            <a:r>
              <a:rPr lang="en-US" dirty="0" smtClean="0"/>
              <a:t>dusty case</a:t>
            </a:r>
          </a:p>
          <a:p>
            <a:pPr marL="285750" indent="-285750" algn="just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05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vertical_time_w_3085_de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85800"/>
            <a:ext cx="3681553" cy="28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458200" cy="715962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About Locations Farther From </a:t>
            </a:r>
            <a:r>
              <a:rPr lang="en-US" sz="2400" dirty="0"/>
              <a:t>Storm of </a:t>
            </a:r>
            <a:r>
              <a:rPr lang="en-US" sz="2400" dirty="0" smtClean="0"/>
              <a:t>sol4 (dust decaying)?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8" r="13021"/>
          <a:stretch/>
        </p:blipFill>
        <p:spPr>
          <a:xfrm>
            <a:off x="3200400" y="3727704"/>
            <a:ext cx="2771775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1" r="7552"/>
          <a:stretch/>
        </p:blipFill>
        <p:spPr>
          <a:xfrm>
            <a:off x="133350" y="3727704"/>
            <a:ext cx="3143250" cy="2825496"/>
          </a:xfrm>
          <a:prstGeom prst="rect">
            <a:avLst/>
          </a:prstGeom>
        </p:spPr>
      </p:pic>
      <p:pic>
        <p:nvPicPr>
          <p:cNvPr id="11" name="Imagen 10" descr="vertical_time_tempk_3085_de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685800"/>
            <a:ext cx="3681553" cy="2844000"/>
          </a:xfrm>
          <a:prstGeom prst="rect">
            <a:avLst/>
          </a:prstGeom>
        </p:spPr>
      </p:pic>
      <p:pic>
        <p:nvPicPr>
          <p:cNvPr id="13" name="Imagen 12" descr="vertical_time_mr_3085_dec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85800"/>
            <a:ext cx="3681553" cy="2844000"/>
          </a:xfrm>
          <a:prstGeom prst="rect">
            <a:avLst/>
          </a:prstGeom>
        </p:spPr>
      </p:pic>
      <p:sp>
        <p:nvSpPr>
          <p:cNvPr id="12" name="Rectangle 2"/>
          <p:cNvSpPr/>
          <p:nvPr/>
        </p:nvSpPr>
        <p:spPr>
          <a:xfrm>
            <a:off x="5867400" y="4114800"/>
            <a:ext cx="32766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/>
              <a:buChar char="•"/>
            </a:pPr>
            <a:r>
              <a:rPr lang="en-US" dirty="0" smtClean="0"/>
              <a:t>Overall steeper lapse rate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Large difference in winds compared to non</a:t>
            </a:r>
            <a:r>
              <a:rPr lang="en-US" dirty="0"/>
              <a:t> </a:t>
            </a:r>
            <a:r>
              <a:rPr lang="en-US" dirty="0" smtClean="0"/>
              <a:t>dusty case</a:t>
            </a:r>
          </a:p>
          <a:p>
            <a:pPr marL="285750" indent="-285750" algn="just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05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62000"/>
          </a:xfrm>
        </p:spPr>
        <p:txBody>
          <a:bodyPr/>
          <a:lstStyle/>
          <a:p>
            <a:r>
              <a:rPr lang="en-US" dirty="0" err="1" smtClean="0"/>
              <a:t>Syrtis</a:t>
            </a:r>
            <a:r>
              <a:rPr lang="en-US" dirty="0" smtClean="0"/>
              <a:t> and </a:t>
            </a:r>
            <a:r>
              <a:rPr lang="en-US" dirty="0" err="1" smtClean="0"/>
              <a:t>Jezero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45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Very similar grid configurations and results</a:t>
            </a:r>
          </a:p>
          <a:p>
            <a:pPr lvl="1"/>
            <a:r>
              <a:rPr lang="en-US" dirty="0" smtClean="0"/>
              <a:t>Will analyze only </a:t>
            </a:r>
            <a:r>
              <a:rPr lang="en-US" dirty="0" err="1" smtClean="0"/>
              <a:t>Jezero</a:t>
            </a:r>
            <a:r>
              <a:rPr lang="en-US" dirty="0" smtClean="0"/>
              <a:t> for illustrative purposes</a:t>
            </a:r>
          </a:p>
          <a:p>
            <a:pPr lvl="1"/>
            <a:r>
              <a:rPr lang="en-US" dirty="0" smtClean="0"/>
              <a:t>Both data sets are available for the project</a:t>
            </a:r>
          </a:p>
          <a:p>
            <a:r>
              <a:rPr lang="en-US" dirty="0" smtClean="0"/>
              <a:t>Comparison of simulations with </a:t>
            </a:r>
            <a:r>
              <a:rPr lang="en-US" dirty="0" err="1" smtClean="0"/>
              <a:t>radiatively</a:t>
            </a:r>
            <a:r>
              <a:rPr lang="en-US" dirty="0" smtClean="0"/>
              <a:t> active lifted dust and no (passive) dust</a:t>
            </a:r>
          </a:p>
          <a:p>
            <a:r>
              <a:rPr lang="en-US" dirty="0" smtClean="0"/>
              <a:t>Simulation starts at ~19 UTC = ~ 0000 local</a:t>
            </a:r>
          </a:p>
          <a:p>
            <a:r>
              <a:rPr lang="en-US" dirty="0" smtClean="0"/>
              <a:t>Dust lifting starts at ~16 UTC = ~2100 local</a:t>
            </a:r>
          </a:p>
          <a:p>
            <a:r>
              <a:rPr lang="en-US" dirty="0" smtClean="0"/>
              <a:t>Almost one full diurnal cycle without dust</a:t>
            </a:r>
          </a:p>
          <a:p>
            <a:r>
              <a:rPr lang="en-US" dirty="0" smtClean="0"/>
              <a:t>Phases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ol1: </a:t>
            </a:r>
            <a:r>
              <a:rPr lang="en-US" dirty="0" smtClean="0"/>
              <a:t>spin-</a:t>
            </a:r>
            <a:r>
              <a:rPr lang="en-US" dirty="0" smtClean="0"/>
              <a:t>up; sol2: dust lifting start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ol3: dust lifting mature; sol4: dust decaying</a:t>
            </a:r>
          </a:p>
          <a:p>
            <a:r>
              <a:rPr lang="en-US" dirty="0" smtClean="0"/>
              <a:t>Analysis primarily on Grid 3 (~26.7 km spacing)</a:t>
            </a:r>
          </a:p>
          <a:p>
            <a:pPr lvl="1"/>
            <a:r>
              <a:rPr lang="en-US" dirty="0" smtClean="0"/>
              <a:t>Finer grids are mostly or wholly within storm</a:t>
            </a:r>
          </a:p>
          <a:p>
            <a:pPr lvl="1"/>
            <a:r>
              <a:rPr lang="en-US" dirty="0" smtClean="0"/>
              <a:t>Grid 3 has locations inside and outside</a:t>
            </a:r>
          </a:p>
          <a:p>
            <a:r>
              <a:rPr lang="en-US" b="1" dirty="0" smtClean="0"/>
              <a:t>Analysis through mature phase of storm (sol3) and decaying (sol4).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26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sol3 (dust lifting)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391400" y="1371600"/>
            <a:ext cx="4572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81400" y="4343400"/>
            <a:ext cx="4572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715250" y="4333875"/>
            <a:ext cx="4572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3</a:t>
            </a:fld>
            <a:endParaRPr lang="en-US"/>
          </a:p>
        </p:txBody>
      </p:sp>
      <p:pic>
        <p:nvPicPr>
          <p:cNvPr id="18" name="Imagen 17" descr="od_22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838200"/>
            <a:ext cx="3681553" cy="2844000"/>
          </a:xfrm>
          <a:prstGeom prst="rect">
            <a:avLst/>
          </a:prstGeom>
        </p:spPr>
      </p:pic>
      <p:pic>
        <p:nvPicPr>
          <p:cNvPr id="20" name="Imagen 19" descr="od_02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10000"/>
            <a:ext cx="3681553" cy="2844000"/>
          </a:xfrm>
          <a:prstGeom prst="rect">
            <a:avLst/>
          </a:prstGeom>
        </p:spPr>
      </p:pic>
      <p:pic>
        <p:nvPicPr>
          <p:cNvPr id="21" name="Imagen 20" descr="od_20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3681553" cy="2844000"/>
          </a:xfrm>
          <a:prstGeom prst="rect">
            <a:avLst/>
          </a:prstGeom>
        </p:spPr>
      </p:pic>
      <p:pic>
        <p:nvPicPr>
          <p:cNvPr id="4" name="Imagen 3" descr="new_od_0000-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0"/>
            <a:ext cx="3681553" cy="28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18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Evolution Through </a:t>
            </a:r>
            <a:r>
              <a:rPr lang="en-US" sz="2400" dirty="0"/>
              <a:t>Afternoon</a:t>
            </a:r>
            <a:br>
              <a:rPr lang="en-US" sz="2400" dirty="0"/>
            </a:br>
            <a:r>
              <a:rPr lang="en-US" sz="2400" dirty="0"/>
              <a:t>of </a:t>
            </a:r>
            <a:r>
              <a:rPr lang="en-US" sz="2400" dirty="0" smtClean="0"/>
              <a:t>sol3 (dust lifting)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4</a:t>
            </a:fld>
            <a:endParaRPr lang="en-US"/>
          </a:p>
        </p:txBody>
      </p:sp>
      <p:pic>
        <p:nvPicPr>
          <p:cNvPr id="7" name="Imagen 6" descr="new_od_0900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0"/>
            <a:ext cx="3681553" cy="2844000"/>
          </a:xfrm>
          <a:prstGeom prst="rect">
            <a:avLst/>
          </a:prstGeom>
        </p:spPr>
      </p:pic>
      <p:pic>
        <p:nvPicPr>
          <p:cNvPr id="8" name="Imagen 7" descr="new_od_1100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10000"/>
            <a:ext cx="3681553" cy="2844000"/>
          </a:xfrm>
          <a:prstGeom prst="rect">
            <a:avLst/>
          </a:prstGeom>
        </p:spPr>
      </p:pic>
      <p:pic>
        <p:nvPicPr>
          <p:cNvPr id="19" name="Imagen 18" descr="new_0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3681553" cy="2844000"/>
          </a:xfrm>
          <a:prstGeom prst="rect">
            <a:avLst/>
          </a:prstGeom>
        </p:spPr>
      </p:pic>
      <p:pic>
        <p:nvPicPr>
          <p:cNvPr id="20" name="Imagen 19" descr="new_0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838200"/>
            <a:ext cx="3681553" cy="28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04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Evolution Through </a:t>
            </a:r>
            <a:r>
              <a:rPr lang="en-US" sz="2400" dirty="0"/>
              <a:t>Afternoon</a:t>
            </a:r>
            <a:br>
              <a:rPr lang="en-US" sz="2400" dirty="0"/>
            </a:br>
            <a:r>
              <a:rPr lang="en-US" sz="2400" dirty="0"/>
              <a:t>of </a:t>
            </a:r>
            <a:r>
              <a:rPr lang="en-US" sz="2400" dirty="0" smtClean="0"/>
              <a:t>sol3 (dust lifting)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5</a:t>
            </a:fld>
            <a:endParaRPr lang="en-US"/>
          </a:p>
        </p:txBody>
      </p:sp>
      <p:pic>
        <p:nvPicPr>
          <p:cNvPr id="7" name="Imagen 6" descr="new_od_0900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0"/>
            <a:ext cx="3681553" cy="2844000"/>
          </a:xfrm>
          <a:prstGeom prst="rect">
            <a:avLst/>
          </a:prstGeom>
        </p:spPr>
      </p:pic>
      <p:pic>
        <p:nvPicPr>
          <p:cNvPr id="8" name="Imagen 7" descr="new_od_1100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10000"/>
            <a:ext cx="3681553" cy="2844000"/>
          </a:xfrm>
          <a:prstGeom prst="rect">
            <a:avLst/>
          </a:prstGeom>
        </p:spPr>
      </p:pic>
      <p:cxnSp>
        <p:nvCxnSpPr>
          <p:cNvPr id="15" name="Conector recto 14"/>
          <p:cNvCxnSpPr/>
          <p:nvPr/>
        </p:nvCxnSpPr>
        <p:spPr>
          <a:xfrm>
            <a:off x="1828800" y="4495800"/>
            <a:ext cx="2133600" cy="1524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Imagen 18" descr="new_0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3681553" cy="2844000"/>
          </a:xfrm>
          <a:prstGeom prst="rect">
            <a:avLst/>
          </a:prstGeom>
        </p:spPr>
      </p:pic>
      <p:pic>
        <p:nvPicPr>
          <p:cNvPr id="20" name="Imagen 19" descr="new_0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838200"/>
            <a:ext cx="3681553" cy="2844000"/>
          </a:xfrm>
          <a:prstGeom prst="rect">
            <a:avLst/>
          </a:prstGeom>
        </p:spPr>
      </p:pic>
      <p:sp>
        <p:nvSpPr>
          <p:cNvPr id="21" name="Rectangle 2"/>
          <p:cNvSpPr/>
          <p:nvPr/>
        </p:nvSpPr>
        <p:spPr>
          <a:xfrm>
            <a:off x="4724400" y="3886200"/>
            <a:ext cx="36576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Dust storm self-organize diagonally.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Dust slowly settled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7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sol4 (dust decaying)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391400" y="1371600"/>
            <a:ext cx="4572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81400" y="4343400"/>
            <a:ext cx="4572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715250" y="4333875"/>
            <a:ext cx="4572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6</a:t>
            </a:fld>
            <a:endParaRPr lang="en-US"/>
          </a:p>
        </p:txBody>
      </p:sp>
      <p:pic>
        <p:nvPicPr>
          <p:cNvPr id="3" name="Imagen 2" descr="od_2000_sol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3681553" cy="2844000"/>
          </a:xfrm>
          <a:prstGeom prst="rect">
            <a:avLst/>
          </a:prstGeom>
        </p:spPr>
      </p:pic>
      <p:pic>
        <p:nvPicPr>
          <p:cNvPr id="4" name="Imagen 3" descr="od_2200_sol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838200"/>
            <a:ext cx="3681553" cy="2844000"/>
          </a:xfrm>
          <a:prstGeom prst="rect">
            <a:avLst/>
          </a:prstGeom>
        </p:spPr>
      </p:pic>
      <p:pic>
        <p:nvPicPr>
          <p:cNvPr id="5" name="Imagen 4" descr="od_0000_sol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0"/>
            <a:ext cx="3681553" cy="2844000"/>
          </a:xfrm>
          <a:prstGeom prst="rect">
            <a:avLst/>
          </a:prstGeom>
        </p:spPr>
      </p:pic>
      <p:pic>
        <p:nvPicPr>
          <p:cNvPr id="6" name="Imagen 5" descr="od_0200_sol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10000"/>
            <a:ext cx="3681553" cy="28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10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Evolution Through </a:t>
            </a:r>
            <a:r>
              <a:rPr lang="en-US" sz="2400" dirty="0"/>
              <a:t>Afternoon</a:t>
            </a:r>
            <a:br>
              <a:rPr lang="en-US" sz="2400" dirty="0"/>
            </a:br>
            <a:r>
              <a:rPr lang="en-US" sz="2400" dirty="0"/>
              <a:t>of </a:t>
            </a:r>
            <a:r>
              <a:rPr lang="en-US" sz="2400" dirty="0" smtClean="0"/>
              <a:t>sol4 (dust decaying)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7</a:t>
            </a:fld>
            <a:endParaRPr lang="en-US"/>
          </a:p>
        </p:txBody>
      </p:sp>
      <p:pic>
        <p:nvPicPr>
          <p:cNvPr id="3" name="Imagen 2" descr="od_0500_sol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3681553" cy="2844000"/>
          </a:xfrm>
          <a:prstGeom prst="rect">
            <a:avLst/>
          </a:prstGeom>
        </p:spPr>
      </p:pic>
      <p:pic>
        <p:nvPicPr>
          <p:cNvPr id="5" name="Imagen 4" descr="od_0700_sol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838200"/>
            <a:ext cx="3681553" cy="2844000"/>
          </a:xfrm>
          <a:prstGeom prst="rect">
            <a:avLst/>
          </a:prstGeom>
        </p:spPr>
      </p:pic>
      <p:pic>
        <p:nvPicPr>
          <p:cNvPr id="12" name="Imagen 11" descr="new_od_0900_dec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0"/>
            <a:ext cx="3681553" cy="2844000"/>
          </a:xfrm>
          <a:prstGeom prst="rect">
            <a:avLst/>
          </a:prstGeom>
        </p:spPr>
      </p:pic>
      <p:pic>
        <p:nvPicPr>
          <p:cNvPr id="13" name="Imagen 12" descr="new_od_1100_dec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10000"/>
            <a:ext cx="3681553" cy="28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3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Evolution Through </a:t>
            </a:r>
            <a:r>
              <a:rPr lang="en-US" sz="2400" dirty="0"/>
              <a:t>Afternoon</a:t>
            </a:r>
            <a:br>
              <a:rPr lang="en-US" sz="2400" dirty="0"/>
            </a:br>
            <a:r>
              <a:rPr lang="en-US" sz="2400" dirty="0"/>
              <a:t>of </a:t>
            </a:r>
            <a:r>
              <a:rPr lang="en-US" sz="2400" dirty="0" smtClean="0"/>
              <a:t>sol4 (dust decaying)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8</a:t>
            </a:fld>
            <a:endParaRPr lang="en-US"/>
          </a:p>
        </p:txBody>
      </p:sp>
      <p:pic>
        <p:nvPicPr>
          <p:cNvPr id="3" name="Imagen 2" descr="od_0500_sol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3681553" cy="2844000"/>
          </a:xfrm>
          <a:prstGeom prst="rect">
            <a:avLst/>
          </a:prstGeom>
        </p:spPr>
      </p:pic>
      <p:pic>
        <p:nvPicPr>
          <p:cNvPr id="5" name="Imagen 4" descr="od_0700_sol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838200"/>
            <a:ext cx="3681553" cy="2844000"/>
          </a:xfrm>
          <a:prstGeom prst="rect">
            <a:avLst/>
          </a:prstGeom>
        </p:spPr>
      </p:pic>
      <p:pic>
        <p:nvPicPr>
          <p:cNvPr id="12" name="Imagen 11" descr="new_od_0900_dec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0"/>
            <a:ext cx="3681553" cy="2844000"/>
          </a:xfrm>
          <a:prstGeom prst="rect">
            <a:avLst/>
          </a:prstGeom>
        </p:spPr>
      </p:pic>
      <p:pic>
        <p:nvPicPr>
          <p:cNvPr id="13" name="Imagen 12" descr="new_od_1100_dec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10000"/>
            <a:ext cx="3681553" cy="2844000"/>
          </a:xfrm>
          <a:prstGeom prst="rect">
            <a:avLst/>
          </a:prstGeom>
        </p:spPr>
      </p:pic>
      <p:sp>
        <p:nvSpPr>
          <p:cNvPr id="8" name="Rectangle 2"/>
          <p:cNvSpPr/>
          <p:nvPr/>
        </p:nvSpPr>
        <p:spPr>
          <a:xfrm>
            <a:off x="609600" y="3810000"/>
            <a:ext cx="36576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Dust slowly settled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7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Vertical Structure of Central-East System</a:t>
            </a:r>
            <a:br>
              <a:rPr lang="en-US" sz="3600" dirty="0" smtClean="0"/>
            </a:br>
            <a:r>
              <a:rPr lang="en-US" sz="3600" dirty="0" smtClean="0"/>
              <a:t>(Slice along X=79) of sol3 (dust lifting)</a:t>
            </a:r>
            <a:endParaRPr lang="en-US" sz="3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8FA3-5FF0-4CA9-8A12-8986662DC209}" type="slidenum">
              <a:rPr lang="en-US" smtClean="0"/>
              <a:t>9</a:t>
            </a:fld>
            <a:endParaRPr lang="en-US"/>
          </a:p>
        </p:txBody>
      </p:sp>
      <p:pic>
        <p:nvPicPr>
          <p:cNvPr id="5" name="Imagen 4" descr="new_xs_temp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86200"/>
            <a:ext cx="3681553" cy="2844000"/>
          </a:xfrm>
          <a:prstGeom prst="rect">
            <a:avLst/>
          </a:prstGeom>
        </p:spPr>
      </p:pic>
      <p:pic>
        <p:nvPicPr>
          <p:cNvPr id="6" name="Imagen 5" descr="new_xs_tk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86200"/>
            <a:ext cx="3681553" cy="2844000"/>
          </a:xfrm>
          <a:prstGeom prst="rect">
            <a:avLst/>
          </a:prstGeom>
        </p:spPr>
      </p:pic>
      <p:pic>
        <p:nvPicPr>
          <p:cNvPr id="7" name="Imagen 6" descr="new_xs_mr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3681553" cy="2844000"/>
          </a:xfrm>
          <a:prstGeom prst="rect">
            <a:avLst/>
          </a:prstGeom>
        </p:spPr>
      </p:pic>
      <p:pic>
        <p:nvPicPr>
          <p:cNvPr id="14" name="Imagen 13" descr="new_xs_v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14400"/>
            <a:ext cx="3681553" cy="28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401</Words>
  <Application>Microsoft Macintosh PowerPoint</Application>
  <PresentationFormat>Presentación en pantalla (4:3)</PresentationFormat>
  <Paragraphs>75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Office Theme</vt:lpstr>
      <vt:lpstr>Dust Storm Effects at Syrtis and Jezero</vt:lpstr>
      <vt:lpstr>Syrtis and Jezero</vt:lpstr>
      <vt:lpstr>Summary of sol3 (dust lifting)</vt:lpstr>
      <vt:lpstr>Evolution Through Afternoon of sol3 (dust lifting)</vt:lpstr>
      <vt:lpstr>Evolution Through Afternoon of sol3 (dust lifting)</vt:lpstr>
      <vt:lpstr>Summary of sol4 (dust decaying)</vt:lpstr>
      <vt:lpstr>Evolution Through Afternoon of sol4 (dust decaying)</vt:lpstr>
      <vt:lpstr>Evolution Through Afternoon of sol4 (dust decaying)</vt:lpstr>
      <vt:lpstr>Vertical Structure of Central-East System (Slice along X=79) of sol3 (dust lifting)</vt:lpstr>
      <vt:lpstr>Vertical Structure of Central-East System (Slice along X=79) of sol4 (dust decaying)</vt:lpstr>
      <vt:lpstr>Profiles at Near Landing Time (y=15-&gt;y=65) of sol3 (dust lifting)</vt:lpstr>
      <vt:lpstr>Profiles at Near Landing Time (y=15-&gt;y=65) of sol4 (dust decaying)</vt:lpstr>
      <vt:lpstr>Profiles without Dust Lifting</vt:lpstr>
      <vt:lpstr>Profiles Bounding Landing in Time of sol3 (dust lifting)</vt:lpstr>
      <vt:lpstr>Profiles Bounding Landing in Time of sol4 (dust decaying)</vt:lpstr>
      <vt:lpstr>What About Locations Farther From Storm of sol3 (dust lifting)? </vt:lpstr>
      <vt:lpstr>What About Locations Farther From Storm of sol4 (dust decaying)?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Dust Storm Effects at Syrtis and Jezero</dc:title>
  <dc:creator>Scot Rafkin</dc:creator>
  <cp:lastModifiedBy>Jorge Pla-Garcia</cp:lastModifiedBy>
  <cp:revision>88</cp:revision>
  <dcterms:created xsi:type="dcterms:W3CDTF">2016-09-23T08:51:02Z</dcterms:created>
  <dcterms:modified xsi:type="dcterms:W3CDTF">2016-10-07T14:44:13Z</dcterms:modified>
</cp:coreProperties>
</file>