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64" r:id="rId3"/>
    <p:sldId id="265" r:id="rId4"/>
    <p:sldId id="266" r:id="rId5"/>
    <p:sldId id="258" r:id="rId6"/>
    <p:sldId id="259" r:id="rId7"/>
    <p:sldId id="263" r:id="rId8"/>
    <p:sldId id="267" r:id="rId9"/>
    <p:sldId id="268" r:id="rId10"/>
    <p:sldId id="260" r:id="rId11"/>
    <p:sldId id="261" r:id="rId12"/>
    <p:sldId id="262" r:id="rId1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680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5589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8934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732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9851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6097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0444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996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4422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0317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3253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838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7242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3361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1134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686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229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81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680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4306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6617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37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414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86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DE117C0-BEAC-5944-9CA6-F4236BD3E756}" type="datetimeFigureOut">
              <a:rPr lang="es-ES" smtClean="0"/>
              <a:t>03/06/16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FA6C86E-1C5C-234A-9A16-D79778961DBC}" type="slidenum">
              <a:rPr lang="es-ES" smtClean="0"/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1" Type="http://schemas.microsoft.com/office/2007/relationships/media" Target="../media/media14.avi"/><Relationship Id="rId2" Type="http://schemas.openxmlformats.org/officeDocument/2006/relationships/video" Target="../media/media14.avi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1" Type="http://schemas.microsoft.com/office/2007/relationships/media" Target="../media/media15.avi"/><Relationship Id="rId2" Type="http://schemas.openxmlformats.org/officeDocument/2006/relationships/video" Target="../media/media15.avi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4" Type="http://schemas.openxmlformats.org/officeDocument/2006/relationships/video" Target="../media/media4.avi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4" Type="http://schemas.openxmlformats.org/officeDocument/2006/relationships/video" Target="../media/media6.avi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microsoft.com/office/2007/relationships/media" Target="../media/media5.avi"/><Relationship Id="rId2" Type="http://schemas.openxmlformats.org/officeDocument/2006/relationships/video" Target="../media/media5.avi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avi"/><Relationship Id="rId4" Type="http://schemas.openxmlformats.org/officeDocument/2006/relationships/video" Target="../media/media8.avi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microsoft.com/office/2007/relationships/media" Target="../media/media7.avi"/><Relationship Id="rId2" Type="http://schemas.openxmlformats.org/officeDocument/2006/relationships/video" Target="../media/media7.avi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0.avi"/><Relationship Id="rId4" Type="http://schemas.openxmlformats.org/officeDocument/2006/relationships/video" Target="../media/media10.avi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microsoft.com/office/2007/relationships/media" Target="../media/media9.avi"/><Relationship Id="rId2" Type="http://schemas.openxmlformats.org/officeDocument/2006/relationships/video" Target="../media/media9.avi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2.avi"/><Relationship Id="rId4" Type="http://schemas.openxmlformats.org/officeDocument/2006/relationships/video" Target="../media/media12.avi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microsoft.com/office/2007/relationships/media" Target="../media/media11.avi"/><Relationship Id="rId2" Type="http://schemas.openxmlformats.org/officeDocument/2006/relationships/video" Target="../media/media11.avi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1" Type="http://schemas.microsoft.com/office/2007/relationships/media" Target="../media/media13.avi"/><Relationship Id="rId2" Type="http://schemas.openxmlformats.org/officeDocument/2006/relationships/video" Target="../media/media13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Mars2020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SwRI</a:t>
            </a:r>
            <a:r>
              <a:rPr lang="en-US" dirty="0" smtClean="0">
                <a:ea typeface="+mj-ea"/>
                <a:cs typeface="+mj-cs"/>
              </a:rPr>
              <a:t> Status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3</a:t>
            </a:r>
            <a:r>
              <a:rPr lang="en-US" baseline="30000" dirty="0" smtClean="0">
                <a:ea typeface="+mj-ea"/>
                <a:cs typeface="+mj-cs"/>
              </a:rPr>
              <a:t>rd</a:t>
            </a:r>
            <a:r>
              <a:rPr lang="en-US" dirty="0" smtClean="0">
                <a:ea typeface="+mj-ea"/>
                <a:cs typeface="+mj-cs"/>
              </a:rPr>
              <a:t> June 2016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Calibri" charset="0"/>
              </a:rPr>
              <a:t>Scot Rafkin</a:t>
            </a:r>
          </a:p>
          <a:p>
            <a:pPr eaLnBrk="1" hangingPunct="1"/>
            <a:r>
              <a:rPr lang="en-US">
                <a:solidFill>
                  <a:schemeClr val="tx1"/>
                </a:solidFill>
                <a:latin typeface="Calibri" charset="0"/>
              </a:rPr>
              <a:t>Jorge Pla-Garcia</a:t>
            </a:r>
          </a:p>
        </p:txBody>
      </p:sp>
    </p:spTree>
    <p:extLst>
      <p:ext uri="{BB962C8B-B14F-4D97-AF65-F5344CB8AC3E}">
        <p14:creationId xmlns:p14="http://schemas.microsoft.com/office/powerpoint/2010/main" val="2896640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_ideal_active_decay_g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50" y="0"/>
            <a:ext cx="88773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46529" y="528143"/>
            <a:ext cx="6248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Active_dust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lifting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1# and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decaying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2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#</a:t>
            </a:r>
          </a:p>
          <a:p>
            <a:pPr algn="ctr"/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grid2</a:t>
            </a:r>
            <a:endParaRPr lang="es-ES" sz="2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23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_ideal_active_decay_g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50" y="0"/>
            <a:ext cx="88773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46529" y="528143"/>
            <a:ext cx="6248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Active_dust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lifting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1# and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decaying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2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#</a:t>
            </a:r>
          </a:p>
          <a:p>
            <a:pPr algn="ctr"/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grid3</a:t>
            </a:r>
            <a:endParaRPr lang="es-ES" sz="2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9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>
                <a:latin typeface="Calibri" charset="0"/>
              </a:rPr>
              <a:t>Dust storm experiment</a:t>
            </a:r>
          </a:p>
        </p:txBody>
      </p:sp>
      <p:sp>
        <p:nvSpPr>
          <p:cNvPr id="15362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" sz="2000" dirty="0" smtClean="0">
                <a:latin typeface="Calibri" charset="0"/>
              </a:rPr>
              <a:t>“Ideal” </a:t>
            </a:r>
            <a:r>
              <a:rPr lang="es-ES" sz="2000" dirty="0" err="1" smtClean="0">
                <a:latin typeface="Calibri" charset="0"/>
              </a:rPr>
              <a:t>scenario</a:t>
            </a:r>
            <a:r>
              <a:rPr lang="es-ES" sz="2000" dirty="0" smtClean="0">
                <a:latin typeface="Calibri" charset="0"/>
              </a:rPr>
              <a:t> </a:t>
            </a:r>
          </a:p>
          <a:p>
            <a:pPr lvl="1" eaLnBrk="1" hangingPunct="1"/>
            <a:r>
              <a:rPr lang="es-ES" sz="2000" dirty="0" smtClean="0">
                <a:latin typeface="Calibri" charset="0"/>
              </a:rPr>
              <a:t>DUST_JEF = 3.5e-3 </a:t>
            </a:r>
            <a:r>
              <a:rPr lang="es-ES" sz="2000" dirty="0" smtClean="0">
                <a:latin typeface="Calibri" charset="0"/>
                <a:sym typeface="Wingdings" charset="0"/>
              </a:rPr>
              <a:t></a:t>
            </a:r>
            <a:r>
              <a:rPr lang="es-ES" sz="2000" dirty="0" smtClean="0">
                <a:latin typeface="Calibri" charset="0"/>
              </a:rPr>
              <a:t> </a:t>
            </a:r>
            <a:r>
              <a:rPr lang="es-ES" sz="2000" dirty="0" err="1" smtClean="0">
                <a:latin typeface="Calibri" charset="0"/>
              </a:rPr>
              <a:t>Dust</a:t>
            </a:r>
            <a:r>
              <a:rPr lang="es-ES" sz="2000" dirty="0" smtClean="0">
                <a:latin typeface="Calibri" charset="0"/>
              </a:rPr>
              <a:t> lifting "</a:t>
            </a:r>
            <a:r>
              <a:rPr lang="es-ES" sz="2000" dirty="0" err="1" smtClean="0">
                <a:latin typeface="Calibri" charset="0"/>
              </a:rPr>
              <a:t>efficiency</a:t>
            </a:r>
            <a:r>
              <a:rPr lang="es-ES" sz="2000" dirty="0" smtClean="0">
                <a:latin typeface="Calibri" charset="0"/>
              </a:rPr>
              <a:t>" factor</a:t>
            </a:r>
          </a:p>
          <a:p>
            <a:pPr lvl="1" eaLnBrk="1" hangingPunct="1"/>
            <a:r>
              <a:rPr lang="es-ES" sz="2000" dirty="0" smtClean="0">
                <a:latin typeface="Calibri" charset="0"/>
              </a:rPr>
              <a:t>DUST_JTH = 0.0008 </a:t>
            </a:r>
            <a:r>
              <a:rPr lang="es-ES" sz="2000" dirty="0" smtClean="0">
                <a:latin typeface="Calibri" charset="0"/>
                <a:sym typeface="Wingdings" charset="0"/>
              </a:rPr>
              <a:t> </a:t>
            </a:r>
            <a:r>
              <a:rPr lang="es-ES" sz="2000" dirty="0" err="1" smtClean="0">
                <a:latin typeface="Calibri" charset="0"/>
              </a:rPr>
              <a:t>sfc</a:t>
            </a:r>
            <a:r>
              <a:rPr lang="es-ES" sz="2000" dirty="0" smtClean="0">
                <a:latin typeface="Calibri" charset="0"/>
              </a:rPr>
              <a:t> stress lifting </a:t>
            </a:r>
            <a:r>
              <a:rPr lang="es-ES" sz="2000" dirty="0" err="1" smtClean="0">
                <a:latin typeface="Calibri" charset="0"/>
              </a:rPr>
              <a:t>threshold</a:t>
            </a:r>
            <a:endParaRPr lang="es-ES" sz="2000" dirty="0">
              <a:latin typeface="Calibri" charset="0"/>
            </a:endParaRPr>
          </a:p>
          <a:p>
            <a:pPr lvl="1" eaLnBrk="1" hangingPunct="1"/>
            <a:r>
              <a:rPr lang="es-ES" sz="2000" dirty="0" smtClean="0">
                <a:latin typeface="Calibri" charset="0"/>
              </a:rPr>
              <a:t>DUST_JBG </a:t>
            </a:r>
            <a:r>
              <a:rPr lang="es-ES" sz="2000" dirty="0">
                <a:latin typeface="Calibri" charset="0"/>
              </a:rPr>
              <a:t>= </a:t>
            </a:r>
            <a:r>
              <a:rPr lang="es-ES" sz="2000" dirty="0" smtClean="0">
                <a:latin typeface="Calibri" charset="0"/>
              </a:rPr>
              <a:t>’76500</a:t>
            </a:r>
            <a:r>
              <a:rPr lang="es-ES" sz="2000" dirty="0">
                <a:latin typeface="Calibri" charset="0"/>
              </a:rPr>
              <a:t>. s </a:t>
            </a:r>
            <a:r>
              <a:rPr lang="es-ES" sz="2000" dirty="0">
                <a:latin typeface="Calibri" charset="0"/>
                <a:sym typeface="Wingdings" charset="0"/>
              </a:rPr>
              <a:t> </a:t>
            </a:r>
            <a:r>
              <a:rPr lang="es-ES" sz="2000" dirty="0">
                <a:latin typeface="Calibri" charset="0"/>
              </a:rPr>
              <a:t>Time </a:t>
            </a:r>
            <a:r>
              <a:rPr lang="es-ES" sz="2000" dirty="0" err="1">
                <a:latin typeface="Calibri" charset="0"/>
              </a:rPr>
              <a:t>that</a:t>
            </a:r>
            <a:r>
              <a:rPr lang="es-ES" sz="2000" dirty="0">
                <a:latin typeface="Calibri" charset="0"/>
              </a:rPr>
              <a:t> </a:t>
            </a:r>
            <a:r>
              <a:rPr lang="es-ES" sz="2000" dirty="0" err="1">
                <a:latin typeface="Calibri" charset="0"/>
              </a:rPr>
              <a:t>dust</a:t>
            </a:r>
            <a:r>
              <a:rPr lang="es-ES" sz="2000" dirty="0">
                <a:latin typeface="Calibri" charset="0"/>
              </a:rPr>
              <a:t> </a:t>
            </a:r>
            <a:r>
              <a:rPr lang="es-ES" sz="2000" dirty="0" err="1">
                <a:latin typeface="Calibri" charset="0"/>
              </a:rPr>
              <a:t>is</a:t>
            </a:r>
            <a:r>
              <a:rPr lang="es-ES" sz="2000" dirty="0">
                <a:latin typeface="Calibri" charset="0"/>
              </a:rPr>
              <a:t> </a:t>
            </a:r>
            <a:r>
              <a:rPr lang="es-ES" sz="2000" dirty="0" err="1">
                <a:latin typeface="Calibri" charset="0"/>
              </a:rPr>
              <a:t>injected</a:t>
            </a:r>
            <a:r>
              <a:rPr lang="es-ES" sz="2000" dirty="0">
                <a:latin typeface="Calibri" charset="0"/>
              </a:rPr>
              <a:t> </a:t>
            </a:r>
            <a:endParaRPr lang="es-ES" sz="2000" dirty="0" smtClean="0">
              <a:latin typeface="Calibri" charset="0"/>
            </a:endParaRPr>
          </a:p>
          <a:p>
            <a:pPr eaLnBrk="1" hangingPunct="1"/>
            <a:r>
              <a:rPr lang="es-ES" sz="2000" dirty="0" smtClean="0">
                <a:latin typeface="Calibri" charset="0"/>
              </a:rPr>
              <a:t>Ideal </a:t>
            </a:r>
            <a:r>
              <a:rPr lang="es-ES" sz="2000" dirty="0" err="1" smtClean="0">
                <a:latin typeface="Calibri" charset="0"/>
              </a:rPr>
              <a:t>not_active_dust</a:t>
            </a:r>
            <a:r>
              <a:rPr lang="es-ES" sz="2000" dirty="0" smtClean="0">
                <a:latin typeface="Calibri" charset="0"/>
              </a:rPr>
              <a:t> vs </a:t>
            </a:r>
            <a:r>
              <a:rPr lang="es-ES" sz="2000" dirty="0" smtClean="0">
                <a:latin typeface="Calibri" charset="0"/>
              </a:rPr>
              <a:t>Ideal </a:t>
            </a:r>
            <a:r>
              <a:rPr lang="es-ES" sz="2000" dirty="0" err="1" smtClean="0">
                <a:latin typeface="Calibri" charset="0"/>
              </a:rPr>
              <a:t>active_dust</a:t>
            </a:r>
            <a:r>
              <a:rPr lang="es-ES" sz="2000" dirty="0" smtClean="0">
                <a:latin typeface="Calibri" charset="0"/>
              </a:rPr>
              <a:t> (</a:t>
            </a:r>
            <a:r>
              <a:rPr lang="es-ES" sz="2000" dirty="0" err="1" smtClean="0">
                <a:latin typeface="Calibri" charset="0"/>
              </a:rPr>
              <a:t>slides</a:t>
            </a:r>
            <a:r>
              <a:rPr lang="es-ES" sz="2000" dirty="0" smtClean="0">
                <a:latin typeface="Calibri" charset="0"/>
              </a:rPr>
              <a:t> 3-5) </a:t>
            </a:r>
          </a:p>
          <a:p>
            <a:pPr eaLnBrk="1" hangingPunct="1"/>
            <a:r>
              <a:rPr lang="es-ES" sz="2000" dirty="0" smtClean="0">
                <a:latin typeface="Calibri" charset="0"/>
              </a:rPr>
              <a:t>Ideal </a:t>
            </a:r>
            <a:r>
              <a:rPr lang="es-ES" sz="2000" dirty="0" err="1" smtClean="0">
                <a:latin typeface="Calibri" charset="0"/>
              </a:rPr>
              <a:t>not_active_dust</a:t>
            </a:r>
            <a:r>
              <a:rPr lang="es-ES" sz="2000" dirty="0" smtClean="0">
                <a:latin typeface="Calibri" charset="0"/>
              </a:rPr>
              <a:t> vs Ideal </a:t>
            </a:r>
            <a:r>
              <a:rPr lang="es-ES" sz="2000" dirty="0" err="1" smtClean="0">
                <a:latin typeface="Calibri" charset="0"/>
              </a:rPr>
              <a:t>active_dust</a:t>
            </a:r>
            <a:r>
              <a:rPr lang="es-ES" sz="2000" dirty="0" smtClean="0">
                <a:latin typeface="Calibri" charset="0"/>
              </a:rPr>
              <a:t> CROSS SECTIONS (</a:t>
            </a:r>
            <a:r>
              <a:rPr lang="es-ES" sz="2000" dirty="0" err="1" smtClean="0">
                <a:latin typeface="Calibri" charset="0"/>
              </a:rPr>
              <a:t>slides</a:t>
            </a:r>
            <a:r>
              <a:rPr lang="es-ES" sz="2000" dirty="0" smtClean="0">
                <a:latin typeface="Calibri" charset="0"/>
              </a:rPr>
              <a:t> 6-8) </a:t>
            </a:r>
          </a:p>
          <a:p>
            <a:pPr eaLnBrk="1" hangingPunct="1"/>
            <a:r>
              <a:rPr lang="es-ES" sz="2000" dirty="0" err="1" smtClean="0">
                <a:latin typeface="Calibri" charset="0"/>
              </a:rPr>
              <a:t>Active_dust</a:t>
            </a:r>
            <a:r>
              <a:rPr lang="es-ES" sz="2000" smtClean="0">
                <a:latin typeface="Calibri" charset="0"/>
              </a:rPr>
              <a:t> lifting </a:t>
            </a:r>
            <a:r>
              <a:rPr lang="es-ES" sz="2000" dirty="0" err="1" smtClean="0">
                <a:latin typeface="Calibri" charset="0"/>
              </a:rPr>
              <a:t>on</a:t>
            </a:r>
            <a:r>
              <a:rPr lang="es-ES" sz="2000" dirty="0" smtClean="0">
                <a:latin typeface="Calibri" charset="0"/>
              </a:rPr>
              <a:t> sol 1# and </a:t>
            </a:r>
            <a:r>
              <a:rPr lang="es-ES" sz="2000" dirty="0" err="1" smtClean="0">
                <a:latin typeface="Calibri" charset="0"/>
              </a:rPr>
              <a:t>decaying</a:t>
            </a:r>
            <a:r>
              <a:rPr lang="es-ES" sz="2000" dirty="0" smtClean="0">
                <a:latin typeface="Calibri" charset="0"/>
              </a:rPr>
              <a:t> </a:t>
            </a:r>
            <a:r>
              <a:rPr lang="es-ES" sz="2000" dirty="0" err="1" smtClean="0">
                <a:latin typeface="Calibri" charset="0"/>
              </a:rPr>
              <a:t>on</a:t>
            </a:r>
            <a:r>
              <a:rPr lang="es-ES" sz="2000" dirty="0" smtClean="0">
                <a:latin typeface="Calibri" charset="0"/>
              </a:rPr>
              <a:t> sol 2# (</a:t>
            </a:r>
            <a:r>
              <a:rPr lang="es-ES" sz="2000" dirty="0" err="1" smtClean="0">
                <a:latin typeface="Calibri" charset="0"/>
              </a:rPr>
              <a:t>slides</a:t>
            </a:r>
            <a:r>
              <a:rPr lang="es-ES" sz="2000" dirty="0" smtClean="0">
                <a:latin typeface="Calibri" charset="0"/>
              </a:rPr>
              <a:t> 9-11)</a:t>
            </a:r>
          </a:p>
          <a:p>
            <a:pPr eaLnBrk="1" hangingPunct="1"/>
            <a:endParaRPr lang="es-ES" sz="2000" dirty="0" smtClean="0">
              <a:latin typeface="Calibri" charset="0"/>
            </a:endParaRPr>
          </a:p>
          <a:p>
            <a:pPr lvl="1" eaLnBrk="1" hangingPunct="1"/>
            <a:endParaRPr lang="es-ES" dirty="0" smtClean="0">
              <a:latin typeface="Calibri" charset="0"/>
            </a:endParaRPr>
          </a:p>
          <a:p>
            <a:pPr lvl="1" eaLnBrk="1" hangingPunct="1"/>
            <a:endParaRPr lang="es-ES" dirty="0">
              <a:latin typeface="Calibri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B7ACCC-497D-A844-8136-A0594A90487A}" type="slidenum">
              <a:rPr lang="es-ES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824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_ideal_active_g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238" r="16061"/>
          <a:stretch/>
        </p:blipFill>
        <p:spPr>
          <a:xfrm>
            <a:off x="4551568" y="741915"/>
            <a:ext cx="4592432" cy="5400000"/>
          </a:xfrm>
          <a:prstGeom prst="rect">
            <a:avLst/>
          </a:prstGeom>
        </p:spPr>
      </p:pic>
      <p:pic>
        <p:nvPicPr>
          <p:cNvPr id="3" name="anim_ideal_g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5180" r="19704"/>
          <a:stretch/>
        </p:blipFill>
        <p:spPr>
          <a:xfrm>
            <a:off x="0" y="741915"/>
            <a:ext cx="4551568" cy="5400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27100" y="688067"/>
            <a:ext cx="7150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Not_active_dust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vs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active_dust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lifting </a:t>
            </a:r>
          </a:p>
          <a:p>
            <a:pPr algn="ctr"/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Grid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1# (240km horizontal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grid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spacing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es-ES" sz="2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71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_ideal_g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5171" r="17915"/>
          <a:stretch/>
        </p:blipFill>
        <p:spPr>
          <a:xfrm>
            <a:off x="0" y="528143"/>
            <a:ext cx="4677303" cy="5400000"/>
          </a:xfrm>
          <a:prstGeom prst="rect">
            <a:avLst/>
          </a:prstGeom>
        </p:spPr>
      </p:pic>
      <p:pic>
        <p:nvPicPr>
          <p:cNvPr id="2" name="anim_ideal_active_g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6672" r="15649"/>
          <a:stretch/>
        </p:blipFill>
        <p:spPr>
          <a:xfrm>
            <a:off x="4677303" y="528143"/>
            <a:ext cx="4730739" cy="5400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27100" y="688067"/>
            <a:ext cx="7150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Not_active_dust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vs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active_dust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lifting </a:t>
            </a:r>
          </a:p>
          <a:p>
            <a:pPr algn="ctr"/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Grid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2# (80km horizontal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grid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spacing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es-ES" sz="2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2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nim_ideal_active_g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6347" r="16515"/>
          <a:stretch/>
        </p:blipFill>
        <p:spPr>
          <a:xfrm>
            <a:off x="4450980" y="515568"/>
            <a:ext cx="4693019" cy="5400000"/>
          </a:xfrm>
          <a:prstGeom prst="rect">
            <a:avLst/>
          </a:prstGeom>
        </p:spPr>
      </p:pic>
      <p:pic>
        <p:nvPicPr>
          <p:cNvPr id="3" name="anim_ideal_g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1402" r="18986"/>
          <a:stretch/>
        </p:blipFill>
        <p:spPr>
          <a:xfrm>
            <a:off x="-414922" y="515568"/>
            <a:ext cx="4865903" cy="5400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27100" y="688067"/>
            <a:ext cx="7150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Not_active_dust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vs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active_dust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lifting </a:t>
            </a:r>
          </a:p>
          <a:p>
            <a:pPr algn="ctr"/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Grid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3# (26.7km horizontal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grid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spacing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es-ES" sz="2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3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im_ideal_active_cs_g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857" r="17681"/>
          <a:stretch/>
        </p:blipFill>
        <p:spPr>
          <a:xfrm>
            <a:off x="4536589" y="792215"/>
            <a:ext cx="4366111" cy="5400000"/>
          </a:xfrm>
          <a:prstGeom prst="rect">
            <a:avLst/>
          </a:prstGeom>
        </p:spPr>
      </p:pic>
      <p:pic>
        <p:nvPicPr>
          <p:cNvPr id="6" name="anim_ideal_cs_g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0217" r="18805"/>
          <a:stretch/>
        </p:blipFill>
        <p:spPr>
          <a:xfrm>
            <a:off x="0" y="792215"/>
            <a:ext cx="4262380" cy="5400000"/>
          </a:xfrm>
          <a:prstGeom prst="rect">
            <a:avLst/>
          </a:prstGeom>
        </p:spPr>
      </p:pic>
      <p:sp>
        <p:nvSpPr>
          <p:cNvPr id="8" name="CuadroTexto 12"/>
          <p:cNvSpPr txBox="1">
            <a:spLocks noChangeArrowheads="1"/>
          </p:cNvSpPr>
          <p:nvPr/>
        </p:nvSpPr>
        <p:spPr bwMode="auto">
          <a:xfrm>
            <a:off x="673100" y="40132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9" name="CuadroTexto 13"/>
          <p:cNvSpPr txBox="1">
            <a:spLocks noChangeArrowheads="1"/>
          </p:cNvSpPr>
          <p:nvPr/>
        </p:nvSpPr>
        <p:spPr bwMode="auto">
          <a:xfrm>
            <a:off x="3594100" y="4015581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0" name="CuadroTexto 13"/>
          <p:cNvSpPr txBox="1">
            <a:spLocks noChangeArrowheads="1"/>
          </p:cNvSpPr>
          <p:nvPr/>
        </p:nvSpPr>
        <p:spPr bwMode="auto">
          <a:xfrm>
            <a:off x="8318500" y="4035425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1" name="CuadroTexto 12"/>
          <p:cNvSpPr txBox="1">
            <a:spLocks noChangeArrowheads="1"/>
          </p:cNvSpPr>
          <p:nvPr/>
        </p:nvSpPr>
        <p:spPr bwMode="auto">
          <a:xfrm>
            <a:off x="5537200" y="4035425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927100" y="688067"/>
            <a:ext cx="7150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Not_active_dust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vs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active_dust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lifting </a:t>
            </a:r>
          </a:p>
          <a:p>
            <a:pPr algn="ctr"/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Cross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Section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Grid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1# (240km horizontal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grid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spacing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). X=34</a:t>
            </a:r>
            <a:endParaRPr lang="es-ES" sz="2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4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12"/>
          <p:cNvSpPr txBox="1">
            <a:spLocks noChangeArrowheads="1"/>
          </p:cNvSpPr>
          <p:nvPr/>
        </p:nvSpPr>
        <p:spPr bwMode="auto">
          <a:xfrm>
            <a:off x="673100" y="40132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9" name="CuadroTexto 13"/>
          <p:cNvSpPr txBox="1">
            <a:spLocks noChangeArrowheads="1"/>
          </p:cNvSpPr>
          <p:nvPr/>
        </p:nvSpPr>
        <p:spPr bwMode="auto">
          <a:xfrm>
            <a:off x="3594100" y="4015581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0" name="CuadroTexto 13"/>
          <p:cNvSpPr txBox="1">
            <a:spLocks noChangeArrowheads="1"/>
          </p:cNvSpPr>
          <p:nvPr/>
        </p:nvSpPr>
        <p:spPr bwMode="auto">
          <a:xfrm>
            <a:off x="8445500" y="4035425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1" name="CuadroTexto 12"/>
          <p:cNvSpPr txBox="1">
            <a:spLocks noChangeArrowheads="1"/>
          </p:cNvSpPr>
          <p:nvPr/>
        </p:nvSpPr>
        <p:spPr bwMode="auto">
          <a:xfrm>
            <a:off x="5537200" y="4035425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S</a:t>
            </a:r>
          </a:p>
        </p:txBody>
      </p:sp>
      <p:pic>
        <p:nvPicPr>
          <p:cNvPr id="2" name="anim_ideal_active_cs_g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057" r="13445"/>
          <a:stretch/>
        </p:blipFill>
        <p:spPr>
          <a:xfrm>
            <a:off x="4648200" y="789667"/>
            <a:ext cx="4648200" cy="5400000"/>
          </a:xfrm>
          <a:prstGeom prst="rect">
            <a:avLst/>
          </a:prstGeom>
        </p:spPr>
      </p:pic>
      <p:pic>
        <p:nvPicPr>
          <p:cNvPr id="3" name="anim_ideal_cs_g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9168" r="16515"/>
          <a:stretch/>
        </p:blipFill>
        <p:spPr>
          <a:xfrm>
            <a:off x="0" y="789667"/>
            <a:ext cx="4495800" cy="54000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927100" y="688067"/>
            <a:ext cx="7150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Not_active_dust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vs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active_dust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lifting </a:t>
            </a:r>
          </a:p>
          <a:p>
            <a:pPr algn="ctr"/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Cross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Section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Grid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2# (80km horizontal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grid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spacing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). X=40</a:t>
            </a:r>
            <a:endParaRPr lang="es-ES" sz="2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CuadroTexto 12"/>
          <p:cNvSpPr txBox="1">
            <a:spLocks noChangeArrowheads="1"/>
          </p:cNvSpPr>
          <p:nvPr/>
        </p:nvSpPr>
        <p:spPr bwMode="auto">
          <a:xfrm>
            <a:off x="825500" y="4073525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5" name="CuadroTexto 13"/>
          <p:cNvSpPr txBox="1">
            <a:spLocks noChangeArrowheads="1"/>
          </p:cNvSpPr>
          <p:nvPr/>
        </p:nvSpPr>
        <p:spPr bwMode="auto">
          <a:xfrm>
            <a:off x="3746500" y="4088606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6" name="CuadroTexto 12"/>
          <p:cNvSpPr txBox="1">
            <a:spLocks noChangeArrowheads="1"/>
          </p:cNvSpPr>
          <p:nvPr/>
        </p:nvSpPr>
        <p:spPr bwMode="auto">
          <a:xfrm>
            <a:off x="5461000" y="4073525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7" name="CuadroTexto 13"/>
          <p:cNvSpPr txBox="1">
            <a:spLocks noChangeArrowheads="1"/>
          </p:cNvSpPr>
          <p:nvPr/>
        </p:nvSpPr>
        <p:spPr bwMode="auto">
          <a:xfrm>
            <a:off x="8369300" y="4088606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95692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12"/>
          <p:cNvSpPr txBox="1">
            <a:spLocks noChangeArrowheads="1"/>
          </p:cNvSpPr>
          <p:nvPr/>
        </p:nvSpPr>
        <p:spPr bwMode="auto">
          <a:xfrm>
            <a:off x="673100" y="40132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9" name="CuadroTexto 13"/>
          <p:cNvSpPr txBox="1">
            <a:spLocks noChangeArrowheads="1"/>
          </p:cNvSpPr>
          <p:nvPr/>
        </p:nvSpPr>
        <p:spPr bwMode="auto">
          <a:xfrm>
            <a:off x="3594100" y="4015581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0" name="CuadroTexto 13"/>
          <p:cNvSpPr txBox="1">
            <a:spLocks noChangeArrowheads="1"/>
          </p:cNvSpPr>
          <p:nvPr/>
        </p:nvSpPr>
        <p:spPr bwMode="auto">
          <a:xfrm>
            <a:off x="8445500" y="4035425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1" name="CuadroTexto 12"/>
          <p:cNvSpPr txBox="1">
            <a:spLocks noChangeArrowheads="1"/>
          </p:cNvSpPr>
          <p:nvPr/>
        </p:nvSpPr>
        <p:spPr bwMode="auto">
          <a:xfrm>
            <a:off x="5537200" y="4035425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S</a:t>
            </a:r>
          </a:p>
        </p:txBody>
      </p:sp>
      <p:pic>
        <p:nvPicPr>
          <p:cNvPr id="2" name="anim_ideal_active_cs_g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531" r="16332"/>
          <a:stretch/>
        </p:blipFill>
        <p:spPr>
          <a:xfrm>
            <a:off x="4660900" y="850900"/>
            <a:ext cx="4483100" cy="5400000"/>
          </a:xfrm>
          <a:prstGeom prst="rect">
            <a:avLst/>
          </a:prstGeom>
        </p:spPr>
      </p:pic>
      <p:pic>
        <p:nvPicPr>
          <p:cNvPr id="3" name="anim_ideal_cs_g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6625" r="16696"/>
          <a:stretch/>
        </p:blipFill>
        <p:spPr>
          <a:xfrm>
            <a:off x="-88900" y="850900"/>
            <a:ext cx="4660900" cy="54000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927100" y="688067"/>
            <a:ext cx="7150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Not_active_dust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vs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active_dust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lifting </a:t>
            </a:r>
          </a:p>
          <a:p>
            <a:pPr algn="ctr"/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Cross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Section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Grid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3# (26.7km horizontal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grid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spacing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). X=59</a:t>
            </a:r>
            <a:endParaRPr lang="es-ES" sz="2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CuadroTexto 12"/>
          <p:cNvSpPr txBox="1">
            <a:spLocks noChangeArrowheads="1"/>
          </p:cNvSpPr>
          <p:nvPr/>
        </p:nvSpPr>
        <p:spPr bwMode="auto">
          <a:xfrm>
            <a:off x="825500" y="4073525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5" name="CuadroTexto 13"/>
          <p:cNvSpPr txBox="1">
            <a:spLocks noChangeArrowheads="1"/>
          </p:cNvSpPr>
          <p:nvPr/>
        </p:nvSpPr>
        <p:spPr bwMode="auto">
          <a:xfrm>
            <a:off x="3746500" y="4088606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6" name="CuadroTexto 12"/>
          <p:cNvSpPr txBox="1">
            <a:spLocks noChangeArrowheads="1"/>
          </p:cNvSpPr>
          <p:nvPr/>
        </p:nvSpPr>
        <p:spPr bwMode="auto">
          <a:xfrm>
            <a:off x="5461000" y="4073525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7" name="CuadroTexto 13"/>
          <p:cNvSpPr txBox="1">
            <a:spLocks noChangeArrowheads="1"/>
          </p:cNvSpPr>
          <p:nvPr/>
        </p:nvSpPr>
        <p:spPr bwMode="auto">
          <a:xfrm>
            <a:off x="8369300" y="4088606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95692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_ideal_active__decay_g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50" y="0"/>
            <a:ext cx="88773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46529" y="528143"/>
            <a:ext cx="6248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Active_dust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lifting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1# and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decaying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2200" dirty="0" err="1" smtClean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 sol 2</a:t>
            </a:r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#</a:t>
            </a:r>
          </a:p>
          <a:p>
            <a:pPr algn="ctr"/>
            <a:r>
              <a:rPr lang="es-ES" sz="2200" dirty="0" smtClean="0">
                <a:solidFill>
                  <a:schemeClr val="bg1">
                    <a:lumMod val="95000"/>
                  </a:schemeClr>
                </a:solidFill>
              </a:rPr>
              <a:t>grid1</a:t>
            </a:r>
            <a:endParaRPr lang="es-ES" sz="2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8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247</Words>
  <Application>Microsoft Macintosh PowerPoint</Application>
  <PresentationFormat>Presentación en pantalla (4:3)</PresentationFormat>
  <Paragraphs>51</Paragraphs>
  <Slides>11</Slides>
  <Notes>0</Notes>
  <HiddenSlides>0</HiddenSlides>
  <MMClips>15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3" baseType="lpstr">
      <vt:lpstr>Tema de Office</vt:lpstr>
      <vt:lpstr>1_Tema de Office</vt:lpstr>
      <vt:lpstr>Mars2020 SwRI Status 3rd June 2016</vt:lpstr>
      <vt:lpstr>Dust storm experiment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CSIC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CSIC</dc:creator>
  <cp:lastModifiedBy>CSIC</cp:lastModifiedBy>
  <cp:revision>24</cp:revision>
  <dcterms:created xsi:type="dcterms:W3CDTF">2016-06-02T21:05:42Z</dcterms:created>
  <dcterms:modified xsi:type="dcterms:W3CDTF">2016-06-03T20:49:01Z</dcterms:modified>
</cp:coreProperties>
</file>