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avi"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64" r:id="rId2"/>
    <p:sldId id="265" r:id="rId3"/>
    <p:sldId id="269" r:id="rId4"/>
    <p:sldId id="270" r:id="rId5"/>
    <p:sldId id="271" r:id="rId6"/>
    <p:sldId id="276" r:id="rId7"/>
    <p:sldId id="272" r:id="rId8"/>
    <p:sldId id="273" r:id="rId9"/>
    <p:sldId id="274" r:id="rId10"/>
    <p:sldId id="275" r:id="rId11"/>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651" autoAdjust="0"/>
  </p:normalViewPr>
  <p:slideViewPr>
    <p:cSldViewPr snapToGrid="0" snapToObjects="1">
      <p:cViewPr>
        <p:scale>
          <a:sx n="100" d="100"/>
          <a:sy n="100" d="100"/>
        </p:scale>
        <p:origin x="-138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17112-7939-1641-8F7E-D4B0D41AD939}" type="datetimeFigureOut">
              <a:rPr lang="es-ES" smtClean="0"/>
              <a:t>22/06/16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71704-815A-684F-93A3-F21DDB9D96FC}" type="slidenum">
              <a:rPr lang="es-ES" smtClean="0"/>
              <a:t>‹Nr.›</a:t>
            </a:fld>
            <a:endParaRPr lang="es-ES"/>
          </a:p>
        </p:txBody>
      </p:sp>
    </p:spTree>
    <p:extLst>
      <p:ext uri="{BB962C8B-B14F-4D97-AF65-F5344CB8AC3E}">
        <p14:creationId xmlns:p14="http://schemas.microsoft.com/office/powerpoint/2010/main" val="10747516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atin typeface="Calibri" charset="0"/>
              <a:sym typeface="Wingdings" charset="0"/>
            </a:endParaRPr>
          </a:p>
        </p:txBody>
      </p:sp>
      <p:sp>
        <p:nvSpPr>
          <p:cNvPr id="2355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6E3A2EB-F0AC-C543-8169-E4115DF1F5BD}" type="slidenum">
              <a:rPr lang="en-US" sz="1200"/>
              <a:pPr eaLnBrk="1" fontAlgn="base" hangingPunct="1">
                <a:spcBef>
                  <a:spcPct val="0"/>
                </a:spcBef>
                <a:spcAft>
                  <a:spcPct val="0"/>
                </a:spcAft>
              </a:pPr>
              <a:t>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22098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291113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407686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137609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5" name="Marcador de pie de página 4"/>
          <p:cNvSpPr>
            <a:spLocks noGrp="1"/>
          </p:cNvSpPr>
          <p:nvPr>
            <p:ph type="ftr" sz="quarter" idx="11"/>
          </p:nvPr>
        </p:nvSpPr>
        <p:spPr/>
        <p:txBody>
          <a:bodyPr/>
          <a:lstStyle>
            <a:lvl1pPr>
              <a:defRPr/>
            </a:lvl1pPr>
          </a:lstStyle>
          <a:p>
            <a:endParaRPr lang="es-ES"/>
          </a:p>
        </p:txBody>
      </p:sp>
      <p:sp>
        <p:nvSpPr>
          <p:cNvPr id="6"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189044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6" name="Marcador de pie de página 4"/>
          <p:cNvSpPr>
            <a:spLocks noGrp="1"/>
          </p:cNvSpPr>
          <p:nvPr>
            <p:ph type="ftr" sz="quarter" idx="11"/>
          </p:nvPr>
        </p:nvSpPr>
        <p:spPr/>
        <p:txBody>
          <a:bodyPr/>
          <a:lstStyle>
            <a:lvl1pPr>
              <a:defRPr/>
            </a:lvl1pPr>
          </a:lstStyle>
          <a:p>
            <a:endParaRPr lang="es-ES"/>
          </a:p>
        </p:txBody>
      </p:sp>
      <p:sp>
        <p:nvSpPr>
          <p:cNvPr id="7"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23699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8" name="Marcador de pie de página 4"/>
          <p:cNvSpPr>
            <a:spLocks noGrp="1"/>
          </p:cNvSpPr>
          <p:nvPr>
            <p:ph type="ftr" sz="quarter" idx="11"/>
          </p:nvPr>
        </p:nvSpPr>
        <p:spPr/>
        <p:txBody>
          <a:bodyPr/>
          <a:lstStyle>
            <a:lvl1pPr>
              <a:defRPr/>
            </a:lvl1pPr>
          </a:lstStyle>
          <a:p>
            <a:endParaRPr lang="es-ES"/>
          </a:p>
        </p:txBody>
      </p:sp>
      <p:sp>
        <p:nvSpPr>
          <p:cNvPr id="9"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285442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4" name="Marcador de pie de página 4"/>
          <p:cNvSpPr>
            <a:spLocks noGrp="1"/>
          </p:cNvSpPr>
          <p:nvPr>
            <p:ph type="ftr" sz="quarter" idx="11"/>
          </p:nvPr>
        </p:nvSpPr>
        <p:spPr/>
        <p:txBody>
          <a:bodyPr/>
          <a:lstStyle>
            <a:lvl1pPr>
              <a:defRPr/>
            </a:lvl1pPr>
          </a:lstStyle>
          <a:p>
            <a:endParaRPr lang="es-ES"/>
          </a:p>
        </p:txBody>
      </p:sp>
      <p:sp>
        <p:nvSpPr>
          <p:cNvPr id="5"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288031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3" name="Marcador de pie de página 4"/>
          <p:cNvSpPr>
            <a:spLocks noGrp="1"/>
          </p:cNvSpPr>
          <p:nvPr>
            <p:ph type="ftr" sz="quarter" idx="11"/>
          </p:nvPr>
        </p:nvSpPr>
        <p:spPr/>
        <p:txBody>
          <a:bodyPr/>
          <a:lstStyle>
            <a:lvl1pPr>
              <a:defRPr/>
            </a:lvl1pPr>
          </a:lstStyle>
          <a:p>
            <a:endParaRPr lang="es-ES"/>
          </a:p>
        </p:txBody>
      </p:sp>
      <p:sp>
        <p:nvSpPr>
          <p:cNvPr id="4"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349325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6" name="Marcador de pie de página 4"/>
          <p:cNvSpPr>
            <a:spLocks noGrp="1"/>
          </p:cNvSpPr>
          <p:nvPr>
            <p:ph type="ftr" sz="quarter" idx="11"/>
          </p:nvPr>
        </p:nvSpPr>
        <p:spPr/>
        <p:txBody>
          <a:bodyPr/>
          <a:lstStyle>
            <a:lvl1pPr>
              <a:defRPr/>
            </a:lvl1pPr>
          </a:lstStyle>
          <a:p>
            <a:endParaRPr lang="es-ES"/>
          </a:p>
        </p:txBody>
      </p:sp>
      <p:sp>
        <p:nvSpPr>
          <p:cNvPr id="7"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344838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fld id="{8DE117C0-BEAC-5944-9CA6-F4236BD3E756}" type="datetimeFigureOut">
              <a:rPr lang="es-ES" smtClean="0"/>
              <a:t>22/06/16</a:t>
            </a:fld>
            <a:endParaRPr lang="es-ES"/>
          </a:p>
        </p:txBody>
      </p:sp>
      <p:sp>
        <p:nvSpPr>
          <p:cNvPr id="6" name="Marcador de pie de página 4"/>
          <p:cNvSpPr>
            <a:spLocks noGrp="1"/>
          </p:cNvSpPr>
          <p:nvPr>
            <p:ph type="ftr" sz="quarter" idx="11"/>
          </p:nvPr>
        </p:nvSpPr>
        <p:spPr/>
        <p:txBody>
          <a:bodyPr/>
          <a:lstStyle>
            <a:lvl1pPr>
              <a:defRPr/>
            </a:lvl1pPr>
          </a:lstStyle>
          <a:p>
            <a:endParaRPr lang="es-ES"/>
          </a:p>
        </p:txBody>
      </p:sp>
      <p:sp>
        <p:nvSpPr>
          <p:cNvPr id="7" name="Marcador de número de diapositiva 5"/>
          <p:cNvSpPr>
            <a:spLocks noGrp="1"/>
          </p:cNvSpPr>
          <p:nvPr>
            <p:ph type="sldNum" sz="quarter" idx="12"/>
          </p:nvPr>
        </p:nvSpPr>
        <p:spPr/>
        <p:txBody>
          <a:bodyPr/>
          <a:lstStyle>
            <a:lvl1pPr>
              <a:defRPr/>
            </a:lvl1pPr>
          </a:lstStyle>
          <a:p>
            <a:fld id="{AFA6C86E-1C5C-234A-9A16-D79778961DBC}" type="slidenum">
              <a:rPr lang="es-ES" smtClean="0"/>
              <a:t>‹Nr.›</a:t>
            </a:fld>
            <a:endParaRPr lang="es-ES"/>
          </a:p>
        </p:txBody>
      </p:sp>
    </p:spTree>
    <p:extLst>
      <p:ext uri="{BB962C8B-B14F-4D97-AF65-F5344CB8AC3E}">
        <p14:creationId xmlns:p14="http://schemas.microsoft.com/office/powerpoint/2010/main" val="14833616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_tradnl"/>
              <a:t>Clic para editar título</a:t>
            </a:r>
            <a:endParaRPr lang="es-ES"/>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fld id="{8DE117C0-BEAC-5944-9CA6-F4236BD3E756}" type="datetimeFigureOut">
              <a:rPr lang="es-ES" smtClean="0"/>
              <a:t>22/06/16</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fld id="{AFA6C86E-1C5C-234A-9A16-D79778961DBC}" type="slidenum">
              <a:rPr lang="es-ES" smtClean="0"/>
              <a:t>‹Nr.›</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avi"/><Relationship Id="rId2" Type="http://schemas.openxmlformats.org/officeDocument/2006/relationships/video" Target="../media/media1.avi"/></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2.avi"/><Relationship Id="rId2" Type="http://schemas.openxmlformats.org/officeDocument/2006/relationships/video" Target="../media/media2.avi"/></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3.avi"/><Relationship Id="rId2" Type="http://schemas.openxmlformats.org/officeDocument/2006/relationships/video" Target="../media/media3.avi"/></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media" Target="../media/media5.avi"/><Relationship Id="rId4" Type="http://schemas.openxmlformats.org/officeDocument/2006/relationships/video" Target="../media/media5.avi"/><Relationship Id="rId5" Type="http://schemas.microsoft.com/office/2007/relationships/media" Target="../media/media6.avi"/><Relationship Id="rId6" Type="http://schemas.openxmlformats.org/officeDocument/2006/relationships/video" Target="../media/media6.avi"/><Relationship Id="rId7" Type="http://schemas.openxmlformats.org/officeDocument/2006/relationships/slideLayout" Target="../slideLayouts/slideLayout2.xml"/><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microsoft.com/office/2007/relationships/media" Target="../media/media4.avi"/><Relationship Id="rId2" Type="http://schemas.openxmlformats.org/officeDocument/2006/relationships/video" Target="../media/media4.avi"/></Relationships>
</file>

<file path=ppt/slides/_rels/slide9.xml.rels><?xml version="1.0" encoding="UTF-8" standalone="yes"?>
<Relationships xmlns="http://schemas.openxmlformats.org/package/2006/relationships"><Relationship Id="rId3" Type="http://schemas.microsoft.com/office/2007/relationships/media" Target="../media/media8.avi"/><Relationship Id="rId4" Type="http://schemas.openxmlformats.org/officeDocument/2006/relationships/video" Target="../media/media8.avi"/><Relationship Id="rId5" Type="http://schemas.microsoft.com/office/2007/relationships/media" Target="../media/media9.avi"/><Relationship Id="rId6" Type="http://schemas.openxmlformats.org/officeDocument/2006/relationships/video" Target="../media/media9.avi"/><Relationship Id="rId7" Type="http://schemas.openxmlformats.org/officeDocument/2006/relationships/slideLayout" Target="../slideLayouts/slideLayout2.xml"/><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 Type="http://schemas.microsoft.com/office/2007/relationships/media" Target="../media/media7.avi"/><Relationship Id="rId2" Type="http://schemas.openxmlformats.org/officeDocument/2006/relationships/video" Target="../media/media7.avi"/></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dirty="0" err="1" smtClean="0">
                <a:ea typeface="+mj-ea"/>
                <a:cs typeface="+mj-cs"/>
              </a:rPr>
              <a:t>CheMRAMS</a:t>
            </a:r>
            <a:r>
              <a:rPr lang="en-US" dirty="0" smtClean="0">
                <a:ea typeface="+mj-ea"/>
                <a:cs typeface="+mj-cs"/>
              </a:rPr>
              <a:t/>
            </a:r>
            <a:br>
              <a:rPr lang="en-US" dirty="0" smtClean="0">
                <a:ea typeface="+mj-ea"/>
                <a:cs typeface="+mj-cs"/>
              </a:rPr>
            </a:br>
            <a:r>
              <a:rPr lang="en-US" dirty="0" smtClean="0">
                <a:ea typeface="+mj-ea"/>
                <a:cs typeface="+mj-cs"/>
              </a:rPr>
              <a:t>CAB Status</a:t>
            </a:r>
            <a:br>
              <a:rPr lang="en-US" dirty="0" smtClean="0">
                <a:ea typeface="+mj-ea"/>
                <a:cs typeface="+mj-cs"/>
              </a:rPr>
            </a:br>
            <a:r>
              <a:rPr lang="en-US" dirty="0" smtClean="0">
                <a:ea typeface="+mj-ea"/>
                <a:cs typeface="+mj-cs"/>
              </a:rPr>
              <a:t>21</a:t>
            </a:r>
            <a:r>
              <a:rPr lang="en-US" baseline="30000" dirty="0" smtClean="0">
                <a:ea typeface="+mj-ea"/>
                <a:cs typeface="+mj-cs"/>
              </a:rPr>
              <a:t>rd</a:t>
            </a:r>
            <a:r>
              <a:rPr lang="en-US" dirty="0" smtClean="0">
                <a:ea typeface="+mj-ea"/>
                <a:cs typeface="+mj-cs"/>
              </a:rPr>
              <a:t> June 2016</a:t>
            </a:r>
            <a:endParaRPr lang="en-US" dirty="0">
              <a:ea typeface="+mj-ea"/>
              <a:cs typeface="+mj-cs"/>
            </a:endParaRPr>
          </a:p>
        </p:txBody>
      </p:sp>
      <p:sp>
        <p:nvSpPr>
          <p:cNvPr id="14338" name="Subtitle 2"/>
          <p:cNvSpPr>
            <a:spLocks noGrp="1"/>
          </p:cNvSpPr>
          <p:nvPr>
            <p:ph type="subTitle" idx="1"/>
          </p:nvPr>
        </p:nvSpPr>
        <p:spPr/>
        <p:txBody>
          <a:bodyPr/>
          <a:lstStyle/>
          <a:p>
            <a:pPr eaLnBrk="1" hangingPunct="1"/>
            <a:r>
              <a:rPr lang="en-US" dirty="0" smtClean="0">
                <a:solidFill>
                  <a:schemeClr val="tx1"/>
                </a:solidFill>
                <a:latin typeface="Calibri" charset="0"/>
              </a:rPr>
              <a:t>Daniel </a:t>
            </a:r>
            <a:r>
              <a:rPr lang="en-US" dirty="0" err="1" smtClean="0">
                <a:solidFill>
                  <a:schemeClr val="tx1"/>
                </a:solidFill>
                <a:latin typeface="Calibri" charset="0"/>
              </a:rPr>
              <a:t>Viúdez</a:t>
            </a:r>
            <a:endParaRPr lang="en-US" dirty="0">
              <a:solidFill>
                <a:schemeClr val="tx1"/>
              </a:solidFill>
              <a:latin typeface="Calibri" charset="0"/>
            </a:endParaRPr>
          </a:p>
          <a:p>
            <a:pPr eaLnBrk="1" hangingPunct="1"/>
            <a:r>
              <a:rPr lang="en-US" dirty="0">
                <a:solidFill>
                  <a:schemeClr val="tx1"/>
                </a:solidFill>
                <a:latin typeface="Calibri" charset="0"/>
              </a:rPr>
              <a:t>Jorge </a:t>
            </a:r>
            <a:r>
              <a:rPr lang="en-US" dirty="0" err="1">
                <a:solidFill>
                  <a:schemeClr val="tx1"/>
                </a:solidFill>
                <a:latin typeface="Calibri" charset="0"/>
              </a:rPr>
              <a:t>Pla</a:t>
            </a:r>
            <a:r>
              <a:rPr lang="en-US" dirty="0">
                <a:solidFill>
                  <a:schemeClr val="tx1"/>
                </a:solidFill>
                <a:latin typeface="Calibri" charset="0"/>
              </a:rPr>
              <a:t>-Garcia</a:t>
            </a:r>
          </a:p>
        </p:txBody>
      </p:sp>
    </p:spTree>
    <p:extLst>
      <p:ext uri="{BB962C8B-B14F-4D97-AF65-F5344CB8AC3E}">
        <p14:creationId xmlns:p14="http://schemas.microsoft.com/office/powerpoint/2010/main" val="28966400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375569"/>
            <a:ext cx="8229600" cy="3903662"/>
          </a:xfrm>
        </p:spPr>
        <p:txBody>
          <a:bodyPr/>
          <a:lstStyle/>
          <a:p>
            <a:pPr marL="0" indent="0"/>
            <a:r>
              <a:rPr lang="es-ES" sz="2000" dirty="0" smtClean="0">
                <a:latin typeface="Calibri" charset="0"/>
              </a:rPr>
              <a:t>Computing total </a:t>
            </a:r>
            <a:r>
              <a:rPr lang="es-ES" sz="2000" dirty="0" err="1" smtClean="0">
                <a:latin typeface="Calibri" charset="0"/>
              </a:rPr>
              <a:t>mass</a:t>
            </a:r>
            <a:r>
              <a:rPr lang="es-ES" sz="2000" dirty="0">
                <a:latin typeface="Calibri" charset="0"/>
              </a:rPr>
              <a:t/>
            </a:r>
            <a:br>
              <a:rPr lang="es-ES" sz="2000" dirty="0">
                <a:latin typeface="Calibri" charset="0"/>
              </a:rPr>
            </a:br>
            <a:r>
              <a:rPr lang="es-ES" sz="1800" dirty="0" smtClean="0">
                <a:latin typeface="Calibri" charset="0"/>
              </a:rPr>
              <a:t/>
            </a:r>
            <a:br>
              <a:rPr lang="es-ES" sz="1800" dirty="0" smtClean="0">
                <a:latin typeface="Calibri" charset="0"/>
              </a:rPr>
            </a:br>
            <a:r>
              <a:rPr lang="es-ES" sz="1800" dirty="0" smtClean="0">
                <a:latin typeface="Calibri" charset="0"/>
              </a:rPr>
              <a:t>Total </a:t>
            </a:r>
            <a:r>
              <a:rPr lang="es-ES" sz="1800" dirty="0" err="1">
                <a:latin typeface="Calibri" charset="0"/>
              </a:rPr>
              <a:t>mass</a:t>
            </a:r>
            <a:r>
              <a:rPr lang="es-ES" sz="1800" dirty="0">
                <a:latin typeface="Calibri" charset="0"/>
              </a:rPr>
              <a:t> of </a:t>
            </a:r>
            <a:r>
              <a:rPr lang="es-ES" sz="1800" dirty="0" err="1">
                <a:latin typeface="Calibri" charset="0"/>
              </a:rPr>
              <a:t>tracer</a:t>
            </a:r>
            <a:r>
              <a:rPr lang="es-ES" sz="1800" dirty="0">
                <a:latin typeface="Calibri" charset="0"/>
              </a:rPr>
              <a:t> </a:t>
            </a:r>
            <a:r>
              <a:rPr lang="es-ES" sz="1800" dirty="0" err="1">
                <a:latin typeface="Calibri" charset="0"/>
              </a:rPr>
              <a:t>grid</a:t>
            </a:r>
            <a:r>
              <a:rPr lang="es-ES" sz="1800" dirty="0">
                <a:latin typeface="Calibri" charset="0"/>
              </a:rPr>
              <a:t> box  = </a:t>
            </a:r>
            <a:r>
              <a:rPr lang="es-ES" sz="1800" dirty="0" err="1">
                <a:latin typeface="Calibri" charset="0"/>
              </a:rPr>
              <a:t>mixing</a:t>
            </a:r>
            <a:r>
              <a:rPr lang="es-ES" sz="1800" dirty="0">
                <a:latin typeface="Calibri" charset="0"/>
              </a:rPr>
              <a:t> ratio of </a:t>
            </a:r>
            <a:r>
              <a:rPr lang="es-ES" sz="1800" dirty="0" err="1">
                <a:latin typeface="Calibri" charset="0"/>
              </a:rPr>
              <a:t>tracer</a:t>
            </a:r>
            <a:r>
              <a:rPr lang="es-ES" sz="1800" dirty="0">
                <a:latin typeface="Calibri" charset="0"/>
              </a:rPr>
              <a:t> * </a:t>
            </a:r>
            <a:r>
              <a:rPr lang="es-ES" sz="1800" dirty="0" err="1">
                <a:latin typeface="Calibri" charset="0"/>
              </a:rPr>
              <a:t>mass</a:t>
            </a:r>
            <a:r>
              <a:rPr lang="es-ES" sz="1800" dirty="0">
                <a:latin typeface="Calibri" charset="0"/>
              </a:rPr>
              <a:t> of air</a:t>
            </a:r>
            <a:br>
              <a:rPr lang="es-ES" sz="1800" dirty="0">
                <a:latin typeface="Calibri" charset="0"/>
              </a:rPr>
            </a:br>
            <a:r>
              <a:rPr lang="es-ES" sz="1800" dirty="0" err="1">
                <a:latin typeface="Calibri" charset="0"/>
              </a:rPr>
              <a:t>Mass</a:t>
            </a:r>
            <a:r>
              <a:rPr lang="es-ES" sz="1800" dirty="0">
                <a:latin typeface="Calibri" charset="0"/>
              </a:rPr>
              <a:t> of air = </a:t>
            </a:r>
            <a:r>
              <a:rPr lang="es-ES" sz="1800" dirty="0" err="1">
                <a:latin typeface="Calibri" charset="0"/>
              </a:rPr>
              <a:t>density</a:t>
            </a:r>
            <a:r>
              <a:rPr lang="es-ES" sz="1800" dirty="0">
                <a:latin typeface="Calibri" charset="0"/>
              </a:rPr>
              <a:t> of air * </a:t>
            </a:r>
            <a:r>
              <a:rPr lang="es-ES" sz="1800" dirty="0" err="1" smtClean="0">
                <a:latin typeface="Calibri" charset="0"/>
              </a:rPr>
              <a:t>dX</a:t>
            </a:r>
            <a:r>
              <a:rPr lang="es-ES" sz="1800" dirty="0" smtClean="0">
                <a:latin typeface="Calibri" charset="0"/>
              </a:rPr>
              <a:t>*</a:t>
            </a:r>
            <a:r>
              <a:rPr lang="es-ES" sz="1800" dirty="0" err="1" smtClean="0">
                <a:latin typeface="Calibri" charset="0"/>
              </a:rPr>
              <a:t>dY</a:t>
            </a:r>
            <a:r>
              <a:rPr lang="es-ES" sz="1800" dirty="0" smtClean="0">
                <a:latin typeface="Calibri" charset="0"/>
              </a:rPr>
              <a:t>*</a:t>
            </a:r>
            <a:r>
              <a:rPr lang="es-ES" sz="1800" dirty="0" err="1" smtClean="0">
                <a:latin typeface="Calibri" charset="0"/>
              </a:rPr>
              <a:t>dZ</a:t>
            </a:r>
            <a:r>
              <a:rPr lang="es-ES" sz="1800" dirty="0">
                <a:latin typeface="Calibri" charset="0"/>
              </a:rPr>
              <a:t/>
            </a:r>
            <a:br>
              <a:rPr lang="es-ES" sz="1800" dirty="0">
                <a:latin typeface="Calibri" charset="0"/>
              </a:rPr>
            </a:br>
            <a:r>
              <a:rPr lang="es-ES" sz="1800" dirty="0" smtClean="0">
                <a:latin typeface="Calibri" charset="0"/>
              </a:rPr>
              <a:t/>
            </a:r>
            <a:br>
              <a:rPr lang="es-ES" sz="1800" dirty="0" smtClean="0">
                <a:latin typeface="Calibri" charset="0"/>
              </a:rPr>
            </a:br>
            <a:r>
              <a:rPr lang="es-ES" sz="1800" dirty="0" err="1">
                <a:latin typeface="Calibri" charset="0"/>
              </a:rPr>
              <a:t>T</a:t>
            </a:r>
            <a:r>
              <a:rPr lang="es-ES" sz="1800" dirty="0" err="1" smtClean="0">
                <a:latin typeface="Calibri" charset="0"/>
              </a:rPr>
              <a:t>he</a:t>
            </a:r>
            <a:r>
              <a:rPr lang="es-ES" sz="1800" dirty="0" smtClean="0">
                <a:latin typeface="Calibri" charset="0"/>
              </a:rPr>
              <a:t> </a:t>
            </a:r>
            <a:r>
              <a:rPr lang="es-ES" sz="1800" dirty="0" err="1">
                <a:latin typeface="Calibri" charset="0"/>
              </a:rPr>
              <a:t>tracers</a:t>
            </a:r>
            <a:r>
              <a:rPr lang="es-ES" sz="1800" dirty="0">
                <a:latin typeface="Calibri" charset="0"/>
              </a:rPr>
              <a:t> are </a:t>
            </a:r>
            <a:r>
              <a:rPr lang="es-ES" sz="1800" dirty="0" err="1">
                <a:latin typeface="Calibri" charset="0"/>
              </a:rPr>
              <a:t>on</a:t>
            </a:r>
            <a:r>
              <a:rPr lang="es-ES" sz="1800" dirty="0">
                <a:latin typeface="Calibri" charset="0"/>
              </a:rPr>
              <a:t> </a:t>
            </a:r>
            <a:r>
              <a:rPr lang="es-ES" sz="1800" b="1" i="1" dirty="0" err="1">
                <a:latin typeface="Calibri" charset="0"/>
              </a:rPr>
              <a:t>thermodynamic</a:t>
            </a:r>
            <a:r>
              <a:rPr lang="es-ES" sz="1800" dirty="0">
                <a:latin typeface="Calibri" charset="0"/>
              </a:rPr>
              <a:t> </a:t>
            </a:r>
            <a:r>
              <a:rPr lang="es-ES" sz="1800" dirty="0" err="1">
                <a:latin typeface="Calibri" charset="0"/>
              </a:rPr>
              <a:t>points</a:t>
            </a:r>
            <a:r>
              <a:rPr lang="es-ES" sz="1800" dirty="0">
                <a:latin typeface="Calibri" charset="0"/>
              </a:rPr>
              <a:t> in </a:t>
            </a:r>
            <a:r>
              <a:rPr lang="es-ES" sz="1800" dirty="0" err="1">
                <a:latin typeface="Calibri" charset="0"/>
              </a:rPr>
              <a:t>the</a:t>
            </a:r>
            <a:r>
              <a:rPr lang="es-ES" sz="1800" dirty="0">
                <a:latin typeface="Calibri" charset="0"/>
              </a:rPr>
              <a:t> vertical </a:t>
            </a:r>
            <a:r>
              <a:rPr lang="es-ES" sz="1800" dirty="0" err="1">
                <a:latin typeface="Calibri" charset="0"/>
              </a:rPr>
              <a:t>stagger</a:t>
            </a:r>
            <a:r>
              <a:rPr lang="es-ES" sz="1800" dirty="0">
                <a:latin typeface="Calibri" charset="0"/>
              </a:rPr>
              <a:t> </a:t>
            </a:r>
            <a:r>
              <a:rPr lang="es-ES" sz="1800" dirty="0" err="1">
                <a:latin typeface="Calibri" charset="0"/>
              </a:rPr>
              <a:t>grid</a:t>
            </a:r>
            <a:r>
              <a:rPr lang="es-ES" sz="1800" dirty="0">
                <a:latin typeface="Calibri" charset="0"/>
              </a:rPr>
              <a:t>. </a:t>
            </a:r>
            <a:r>
              <a:rPr lang="es-ES" sz="1800" dirty="0" err="1" smtClean="0">
                <a:latin typeface="Calibri" charset="0"/>
              </a:rPr>
              <a:t>dZ</a:t>
            </a:r>
            <a:r>
              <a:rPr lang="es-ES" sz="1800" dirty="0" smtClean="0">
                <a:latin typeface="Calibri" charset="0"/>
              </a:rPr>
              <a:t> </a:t>
            </a:r>
            <a:r>
              <a:rPr lang="es-ES" sz="1800" dirty="0" err="1">
                <a:latin typeface="Calibri" charset="0"/>
              </a:rPr>
              <a:t>corresponds</a:t>
            </a:r>
            <a:r>
              <a:rPr lang="es-ES" sz="1800" dirty="0">
                <a:latin typeface="Calibri" charset="0"/>
              </a:rPr>
              <a:t> </a:t>
            </a:r>
            <a:r>
              <a:rPr lang="es-ES" sz="1800" dirty="0" err="1">
                <a:latin typeface="Calibri" charset="0"/>
              </a:rPr>
              <a:t>to</a:t>
            </a:r>
            <a:r>
              <a:rPr lang="es-ES" sz="1800" dirty="0">
                <a:latin typeface="Calibri" charset="0"/>
              </a:rPr>
              <a:t> </a:t>
            </a:r>
            <a:r>
              <a:rPr lang="es-ES" sz="1800" dirty="0" err="1">
                <a:latin typeface="Calibri" charset="0"/>
              </a:rPr>
              <a:t>the</a:t>
            </a:r>
            <a:r>
              <a:rPr lang="es-ES" sz="1800" dirty="0">
                <a:latin typeface="Calibri" charset="0"/>
              </a:rPr>
              <a:t> </a:t>
            </a:r>
            <a:r>
              <a:rPr lang="es-ES" sz="1800" dirty="0" err="1">
                <a:latin typeface="Calibri" charset="0"/>
              </a:rPr>
              <a:t>distance</a:t>
            </a:r>
            <a:r>
              <a:rPr lang="es-ES" sz="1800" dirty="0">
                <a:latin typeface="Calibri" charset="0"/>
              </a:rPr>
              <a:t> </a:t>
            </a:r>
            <a:r>
              <a:rPr lang="es-ES" sz="1800" dirty="0" err="1">
                <a:latin typeface="Calibri" charset="0"/>
              </a:rPr>
              <a:t>where</a:t>
            </a:r>
            <a:r>
              <a:rPr lang="es-ES" sz="1800" dirty="0">
                <a:latin typeface="Calibri" charset="0"/>
              </a:rPr>
              <a:t> </a:t>
            </a:r>
            <a:r>
              <a:rPr lang="es-ES" sz="1800" dirty="0" err="1">
                <a:latin typeface="Calibri" charset="0"/>
              </a:rPr>
              <a:t>the</a:t>
            </a:r>
            <a:r>
              <a:rPr lang="es-ES" sz="1800" dirty="0">
                <a:latin typeface="Calibri" charset="0"/>
              </a:rPr>
              <a:t> </a:t>
            </a:r>
            <a:r>
              <a:rPr lang="es-ES" sz="1800" dirty="0" err="1">
                <a:latin typeface="Calibri" charset="0"/>
              </a:rPr>
              <a:t>tracer</a:t>
            </a:r>
            <a:r>
              <a:rPr lang="es-ES" sz="1800" dirty="0">
                <a:latin typeface="Calibri" charset="0"/>
              </a:rPr>
              <a:t> </a:t>
            </a:r>
            <a:r>
              <a:rPr lang="es-ES" sz="1800" dirty="0" err="1">
                <a:latin typeface="Calibri" charset="0"/>
              </a:rPr>
              <a:t>is</a:t>
            </a:r>
            <a:r>
              <a:rPr lang="es-ES" sz="1800" dirty="0">
                <a:latin typeface="Calibri" charset="0"/>
              </a:rPr>
              <a:t> in </a:t>
            </a:r>
            <a:r>
              <a:rPr lang="es-ES" sz="1800" dirty="0" err="1">
                <a:latin typeface="Calibri" charset="0"/>
              </a:rPr>
              <a:t>the</a:t>
            </a:r>
            <a:r>
              <a:rPr lang="es-ES" sz="1800" dirty="0">
                <a:latin typeface="Calibri" charset="0"/>
              </a:rPr>
              <a:t> </a:t>
            </a:r>
            <a:r>
              <a:rPr lang="es-ES" sz="1800" dirty="0" err="1">
                <a:latin typeface="Calibri" charset="0"/>
              </a:rPr>
              <a:t>middle</a:t>
            </a:r>
            <a:r>
              <a:rPr lang="es-ES" sz="1800" dirty="0">
                <a:latin typeface="Calibri" charset="0"/>
              </a:rPr>
              <a:t> of </a:t>
            </a:r>
            <a:r>
              <a:rPr lang="es-ES" sz="1800" dirty="0" err="1">
                <a:latin typeface="Calibri" charset="0"/>
              </a:rPr>
              <a:t>the</a:t>
            </a:r>
            <a:r>
              <a:rPr lang="es-ES" sz="1800" dirty="0">
                <a:latin typeface="Calibri" charset="0"/>
              </a:rPr>
              <a:t> </a:t>
            </a:r>
            <a:r>
              <a:rPr lang="es-ES" sz="1800" dirty="0" smtClean="0">
                <a:latin typeface="Calibri" charset="0"/>
              </a:rPr>
              <a:t>box</a:t>
            </a:r>
            <a:r>
              <a:rPr lang="es-ES" sz="1800" dirty="0" smtClean="0"/>
              <a:t>:</a:t>
            </a:r>
            <a:br>
              <a:rPr lang="es-ES" sz="1800" dirty="0" smtClean="0"/>
            </a:br>
            <a:r>
              <a:rPr lang="es-ES" sz="1800" dirty="0" smtClean="0"/>
              <a:t/>
            </a:r>
            <a:br>
              <a:rPr lang="es-ES" sz="1800" dirty="0" smtClean="0"/>
            </a:br>
            <a:r>
              <a:rPr lang="es-ES" sz="1800" dirty="0"/>
              <a:t>----------   </a:t>
            </a:r>
            <a:r>
              <a:rPr lang="es-ES" sz="1800" dirty="0" err="1"/>
              <a:t>tracer</a:t>
            </a:r>
            <a:r>
              <a:rPr lang="es-ES" sz="1800" dirty="0"/>
              <a:t> </a:t>
            </a:r>
            <a:r>
              <a:rPr lang="es-ES" sz="1800" dirty="0" err="1"/>
              <a:t>level</a:t>
            </a:r>
            <a:r>
              <a:rPr lang="es-ES" sz="1800" dirty="0"/>
              <a:t> k+</a:t>
            </a:r>
            <a:r>
              <a:rPr lang="es-ES" sz="1800" dirty="0" smtClean="0"/>
              <a:t>1 </a:t>
            </a:r>
            <a:r>
              <a:rPr lang="es-ES" sz="1800" dirty="0" err="1"/>
              <a:t>thermodynamic</a:t>
            </a:r>
            <a:r>
              <a:rPr lang="es-ES" sz="1800" dirty="0"/>
              <a:t> </a:t>
            </a:r>
            <a:r>
              <a:rPr lang="es-ES" sz="1800" dirty="0" err="1"/>
              <a:t>level</a:t>
            </a:r>
            <a:r>
              <a:rPr lang="es-ES" sz="1800" dirty="0"/>
              <a:t/>
            </a:r>
            <a:br>
              <a:rPr lang="es-ES" sz="1800" dirty="0"/>
            </a:br>
            <a:r>
              <a:rPr lang="es-ES" sz="1800" dirty="0"/>
              <a:t/>
            </a:r>
            <a:br>
              <a:rPr lang="es-ES" sz="1800" dirty="0"/>
            </a:br>
            <a:r>
              <a:rPr lang="es-ES" sz="1800" dirty="0"/>
              <a:t>- - - - - - -  w </a:t>
            </a:r>
            <a:r>
              <a:rPr lang="es-ES" sz="1800" dirty="0" err="1"/>
              <a:t>level</a:t>
            </a:r>
            <a:r>
              <a:rPr lang="es-ES" sz="1800" dirty="0"/>
              <a:t> </a:t>
            </a:r>
            <a:r>
              <a:rPr lang="es-ES" sz="1800" dirty="0" smtClean="0"/>
              <a:t>k </a:t>
            </a:r>
            <a:r>
              <a:rPr lang="es-ES" sz="1800" dirty="0" err="1"/>
              <a:t>momentum</a:t>
            </a:r>
            <a:r>
              <a:rPr lang="es-ES" sz="1800" dirty="0"/>
              <a:t> </a:t>
            </a:r>
            <a:r>
              <a:rPr lang="es-ES" sz="1800" dirty="0" err="1"/>
              <a:t>level</a:t>
            </a:r>
            <a:r>
              <a:rPr lang="es-ES" sz="1800" dirty="0"/>
              <a:t/>
            </a:r>
            <a:br>
              <a:rPr lang="es-ES" sz="1800" dirty="0"/>
            </a:br>
            <a:r>
              <a:rPr lang="es-ES" sz="1800" dirty="0"/>
              <a:t/>
            </a:r>
            <a:br>
              <a:rPr lang="es-ES" sz="1800" dirty="0"/>
            </a:br>
            <a:r>
              <a:rPr lang="es-ES" sz="1800" dirty="0"/>
              <a:t>------------ </a:t>
            </a:r>
            <a:r>
              <a:rPr lang="es-ES" sz="1800" dirty="0" err="1"/>
              <a:t>tracer</a:t>
            </a:r>
            <a:r>
              <a:rPr lang="es-ES" sz="1800" dirty="0"/>
              <a:t> </a:t>
            </a:r>
            <a:r>
              <a:rPr lang="es-ES" sz="1800" dirty="0" err="1"/>
              <a:t>level</a:t>
            </a:r>
            <a:r>
              <a:rPr lang="es-ES" sz="1800" dirty="0"/>
              <a:t> k </a:t>
            </a:r>
            <a:r>
              <a:rPr lang="es-ES" sz="1800" dirty="0" err="1" smtClean="0"/>
              <a:t>thermodynamic</a:t>
            </a:r>
            <a:r>
              <a:rPr lang="es-ES" sz="1800" dirty="0" smtClean="0"/>
              <a:t> </a:t>
            </a:r>
            <a:r>
              <a:rPr lang="es-ES" sz="1800" dirty="0" err="1"/>
              <a:t>level</a:t>
            </a:r>
            <a:r>
              <a:rPr lang="es-ES" sz="1800" dirty="0"/>
              <a:t/>
            </a:r>
            <a:br>
              <a:rPr lang="es-ES" sz="1800" dirty="0"/>
            </a:br>
            <a:r>
              <a:rPr lang="es-ES" sz="1800" dirty="0"/>
              <a:t/>
            </a:r>
            <a:br>
              <a:rPr lang="es-ES" sz="1800" dirty="0"/>
            </a:br>
            <a:r>
              <a:rPr lang="es-ES" sz="1800" dirty="0"/>
              <a:t>- - - - - - -  w </a:t>
            </a:r>
            <a:r>
              <a:rPr lang="es-ES" sz="1800" dirty="0" err="1"/>
              <a:t>level</a:t>
            </a:r>
            <a:r>
              <a:rPr lang="es-ES" sz="1800" dirty="0"/>
              <a:t> k-</a:t>
            </a:r>
            <a:r>
              <a:rPr lang="es-ES" sz="1800" dirty="0" smtClean="0"/>
              <a:t>1 </a:t>
            </a:r>
            <a:r>
              <a:rPr lang="es-ES" sz="1800" dirty="0" err="1" smtClean="0"/>
              <a:t>momentum</a:t>
            </a:r>
            <a:r>
              <a:rPr lang="es-ES" sz="1800" dirty="0" smtClean="0"/>
              <a:t> </a:t>
            </a:r>
            <a:r>
              <a:rPr lang="es-ES" sz="1800" dirty="0" err="1"/>
              <a:t>level</a:t>
            </a:r>
            <a:r>
              <a:rPr lang="es-ES" sz="1800" dirty="0"/>
              <a:t/>
            </a:r>
            <a:br>
              <a:rPr lang="es-ES" sz="1800" dirty="0"/>
            </a:br>
            <a:r>
              <a:rPr lang="es-ES" sz="1800" dirty="0"/>
              <a:t/>
            </a:r>
            <a:br>
              <a:rPr lang="es-ES" sz="1800" dirty="0"/>
            </a:br>
            <a:r>
              <a:rPr lang="es-ES" sz="1800" dirty="0"/>
              <a:t>----------- </a:t>
            </a:r>
            <a:r>
              <a:rPr lang="es-ES" sz="1800" dirty="0" err="1"/>
              <a:t>tracer</a:t>
            </a:r>
            <a:r>
              <a:rPr lang="es-ES" sz="1800" dirty="0"/>
              <a:t> </a:t>
            </a:r>
            <a:r>
              <a:rPr lang="es-ES" sz="1800" dirty="0" err="1"/>
              <a:t>level</a:t>
            </a:r>
            <a:r>
              <a:rPr lang="es-ES" sz="1800" dirty="0"/>
              <a:t> k-1 </a:t>
            </a:r>
            <a:r>
              <a:rPr lang="es-ES" sz="1800" dirty="0" err="1" smtClean="0"/>
              <a:t>thermodynamic</a:t>
            </a:r>
            <a:r>
              <a:rPr lang="es-ES" sz="1800" dirty="0" smtClean="0"/>
              <a:t> </a:t>
            </a:r>
            <a:r>
              <a:rPr lang="es-ES" sz="1800" dirty="0" err="1"/>
              <a:t>level</a:t>
            </a:r>
            <a:r>
              <a:rPr lang="es-ES" sz="1800" dirty="0"/>
              <a:t/>
            </a:r>
            <a:br>
              <a:rPr lang="es-ES" sz="1800" dirty="0"/>
            </a:br>
            <a:r>
              <a:rPr lang="es-ES" sz="1800" dirty="0"/>
              <a:t/>
            </a:r>
            <a:br>
              <a:rPr lang="es-ES" sz="1800" dirty="0"/>
            </a:br>
            <a:r>
              <a:rPr lang="es-ES" sz="1800" dirty="0" err="1" smtClean="0"/>
              <a:t>dZ</a:t>
            </a:r>
            <a:r>
              <a:rPr lang="es-ES" sz="1800" dirty="0" smtClean="0"/>
              <a:t> </a:t>
            </a:r>
            <a:r>
              <a:rPr lang="es-ES" sz="1800" dirty="0" err="1"/>
              <a:t>is</a:t>
            </a:r>
            <a:r>
              <a:rPr lang="es-ES" sz="1800" dirty="0"/>
              <a:t> </a:t>
            </a:r>
            <a:r>
              <a:rPr lang="es-ES" sz="1800" dirty="0" err="1"/>
              <a:t>the</a:t>
            </a:r>
            <a:r>
              <a:rPr lang="es-ES" sz="1800" dirty="0"/>
              <a:t> </a:t>
            </a:r>
            <a:r>
              <a:rPr lang="es-ES" sz="1800" dirty="0" err="1"/>
              <a:t>thickness</a:t>
            </a:r>
            <a:r>
              <a:rPr lang="es-ES" sz="1800" dirty="0"/>
              <a:t> of </a:t>
            </a:r>
            <a:r>
              <a:rPr lang="es-ES" sz="1800" dirty="0" err="1"/>
              <a:t>the</a:t>
            </a:r>
            <a:r>
              <a:rPr lang="es-ES" sz="1800" dirty="0"/>
              <a:t> vertical </a:t>
            </a:r>
            <a:r>
              <a:rPr lang="es-ES" sz="1800" dirty="0" err="1"/>
              <a:t>layer</a:t>
            </a:r>
            <a:r>
              <a:rPr lang="es-ES" sz="1800" dirty="0"/>
              <a:t>, </a:t>
            </a:r>
            <a:r>
              <a:rPr lang="es-ES" sz="1800" dirty="0" err="1"/>
              <a:t>that</a:t>
            </a:r>
            <a:r>
              <a:rPr lang="es-ES" sz="1800" dirty="0"/>
              <a:t> </a:t>
            </a:r>
            <a:r>
              <a:rPr lang="es-ES" sz="1800" dirty="0" err="1"/>
              <a:t>is</a:t>
            </a:r>
            <a:r>
              <a:rPr lang="es-ES" sz="1800" dirty="0"/>
              <a:t>, </a:t>
            </a:r>
            <a:r>
              <a:rPr lang="es-ES" sz="1800" dirty="0" err="1"/>
              <a:t>the</a:t>
            </a:r>
            <a:r>
              <a:rPr lang="es-ES" sz="1800" dirty="0"/>
              <a:t> </a:t>
            </a:r>
            <a:r>
              <a:rPr lang="es-ES" sz="1800" dirty="0" err="1"/>
              <a:t>value</a:t>
            </a:r>
            <a:r>
              <a:rPr lang="es-ES" sz="1800" dirty="0"/>
              <a:t> </a:t>
            </a:r>
            <a:r>
              <a:rPr lang="es-ES" sz="1800" dirty="0" err="1"/>
              <a:t>we</a:t>
            </a:r>
            <a:r>
              <a:rPr lang="es-ES" sz="1800" dirty="0"/>
              <a:t> </a:t>
            </a:r>
            <a:r>
              <a:rPr lang="es-ES" sz="1800" dirty="0" err="1"/>
              <a:t>want</a:t>
            </a:r>
            <a:r>
              <a:rPr lang="es-ES" sz="1800" dirty="0"/>
              <a:t> </a:t>
            </a:r>
            <a:r>
              <a:rPr lang="es-ES" sz="1800" dirty="0" err="1"/>
              <a:t>to</a:t>
            </a:r>
            <a:r>
              <a:rPr lang="es-ES" sz="1800" dirty="0"/>
              <a:t> </a:t>
            </a:r>
            <a:r>
              <a:rPr lang="es-ES" sz="1800" dirty="0" err="1"/>
              <a:t>include</a:t>
            </a:r>
            <a:r>
              <a:rPr lang="es-ES" sz="1800" dirty="0"/>
              <a:t> in </a:t>
            </a:r>
            <a:r>
              <a:rPr lang="es-ES" sz="1800" dirty="0" err="1"/>
              <a:t>the</a:t>
            </a:r>
            <a:r>
              <a:rPr lang="es-ES" sz="1800" dirty="0"/>
              <a:t> sum </a:t>
            </a:r>
            <a:r>
              <a:rPr lang="es-ES" sz="1800" dirty="0" err="1"/>
              <a:t>function</a:t>
            </a:r>
            <a:r>
              <a:rPr lang="es-ES" sz="1800" dirty="0"/>
              <a:t> in </a:t>
            </a:r>
            <a:r>
              <a:rPr lang="es-ES" sz="1800" dirty="0" err="1"/>
              <a:t>order</a:t>
            </a:r>
            <a:r>
              <a:rPr lang="es-ES" sz="1800" dirty="0"/>
              <a:t> </a:t>
            </a:r>
            <a:r>
              <a:rPr lang="es-ES" sz="1800" dirty="0" err="1"/>
              <a:t>to</a:t>
            </a:r>
            <a:r>
              <a:rPr lang="es-ES" sz="1800" dirty="0"/>
              <a:t> compute total </a:t>
            </a:r>
            <a:r>
              <a:rPr lang="es-ES" sz="1800" dirty="0" err="1" smtClean="0"/>
              <a:t>mass</a:t>
            </a:r>
            <a:r>
              <a:rPr lang="es-ES" sz="1800" dirty="0" smtClean="0"/>
              <a:t>. </a:t>
            </a:r>
            <a:br>
              <a:rPr lang="es-ES" sz="1800" dirty="0" smtClean="0"/>
            </a:br>
            <a:r>
              <a:rPr lang="es-ES" sz="1800" dirty="0"/>
              <a:t/>
            </a:r>
            <a:br>
              <a:rPr lang="es-ES" sz="1800" dirty="0"/>
            </a:br>
            <a:r>
              <a:rPr lang="es-ES" sz="1800" dirty="0" err="1" smtClean="0"/>
              <a:t>Unlike</a:t>
            </a:r>
            <a:r>
              <a:rPr lang="es-ES" sz="1800" dirty="0" smtClean="0"/>
              <a:t> </a:t>
            </a:r>
            <a:r>
              <a:rPr lang="es-ES" sz="1800" dirty="0" err="1" smtClean="0"/>
              <a:t>dX</a:t>
            </a:r>
            <a:r>
              <a:rPr lang="es-ES" sz="1800" dirty="0" smtClean="0"/>
              <a:t> and </a:t>
            </a:r>
            <a:r>
              <a:rPr lang="es-ES" sz="1800" dirty="0" err="1" smtClean="0"/>
              <a:t>dY</a:t>
            </a:r>
            <a:r>
              <a:rPr lang="es-ES" sz="1800" dirty="0" smtClean="0"/>
              <a:t>, </a:t>
            </a:r>
            <a:r>
              <a:rPr lang="es-ES" sz="1800" dirty="0" err="1" smtClean="0"/>
              <a:t>dZ</a:t>
            </a:r>
            <a:r>
              <a:rPr lang="es-ES" sz="1800" dirty="0" smtClean="0"/>
              <a:t> can </a:t>
            </a:r>
            <a:r>
              <a:rPr lang="es-ES" sz="1800" dirty="0" err="1" smtClean="0"/>
              <a:t>not</a:t>
            </a:r>
            <a:r>
              <a:rPr lang="es-ES" sz="1800" dirty="0" smtClean="0"/>
              <a:t> be </a:t>
            </a:r>
            <a:r>
              <a:rPr lang="es-ES" sz="1800" dirty="0" err="1" smtClean="0"/>
              <a:t>digged</a:t>
            </a:r>
            <a:r>
              <a:rPr lang="es-ES" sz="1800" dirty="0" smtClean="0"/>
              <a:t> </a:t>
            </a:r>
            <a:r>
              <a:rPr lang="es-ES" sz="1800" dirty="0" err="1" smtClean="0"/>
              <a:t>out</a:t>
            </a:r>
            <a:r>
              <a:rPr lang="es-ES" sz="1800" dirty="0" smtClean="0"/>
              <a:t> </a:t>
            </a:r>
            <a:r>
              <a:rPr lang="es-ES" sz="1800" dirty="0" err="1" smtClean="0"/>
              <a:t>directly</a:t>
            </a:r>
            <a:r>
              <a:rPr lang="es-ES" sz="1800" dirty="0" smtClean="0"/>
              <a:t> </a:t>
            </a:r>
            <a:r>
              <a:rPr lang="es-ES" sz="1800" dirty="0" err="1" smtClean="0"/>
              <a:t>from</a:t>
            </a:r>
            <a:r>
              <a:rPr lang="es-ES" sz="1800" dirty="0" smtClean="0"/>
              <a:t> </a:t>
            </a:r>
            <a:r>
              <a:rPr lang="es-ES" sz="1800" dirty="0" err="1" smtClean="0"/>
              <a:t>the</a:t>
            </a:r>
            <a:r>
              <a:rPr lang="es-ES" sz="1800" dirty="0" smtClean="0"/>
              <a:t> </a:t>
            </a:r>
            <a:r>
              <a:rPr lang="es-ES" sz="1800" dirty="0" err="1" smtClean="0"/>
              <a:t>experiments</a:t>
            </a:r>
            <a:r>
              <a:rPr lang="es-ES" sz="1800" dirty="0" smtClean="0"/>
              <a:t> </a:t>
            </a:r>
            <a:r>
              <a:rPr lang="es-ES" sz="1800" dirty="0" err="1" smtClean="0"/>
              <a:t>results</a:t>
            </a:r>
            <a:r>
              <a:rPr lang="es-ES" sz="1800" dirty="0" smtClean="0"/>
              <a:t> and </a:t>
            </a:r>
            <a:r>
              <a:rPr lang="es-ES" sz="1800" dirty="0" err="1" smtClean="0"/>
              <a:t>must</a:t>
            </a:r>
            <a:r>
              <a:rPr lang="es-ES" sz="1800" dirty="0" smtClean="0"/>
              <a:t> be </a:t>
            </a:r>
            <a:r>
              <a:rPr lang="es-ES" sz="1800" dirty="0" err="1" smtClean="0"/>
              <a:t>computed</a:t>
            </a:r>
            <a:r>
              <a:rPr lang="es-ES" sz="1800" dirty="0" smtClean="0"/>
              <a:t> </a:t>
            </a:r>
            <a:r>
              <a:rPr lang="es-ES" sz="1800" dirty="0" err="1" smtClean="0"/>
              <a:t>modifying</a:t>
            </a:r>
            <a:r>
              <a:rPr lang="es-ES" sz="1800" dirty="0" smtClean="0"/>
              <a:t> MRAMS </a:t>
            </a:r>
            <a:r>
              <a:rPr lang="es-ES" sz="1800" dirty="0" err="1" smtClean="0"/>
              <a:t>code</a:t>
            </a:r>
            <a:r>
              <a:rPr lang="es-ES" sz="1800" dirty="0" smtClean="0"/>
              <a:t>. </a:t>
            </a:r>
            <a:endParaRPr lang="es-ES" sz="1800" dirty="0"/>
          </a:p>
        </p:txBody>
      </p:sp>
    </p:spTree>
    <p:extLst>
      <p:ext uri="{BB962C8B-B14F-4D97-AF65-F5344CB8AC3E}">
        <p14:creationId xmlns:p14="http://schemas.microsoft.com/office/powerpoint/2010/main" val="34837674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5361" name="Título 1"/>
          <p:cNvSpPr>
            <a:spLocks noGrp="1"/>
          </p:cNvSpPr>
          <p:nvPr>
            <p:ph type="title"/>
          </p:nvPr>
        </p:nvSpPr>
        <p:spPr>
          <a:xfrm>
            <a:off x="457200" y="-200024"/>
            <a:ext cx="8229600" cy="1143000"/>
          </a:xfrm>
        </p:spPr>
        <p:txBody>
          <a:bodyPr/>
          <a:lstStyle/>
          <a:p>
            <a:pPr eaLnBrk="1" hangingPunct="1"/>
            <a:r>
              <a:rPr lang="es-ES" sz="2000" dirty="0" err="1" smtClean="0">
                <a:latin typeface="Calibri" charset="0"/>
              </a:rPr>
              <a:t>Preliminary</a:t>
            </a:r>
            <a:r>
              <a:rPr lang="es-ES" sz="2000" dirty="0" smtClean="0">
                <a:latin typeface="Calibri" charset="0"/>
              </a:rPr>
              <a:t> </a:t>
            </a:r>
            <a:r>
              <a:rPr lang="es-ES" sz="2000" dirty="0" err="1" smtClean="0">
                <a:latin typeface="Calibri" charset="0"/>
              </a:rPr>
              <a:t>Conservation</a:t>
            </a:r>
            <a:r>
              <a:rPr lang="es-ES" sz="2000" dirty="0" smtClean="0">
                <a:latin typeface="Calibri" charset="0"/>
              </a:rPr>
              <a:t> </a:t>
            </a:r>
            <a:r>
              <a:rPr lang="es-ES" sz="2000" dirty="0" err="1" smtClean="0">
                <a:latin typeface="Calibri" charset="0"/>
              </a:rPr>
              <a:t>Tests</a:t>
            </a:r>
            <a:endParaRPr lang="es-ES" sz="2000" dirty="0">
              <a:latin typeface="Calibri" charset="0"/>
            </a:endParaRPr>
          </a:p>
        </p:txBody>
      </p:sp>
      <p:sp>
        <p:nvSpPr>
          <p:cNvPr id="15362" name="Marcador de contenido 2"/>
          <p:cNvSpPr>
            <a:spLocks noGrp="1"/>
          </p:cNvSpPr>
          <p:nvPr>
            <p:ph idx="1"/>
          </p:nvPr>
        </p:nvSpPr>
        <p:spPr>
          <a:xfrm>
            <a:off x="457200" y="942976"/>
            <a:ext cx="8229600" cy="4964112"/>
          </a:xfrm>
        </p:spPr>
        <p:txBody>
          <a:bodyPr/>
          <a:lstStyle/>
          <a:p>
            <a:pPr eaLnBrk="1" hangingPunct="1"/>
            <a:r>
              <a:rPr lang="es-ES" sz="2000" dirty="0" smtClean="0">
                <a:latin typeface="Calibri" charset="0"/>
              </a:rPr>
              <a:t>MRAMS </a:t>
            </a:r>
            <a:r>
              <a:rPr lang="es-ES" sz="2000" dirty="0" err="1" smtClean="0">
                <a:latin typeface="Calibri" charset="0"/>
              </a:rPr>
              <a:t>installation</a:t>
            </a:r>
            <a:r>
              <a:rPr lang="es-ES" sz="2000" dirty="0" smtClean="0">
                <a:latin typeface="Calibri" charset="0"/>
              </a:rPr>
              <a:t> </a:t>
            </a:r>
            <a:r>
              <a:rPr lang="es-ES" sz="2000" dirty="0" err="1" smtClean="0">
                <a:latin typeface="Calibri" charset="0"/>
              </a:rPr>
              <a:t>on</a:t>
            </a:r>
            <a:r>
              <a:rPr lang="es-ES" sz="2000" dirty="0" smtClean="0">
                <a:latin typeface="Calibri" charset="0"/>
              </a:rPr>
              <a:t> CSIC </a:t>
            </a:r>
            <a:r>
              <a:rPr lang="es-ES" sz="2000" dirty="0" err="1" smtClean="0">
                <a:latin typeface="Calibri" charset="0"/>
              </a:rPr>
              <a:t>cluster</a:t>
            </a:r>
            <a:r>
              <a:rPr lang="es-ES" sz="2000" dirty="0" smtClean="0">
                <a:latin typeface="Calibri" charset="0"/>
              </a:rPr>
              <a:t> (Trueno) </a:t>
            </a:r>
            <a:r>
              <a:rPr lang="es-ES" sz="2000" dirty="0" err="1" smtClean="0">
                <a:latin typeface="Calibri" charset="0"/>
              </a:rPr>
              <a:t>already</a:t>
            </a:r>
            <a:r>
              <a:rPr lang="es-ES" sz="2000" dirty="0" smtClean="0">
                <a:latin typeface="Calibri" charset="0"/>
              </a:rPr>
              <a:t> </a:t>
            </a:r>
            <a:r>
              <a:rPr lang="es-ES" sz="2000" dirty="0" err="1" smtClean="0">
                <a:latin typeface="Calibri" charset="0"/>
              </a:rPr>
              <a:t>started</a:t>
            </a:r>
            <a:endParaRPr lang="es-ES" sz="2000" dirty="0" smtClean="0">
              <a:latin typeface="Calibri" charset="0"/>
            </a:endParaRPr>
          </a:p>
          <a:p>
            <a:pPr eaLnBrk="1" hangingPunct="1"/>
            <a:r>
              <a:rPr lang="es-ES" sz="2000" dirty="0" smtClean="0">
                <a:latin typeface="Calibri" charset="0"/>
              </a:rPr>
              <a:t>Daniel and Jorge </a:t>
            </a:r>
            <a:r>
              <a:rPr lang="es-ES" sz="2000" dirty="0" err="1" smtClean="0">
                <a:latin typeface="Calibri" charset="0"/>
              </a:rPr>
              <a:t>user</a:t>
            </a:r>
            <a:r>
              <a:rPr lang="es-ES" sz="2000" dirty="0" smtClean="0">
                <a:latin typeface="Calibri" charset="0"/>
              </a:rPr>
              <a:t> </a:t>
            </a:r>
            <a:r>
              <a:rPr lang="es-ES" sz="2000" dirty="0" err="1" smtClean="0">
                <a:latin typeface="Calibri" charset="0"/>
              </a:rPr>
              <a:t>account</a:t>
            </a:r>
            <a:r>
              <a:rPr lang="es-ES" sz="2000" dirty="0" err="1" smtClean="0">
                <a:latin typeface="Calibri" charset="0"/>
              </a:rPr>
              <a:t>s</a:t>
            </a:r>
            <a:r>
              <a:rPr lang="es-ES" sz="2000" dirty="0" smtClean="0">
                <a:latin typeface="Calibri" charset="0"/>
              </a:rPr>
              <a:t> </a:t>
            </a:r>
            <a:r>
              <a:rPr lang="es-ES" sz="2000" dirty="0" err="1" smtClean="0">
                <a:latin typeface="Calibri" charset="0"/>
              </a:rPr>
              <a:t>on</a:t>
            </a:r>
            <a:r>
              <a:rPr lang="es-ES" sz="2000" dirty="0" smtClean="0">
                <a:latin typeface="Calibri" charset="0"/>
              </a:rPr>
              <a:t> Trueno </a:t>
            </a:r>
            <a:r>
              <a:rPr lang="es-ES" sz="2000" dirty="0" err="1" smtClean="0">
                <a:latin typeface="Calibri" charset="0"/>
              </a:rPr>
              <a:t>already</a:t>
            </a:r>
            <a:r>
              <a:rPr lang="es-ES" sz="2000" dirty="0" smtClean="0">
                <a:latin typeface="Calibri" charset="0"/>
              </a:rPr>
              <a:t> </a:t>
            </a:r>
            <a:r>
              <a:rPr lang="es-ES" sz="2000" dirty="0" err="1" smtClean="0">
                <a:latin typeface="Calibri" charset="0"/>
              </a:rPr>
              <a:t>created</a:t>
            </a:r>
            <a:r>
              <a:rPr lang="es-ES" sz="2000" dirty="0" smtClean="0">
                <a:latin typeface="Calibri" charset="0"/>
              </a:rPr>
              <a:t> </a:t>
            </a:r>
          </a:p>
          <a:p>
            <a:pPr eaLnBrk="1" hangingPunct="1"/>
            <a:r>
              <a:rPr lang="es-ES" sz="2000" dirty="0" smtClean="0">
                <a:latin typeface="Calibri" charset="0"/>
              </a:rPr>
              <a:t>Test1 and test2 </a:t>
            </a:r>
            <a:r>
              <a:rPr lang="es-ES" sz="2000" dirty="0" err="1" smtClean="0">
                <a:latin typeface="Calibri" charset="0"/>
              </a:rPr>
              <a:t>have</a:t>
            </a:r>
            <a:r>
              <a:rPr lang="es-ES" sz="2000" dirty="0" smtClean="0">
                <a:latin typeface="Calibri" charset="0"/>
              </a:rPr>
              <a:t> </a:t>
            </a:r>
            <a:r>
              <a:rPr lang="es-ES" sz="2000" dirty="0" err="1" smtClean="0">
                <a:latin typeface="Calibri" charset="0"/>
              </a:rPr>
              <a:t>been</a:t>
            </a:r>
            <a:r>
              <a:rPr lang="es-ES" sz="2000" dirty="0" smtClean="0">
                <a:latin typeface="Calibri" charset="0"/>
              </a:rPr>
              <a:t> </a:t>
            </a:r>
            <a:r>
              <a:rPr lang="es-ES" sz="2000" dirty="0" err="1" smtClean="0">
                <a:latin typeface="Calibri" charset="0"/>
              </a:rPr>
              <a:t>properly</a:t>
            </a:r>
            <a:r>
              <a:rPr lang="es-ES" sz="2000" dirty="0" smtClean="0">
                <a:latin typeface="Calibri" charset="0"/>
              </a:rPr>
              <a:t> </a:t>
            </a:r>
            <a:r>
              <a:rPr lang="es-ES" sz="2000" dirty="0" err="1" smtClean="0">
                <a:latin typeface="Calibri" charset="0"/>
              </a:rPr>
              <a:t>simulated</a:t>
            </a:r>
            <a:r>
              <a:rPr lang="es-ES" sz="2000" dirty="0" smtClean="0">
                <a:latin typeface="Calibri" charset="0"/>
              </a:rPr>
              <a:t> (</a:t>
            </a:r>
            <a:r>
              <a:rPr lang="es-ES" sz="2000" dirty="0" err="1" smtClean="0">
                <a:latin typeface="Calibri" charset="0"/>
              </a:rPr>
              <a:t>slides</a:t>
            </a:r>
            <a:r>
              <a:rPr lang="es-ES" sz="2000" dirty="0" smtClean="0">
                <a:latin typeface="Calibri" charset="0"/>
              </a:rPr>
              <a:t> 4 and 5)</a:t>
            </a:r>
          </a:p>
          <a:p>
            <a:pPr eaLnBrk="1" hangingPunct="1"/>
            <a:r>
              <a:rPr lang="es-ES" sz="2000" dirty="0" smtClean="0">
                <a:latin typeface="Calibri" charset="0"/>
              </a:rPr>
              <a:t>Test1</a:t>
            </a:r>
            <a:endParaRPr lang="es-ES" sz="2000" dirty="0" smtClean="0">
              <a:latin typeface="Calibri" charset="0"/>
            </a:endParaRPr>
          </a:p>
          <a:p>
            <a:pPr lvl="1" eaLnBrk="1" hangingPunct="1"/>
            <a:r>
              <a:rPr lang="es-ES" sz="1600" dirty="0" err="1" smtClean="0">
                <a:latin typeface="Calibri" charset="0"/>
              </a:rPr>
              <a:t>Just</a:t>
            </a:r>
            <a:r>
              <a:rPr lang="es-ES" sz="1600" dirty="0" smtClean="0">
                <a:latin typeface="Calibri" charset="0"/>
              </a:rPr>
              <a:t> 1 </a:t>
            </a:r>
            <a:r>
              <a:rPr lang="es-ES" sz="1600" dirty="0" err="1" smtClean="0">
                <a:latin typeface="Calibri" charset="0"/>
              </a:rPr>
              <a:t>grid</a:t>
            </a:r>
            <a:r>
              <a:rPr lang="es-ES" sz="1600" dirty="0" smtClean="0">
                <a:latin typeface="Calibri" charset="0"/>
              </a:rPr>
              <a:t> </a:t>
            </a:r>
            <a:r>
              <a:rPr lang="es-ES" sz="1600" dirty="0" err="1" smtClean="0">
                <a:latin typeface="Calibri" charset="0"/>
              </a:rPr>
              <a:t>with</a:t>
            </a:r>
            <a:r>
              <a:rPr lang="es-ES" sz="1600" dirty="0" smtClean="0">
                <a:latin typeface="Calibri" charset="0"/>
              </a:rPr>
              <a:t> </a:t>
            </a:r>
            <a:r>
              <a:rPr lang="es-ES" sz="1600" dirty="0" err="1" smtClean="0">
                <a:latin typeface="Calibri" charset="0"/>
              </a:rPr>
              <a:t>one</a:t>
            </a:r>
            <a:r>
              <a:rPr lang="es-ES" sz="1600" dirty="0">
                <a:latin typeface="Calibri" charset="0"/>
              </a:rPr>
              <a:t> </a:t>
            </a:r>
            <a:r>
              <a:rPr lang="es-ES" sz="1600" dirty="0" err="1" smtClean="0">
                <a:latin typeface="Calibri" charset="0"/>
              </a:rPr>
              <a:t>tracer</a:t>
            </a:r>
            <a:r>
              <a:rPr lang="es-ES" sz="1600" dirty="0" smtClean="0">
                <a:latin typeface="Calibri" charset="0"/>
              </a:rPr>
              <a:t> </a:t>
            </a:r>
            <a:r>
              <a:rPr lang="es-ES" sz="1600" dirty="0" err="1" smtClean="0">
                <a:latin typeface="Calibri" charset="0"/>
              </a:rPr>
              <a:t>everywhere</a:t>
            </a:r>
            <a:r>
              <a:rPr lang="es-ES" sz="1600" dirty="0" smtClean="0">
                <a:latin typeface="Calibri" charset="0"/>
              </a:rPr>
              <a:t> </a:t>
            </a:r>
            <a:r>
              <a:rPr lang="es-ES" sz="1600" dirty="0" err="1" smtClean="0">
                <a:latin typeface="Calibri" charset="0"/>
              </a:rPr>
              <a:t>on</a:t>
            </a:r>
            <a:r>
              <a:rPr lang="es-ES" sz="1600" dirty="0" smtClean="0">
                <a:latin typeface="Calibri" charset="0"/>
              </a:rPr>
              <a:t> </a:t>
            </a:r>
            <a:r>
              <a:rPr lang="es-ES" sz="1600" dirty="0" err="1" smtClean="0">
                <a:latin typeface="Calibri" charset="0"/>
              </a:rPr>
              <a:t>grid</a:t>
            </a:r>
            <a:r>
              <a:rPr lang="es-ES" sz="1600" dirty="0" smtClean="0">
                <a:latin typeface="Calibri" charset="0"/>
              </a:rPr>
              <a:t> 1# </a:t>
            </a:r>
          </a:p>
          <a:p>
            <a:pPr lvl="1" eaLnBrk="1" hangingPunct="1"/>
            <a:r>
              <a:rPr lang="es-ES" sz="1600" dirty="0" err="1" smtClean="0">
                <a:latin typeface="Calibri" charset="0"/>
              </a:rPr>
              <a:t>Expected</a:t>
            </a:r>
            <a:r>
              <a:rPr lang="es-ES" sz="1600" dirty="0" smtClean="0">
                <a:latin typeface="Calibri" charset="0"/>
              </a:rPr>
              <a:t>: </a:t>
            </a:r>
            <a:r>
              <a:rPr lang="es-ES" sz="1600" dirty="0" err="1" smtClean="0">
                <a:latin typeface="Calibri" charset="0"/>
              </a:rPr>
              <a:t>tracer</a:t>
            </a:r>
            <a:r>
              <a:rPr lang="es-ES" sz="1600" dirty="0" smtClean="0">
                <a:latin typeface="Calibri" charset="0"/>
              </a:rPr>
              <a:t> </a:t>
            </a:r>
            <a:r>
              <a:rPr lang="es-ES" sz="1600" dirty="0" err="1" smtClean="0">
                <a:latin typeface="Calibri" charset="0"/>
              </a:rPr>
              <a:t>is</a:t>
            </a:r>
            <a:r>
              <a:rPr lang="es-ES" sz="1600" dirty="0" smtClean="0">
                <a:latin typeface="Calibri" charset="0"/>
              </a:rPr>
              <a:t> </a:t>
            </a:r>
            <a:r>
              <a:rPr lang="es-ES" sz="1600" dirty="0" err="1" smtClean="0">
                <a:latin typeface="Calibri" charset="0"/>
              </a:rPr>
              <a:t>not</a:t>
            </a:r>
            <a:r>
              <a:rPr lang="es-ES" sz="1600" dirty="0" smtClean="0">
                <a:latin typeface="Calibri" charset="0"/>
              </a:rPr>
              <a:t> </a:t>
            </a:r>
            <a:r>
              <a:rPr lang="es-ES" sz="1600" dirty="0" err="1" smtClean="0">
                <a:latin typeface="Calibri" charset="0"/>
              </a:rPr>
              <a:t>conserved</a:t>
            </a:r>
            <a:r>
              <a:rPr lang="es-ES" sz="1600" dirty="0" smtClean="0">
                <a:latin typeface="Calibri" charset="0"/>
              </a:rPr>
              <a:t> </a:t>
            </a:r>
            <a:r>
              <a:rPr lang="es-ES" sz="1600" dirty="0" err="1" smtClean="0">
                <a:latin typeface="Calibri" charset="0"/>
              </a:rPr>
              <a:t>over</a:t>
            </a:r>
            <a:r>
              <a:rPr lang="es-ES" sz="1600" dirty="0" smtClean="0">
                <a:latin typeface="Calibri" charset="0"/>
              </a:rPr>
              <a:t> </a:t>
            </a:r>
            <a:r>
              <a:rPr lang="es-ES" sz="1600" dirty="0" err="1" smtClean="0">
                <a:latin typeface="Calibri" charset="0"/>
              </a:rPr>
              <a:t>the</a:t>
            </a:r>
            <a:r>
              <a:rPr lang="es-ES" sz="1600" dirty="0" smtClean="0">
                <a:latin typeface="Calibri" charset="0"/>
              </a:rPr>
              <a:t> </a:t>
            </a:r>
            <a:r>
              <a:rPr lang="es-ES" sz="1600" dirty="0" err="1" smtClean="0">
                <a:latin typeface="Calibri" charset="0"/>
              </a:rPr>
              <a:t>boundary</a:t>
            </a:r>
            <a:r>
              <a:rPr lang="es-ES" sz="1600" dirty="0" smtClean="0">
                <a:latin typeface="Calibri" charset="0"/>
              </a:rPr>
              <a:t> </a:t>
            </a:r>
            <a:r>
              <a:rPr lang="es-ES" sz="1600" dirty="0" err="1" smtClean="0">
                <a:latin typeface="Calibri" charset="0"/>
              </a:rPr>
              <a:t>limits</a:t>
            </a:r>
            <a:r>
              <a:rPr lang="es-ES" sz="1600" dirty="0" smtClean="0">
                <a:latin typeface="Calibri" charset="0"/>
              </a:rPr>
              <a:t> of </a:t>
            </a:r>
            <a:r>
              <a:rPr lang="es-ES" sz="1600" dirty="0" err="1" smtClean="0">
                <a:latin typeface="Calibri" charset="0"/>
              </a:rPr>
              <a:t>grid</a:t>
            </a:r>
            <a:endParaRPr lang="es-ES" sz="1600" dirty="0" smtClean="0">
              <a:latin typeface="Calibri" charset="0"/>
            </a:endParaRPr>
          </a:p>
          <a:p>
            <a:pPr eaLnBrk="1" hangingPunct="1"/>
            <a:r>
              <a:rPr lang="es-ES" sz="2000" dirty="0" smtClean="0">
                <a:latin typeface="Calibri" charset="0"/>
              </a:rPr>
              <a:t>Test2</a:t>
            </a:r>
          </a:p>
          <a:p>
            <a:pPr lvl="1" eaLnBrk="1" hangingPunct="1"/>
            <a:r>
              <a:rPr lang="es-ES" sz="1600" dirty="0">
                <a:latin typeface="Calibri" charset="0"/>
              </a:rPr>
              <a:t>3 </a:t>
            </a:r>
            <a:r>
              <a:rPr lang="es-ES" sz="1600" dirty="0" err="1">
                <a:latin typeface="Calibri" charset="0"/>
              </a:rPr>
              <a:t>grids</a:t>
            </a:r>
            <a:r>
              <a:rPr lang="es-ES" sz="1600" dirty="0">
                <a:latin typeface="Calibri" charset="0"/>
              </a:rPr>
              <a:t> </a:t>
            </a:r>
            <a:r>
              <a:rPr lang="es-ES" sz="1600" dirty="0" err="1">
                <a:latin typeface="Calibri" charset="0"/>
              </a:rPr>
              <a:t>running</a:t>
            </a:r>
            <a:r>
              <a:rPr lang="es-ES" sz="1600" dirty="0">
                <a:latin typeface="Calibri" charset="0"/>
              </a:rPr>
              <a:t> </a:t>
            </a:r>
            <a:r>
              <a:rPr lang="es-ES" sz="1600" dirty="0" err="1">
                <a:latin typeface="Calibri" charset="0"/>
              </a:rPr>
              <a:t>with</a:t>
            </a:r>
            <a:r>
              <a:rPr lang="es-ES" sz="1600" dirty="0">
                <a:latin typeface="Calibri" charset="0"/>
              </a:rPr>
              <a:t> </a:t>
            </a:r>
            <a:r>
              <a:rPr lang="es-ES" sz="1600" dirty="0" err="1">
                <a:latin typeface="Calibri" charset="0"/>
              </a:rPr>
              <a:t>one</a:t>
            </a:r>
            <a:r>
              <a:rPr lang="es-ES" sz="1600" dirty="0">
                <a:latin typeface="Calibri" charset="0"/>
              </a:rPr>
              <a:t> </a:t>
            </a:r>
            <a:r>
              <a:rPr lang="es-ES" sz="1600" dirty="0" err="1">
                <a:latin typeface="Calibri" charset="0"/>
              </a:rPr>
              <a:t>tracer</a:t>
            </a:r>
            <a:r>
              <a:rPr lang="es-ES" sz="1600" dirty="0">
                <a:latin typeface="Calibri" charset="0"/>
              </a:rPr>
              <a:t> </a:t>
            </a:r>
            <a:r>
              <a:rPr lang="es-ES" sz="1600" dirty="0" err="1">
                <a:latin typeface="Calibri" charset="0"/>
              </a:rPr>
              <a:t>on</a:t>
            </a:r>
            <a:r>
              <a:rPr lang="es-ES" sz="1600" dirty="0">
                <a:latin typeface="Calibri" charset="0"/>
              </a:rPr>
              <a:t> </a:t>
            </a:r>
            <a:r>
              <a:rPr lang="es-ES" sz="1600" dirty="0" err="1">
                <a:latin typeface="Calibri" charset="0"/>
              </a:rPr>
              <a:t>grid</a:t>
            </a:r>
            <a:r>
              <a:rPr lang="es-ES" sz="1600" dirty="0">
                <a:latin typeface="Calibri" charset="0"/>
              </a:rPr>
              <a:t> 3</a:t>
            </a:r>
            <a:r>
              <a:rPr lang="es-ES" sz="1600" dirty="0" smtClean="0">
                <a:latin typeface="Calibri" charset="0"/>
              </a:rPr>
              <a:t>#</a:t>
            </a:r>
          </a:p>
          <a:p>
            <a:pPr lvl="1" eaLnBrk="1" hangingPunct="1"/>
            <a:r>
              <a:rPr lang="es-ES" sz="1600" dirty="0" err="1" smtClean="0">
                <a:latin typeface="Calibri" charset="0"/>
              </a:rPr>
              <a:t>Expected</a:t>
            </a:r>
            <a:r>
              <a:rPr lang="es-ES" sz="1600" dirty="0" smtClean="0">
                <a:latin typeface="Calibri" charset="0"/>
              </a:rPr>
              <a:t>: </a:t>
            </a:r>
            <a:r>
              <a:rPr lang="es-ES_tradnl" sz="1600" dirty="0" err="1" smtClean="0"/>
              <a:t>the</a:t>
            </a:r>
            <a:r>
              <a:rPr lang="es-ES_tradnl" sz="1600" dirty="0" smtClean="0"/>
              <a:t> </a:t>
            </a:r>
            <a:r>
              <a:rPr lang="es-ES_tradnl" sz="1600" dirty="0" err="1"/>
              <a:t>whole</a:t>
            </a:r>
            <a:r>
              <a:rPr lang="es-ES_tradnl" sz="1600" dirty="0"/>
              <a:t> </a:t>
            </a:r>
            <a:r>
              <a:rPr lang="es-ES_tradnl" sz="1600" dirty="0" err="1"/>
              <a:t>amount</a:t>
            </a:r>
            <a:r>
              <a:rPr lang="es-ES_tradnl" sz="1600" dirty="0"/>
              <a:t> of </a:t>
            </a:r>
            <a:r>
              <a:rPr lang="es-ES_tradnl" sz="1600" dirty="0" err="1"/>
              <a:t>tracer</a:t>
            </a:r>
            <a:r>
              <a:rPr lang="es-ES_tradnl" sz="1600" dirty="0"/>
              <a:t> </a:t>
            </a:r>
            <a:r>
              <a:rPr lang="es-ES_tradnl" sz="1600" b="1" dirty="0" err="1"/>
              <a:t>should</a:t>
            </a:r>
            <a:r>
              <a:rPr lang="es-ES_tradnl" sz="1600" dirty="0"/>
              <a:t> be </a:t>
            </a:r>
            <a:r>
              <a:rPr lang="es-ES_tradnl" sz="1600" dirty="0" err="1" smtClean="0"/>
              <a:t>conserved</a:t>
            </a:r>
            <a:r>
              <a:rPr lang="es-ES" sz="1600" dirty="0" smtClean="0">
                <a:latin typeface="Calibri" charset="0"/>
              </a:rPr>
              <a:t> </a:t>
            </a:r>
            <a:r>
              <a:rPr lang="es-ES" sz="1600" dirty="0" smtClean="0">
                <a:latin typeface="Calibri" charset="0"/>
              </a:rPr>
              <a:t>in </a:t>
            </a:r>
            <a:r>
              <a:rPr lang="es-ES" sz="1600" dirty="0" err="1" smtClean="0">
                <a:latin typeface="Calibri" charset="0"/>
              </a:rPr>
              <a:t>the</a:t>
            </a:r>
            <a:r>
              <a:rPr lang="es-ES" sz="1600" dirty="0" smtClean="0">
                <a:latin typeface="Calibri" charset="0"/>
              </a:rPr>
              <a:t> global </a:t>
            </a:r>
            <a:r>
              <a:rPr lang="es-ES" sz="1600" dirty="0" err="1" smtClean="0">
                <a:latin typeface="Calibri" charset="0"/>
              </a:rPr>
              <a:t>grid</a:t>
            </a:r>
            <a:endParaRPr lang="es-ES" sz="1600" dirty="0" smtClean="0">
              <a:latin typeface="Calibri" charset="0"/>
            </a:endParaRPr>
          </a:p>
          <a:p>
            <a:pPr eaLnBrk="1" hangingPunct="1"/>
            <a:r>
              <a:rPr lang="es-ES" sz="2000" dirty="0" smtClean="0">
                <a:latin typeface="Calibri" charset="0"/>
              </a:rPr>
              <a:t>Test3</a:t>
            </a:r>
          </a:p>
          <a:p>
            <a:pPr lvl="1" eaLnBrk="1" hangingPunct="1"/>
            <a:r>
              <a:rPr lang="es-ES" sz="1600" dirty="0" err="1">
                <a:latin typeface="Calibri" charset="0"/>
              </a:rPr>
              <a:t>Repeat</a:t>
            </a:r>
            <a:r>
              <a:rPr lang="es-ES" sz="1600" dirty="0">
                <a:latin typeface="Calibri" charset="0"/>
              </a:rPr>
              <a:t> test2 </a:t>
            </a:r>
            <a:r>
              <a:rPr lang="es-ES" sz="1600" dirty="0" err="1">
                <a:latin typeface="Calibri" charset="0"/>
              </a:rPr>
              <a:t>with</a:t>
            </a:r>
            <a:r>
              <a:rPr lang="es-ES" sz="1600" dirty="0">
                <a:latin typeface="Calibri" charset="0"/>
              </a:rPr>
              <a:t> a </a:t>
            </a:r>
            <a:r>
              <a:rPr lang="es-ES" sz="1600" dirty="0" err="1">
                <a:latin typeface="Calibri" charset="0"/>
              </a:rPr>
              <a:t>blow</a:t>
            </a:r>
            <a:r>
              <a:rPr lang="es-ES" sz="1600" dirty="0">
                <a:latin typeface="Calibri" charset="0"/>
              </a:rPr>
              <a:t>-up </a:t>
            </a:r>
            <a:r>
              <a:rPr lang="es-ES" sz="1600" dirty="0" err="1">
                <a:latin typeface="Calibri" charset="0"/>
              </a:rPr>
              <a:t>release</a:t>
            </a:r>
            <a:r>
              <a:rPr lang="es-ES" sz="1600" dirty="0">
                <a:latin typeface="Calibri" charset="0"/>
              </a:rPr>
              <a:t> of </a:t>
            </a:r>
            <a:r>
              <a:rPr lang="es-ES" sz="1600" dirty="0" err="1">
                <a:latin typeface="Calibri" charset="0"/>
              </a:rPr>
              <a:t>tracer</a:t>
            </a:r>
            <a:r>
              <a:rPr lang="es-ES" sz="1600" dirty="0">
                <a:latin typeface="Calibri" charset="0"/>
              </a:rPr>
              <a:t> </a:t>
            </a:r>
            <a:r>
              <a:rPr lang="es-ES" sz="1600" dirty="0" err="1">
                <a:latin typeface="Calibri" charset="0"/>
              </a:rPr>
              <a:t>instead</a:t>
            </a:r>
            <a:r>
              <a:rPr lang="es-ES" sz="1600" dirty="0">
                <a:latin typeface="Calibri" charset="0"/>
              </a:rPr>
              <a:t> of </a:t>
            </a:r>
            <a:r>
              <a:rPr lang="es-ES" sz="1600" dirty="0" err="1">
                <a:latin typeface="Calibri" charset="0"/>
              </a:rPr>
              <a:t>uniform</a:t>
            </a:r>
            <a:r>
              <a:rPr lang="es-ES" sz="1600" dirty="0">
                <a:latin typeface="Calibri" charset="0"/>
              </a:rPr>
              <a:t> </a:t>
            </a:r>
            <a:r>
              <a:rPr lang="es-ES" sz="1600" dirty="0" err="1">
                <a:latin typeface="Calibri" charset="0"/>
              </a:rPr>
              <a:t>initial</a:t>
            </a:r>
            <a:r>
              <a:rPr lang="es-ES" sz="1600" dirty="0">
                <a:latin typeface="Calibri" charset="0"/>
              </a:rPr>
              <a:t> </a:t>
            </a:r>
            <a:r>
              <a:rPr lang="es-ES" sz="1600" dirty="0" err="1">
                <a:latin typeface="Calibri" charset="0"/>
              </a:rPr>
              <a:t>inyection</a:t>
            </a:r>
            <a:r>
              <a:rPr lang="es-ES" sz="1600" dirty="0">
                <a:latin typeface="Calibri" charset="0"/>
              </a:rPr>
              <a:t> in </a:t>
            </a:r>
            <a:r>
              <a:rPr lang="es-ES" sz="1600" dirty="0" err="1">
                <a:latin typeface="Calibri" charset="0"/>
              </a:rPr>
              <a:t>the</a:t>
            </a:r>
            <a:r>
              <a:rPr lang="es-ES" sz="1600" dirty="0">
                <a:latin typeface="Calibri" charset="0"/>
              </a:rPr>
              <a:t> </a:t>
            </a:r>
            <a:r>
              <a:rPr lang="es-ES" sz="1600" dirty="0" err="1">
                <a:latin typeface="Calibri" charset="0"/>
              </a:rPr>
              <a:t>middle</a:t>
            </a:r>
            <a:r>
              <a:rPr lang="es-ES" sz="1600" dirty="0">
                <a:latin typeface="Calibri" charset="0"/>
              </a:rPr>
              <a:t> of </a:t>
            </a:r>
            <a:r>
              <a:rPr lang="es-ES" sz="1600" dirty="0" err="1">
                <a:latin typeface="Calibri" charset="0"/>
              </a:rPr>
              <a:t>the</a:t>
            </a:r>
            <a:r>
              <a:rPr lang="es-ES" sz="1600" dirty="0">
                <a:latin typeface="Calibri" charset="0"/>
              </a:rPr>
              <a:t> box, </a:t>
            </a:r>
            <a:r>
              <a:rPr lang="es-ES" sz="1600" dirty="0" err="1">
                <a:latin typeface="Calibri" charset="0"/>
              </a:rPr>
              <a:t>for</a:t>
            </a:r>
            <a:r>
              <a:rPr lang="es-ES" sz="1600" dirty="0">
                <a:latin typeface="Calibri" charset="0"/>
              </a:rPr>
              <a:t> </a:t>
            </a:r>
            <a:r>
              <a:rPr lang="es-ES" sz="1600" dirty="0" err="1">
                <a:latin typeface="Calibri" charset="0"/>
              </a:rPr>
              <a:t>example</a:t>
            </a:r>
            <a:r>
              <a:rPr lang="es-ES" sz="1600" dirty="0">
                <a:latin typeface="Calibri" charset="0"/>
              </a:rPr>
              <a:t> </a:t>
            </a:r>
            <a:r>
              <a:rPr lang="es-ES" sz="1600" dirty="0" err="1">
                <a:latin typeface="Calibri" charset="0"/>
              </a:rPr>
              <a:t>inside</a:t>
            </a:r>
            <a:r>
              <a:rPr lang="es-ES" sz="1600" dirty="0">
                <a:latin typeface="Calibri" charset="0"/>
              </a:rPr>
              <a:t> Gale </a:t>
            </a:r>
            <a:r>
              <a:rPr lang="es-ES" sz="1600" dirty="0" err="1">
                <a:latin typeface="Calibri" charset="0"/>
              </a:rPr>
              <a:t>crater</a:t>
            </a:r>
            <a:r>
              <a:rPr lang="es-ES" sz="1600" dirty="0">
                <a:latin typeface="Calibri" charset="0"/>
              </a:rPr>
              <a:t> </a:t>
            </a:r>
            <a:r>
              <a:rPr lang="es-ES" sz="1600" dirty="0" err="1">
                <a:latin typeface="Calibri" charset="0"/>
              </a:rPr>
              <a:t>with</a:t>
            </a:r>
            <a:r>
              <a:rPr lang="es-ES" sz="1600" dirty="0">
                <a:latin typeface="Calibri" charset="0"/>
              </a:rPr>
              <a:t> a </a:t>
            </a:r>
            <a:r>
              <a:rPr lang="es-ES" sz="1600" dirty="0" err="1">
                <a:latin typeface="Calibri" charset="0"/>
              </a:rPr>
              <a:t>rich</a:t>
            </a:r>
            <a:r>
              <a:rPr lang="es-ES" sz="1600" dirty="0">
                <a:latin typeface="Calibri" charset="0"/>
              </a:rPr>
              <a:t> </a:t>
            </a:r>
            <a:r>
              <a:rPr lang="es-ES" sz="1600" dirty="0" err="1">
                <a:latin typeface="Calibri" charset="0"/>
              </a:rPr>
              <a:t>dynamic</a:t>
            </a:r>
            <a:r>
              <a:rPr lang="es-ES" sz="1600" dirty="0">
                <a:latin typeface="Calibri" charset="0"/>
              </a:rPr>
              <a:t> </a:t>
            </a:r>
            <a:r>
              <a:rPr lang="es-ES" sz="1600" dirty="0" err="1">
                <a:latin typeface="Calibri" charset="0"/>
              </a:rPr>
              <a:t>environment</a:t>
            </a:r>
            <a:endParaRPr lang="es-ES" sz="1600" dirty="0">
              <a:latin typeface="Calibri" charset="0"/>
            </a:endParaRPr>
          </a:p>
          <a:p>
            <a:pPr lvl="1" eaLnBrk="1" hangingPunct="1"/>
            <a:r>
              <a:rPr lang="es-ES" sz="1600" dirty="0">
                <a:latin typeface="Calibri" charset="0"/>
              </a:rPr>
              <a:t>A zoom-in in grid4 </a:t>
            </a:r>
            <a:r>
              <a:rPr lang="es-ES" sz="1600" dirty="0" err="1">
                <a:latin typeface="Calibri" charset="0"/>
              </a:rPr>
              <a:t>is</a:t>
            </a:r>
            <a:r>
              <a:rPr lang="es-ES" sz="1600" dirty="0">
                <a:latin typeface="Calibri" charset="0"/>
              </a:rPr>
              <a:t> </a:t>
            </a:r>
            <a:r>
              <a:rPr lang="es-ES" sz="1600" dirty="0" err="1">
                <a:latin typeface="Calibri" charset="0"/>
              </a:rPr>
              <a:t>included</a:t>
            </a:r>
            <a:r>
              <a:rPr lang="es-ES" sz="1600" dirty="0">
                <a:latin typeface="Calibri" charset="0"/>
              </a:rPr>
              <a:t> </a:t>
            </a:r>
            <a:r>
              <a:rPr lang="es-ES" sz="1600" dirty="0" err="1">
                <a:latin typeface="Calibri" charset="0"/>
              </a:rPr>
              <a:t>for</a:t>
            </a:r>
            <a:r>
              <a:rPr lang="es-ES" sz="1600" dirty="0">
                <a:latin typeface="Calibri" charset="0"/>
              </a:rPr>
              <a:t> </a:t>
            </a:r>
            <a:r>
              <a:rPr lang="es-ES" sz="1600" dirty="0" err="1">
                <a:latin typeface="Calibri" charset="0"/>
              </a:rPr>
              <a:t>comparison</a:t>
            </a:r>
            <a:r>
              <a:rPr lang="es-ES" sz="1600" dirty="0" smtClean="0">
                <a:latin typeface="Calibri" charset="0"/>
              </a:rPr>
              <a:t>.</a:t>
            </a:r>
            <a:endParaRPr lang="es-ES" sz="1600" dirty="0" smtClean="0">
              <a:latin typeface="Calibri" charset="0"/>
            </a:endParaRPr>
          </a:p>
          <a:p>
            <a:pPr eaLnBrk="1" hangingPunct="1"/>
            <a:r>
              <a:rPr lang="es-ES" sz="2000" dirty="0" err="1" smtClean="0">
                <a:latin typeface="Calibri" charset="0"/>
              </a:rPr>
              <a:t>Good</a:t>
            </a:r>
            <a:r>
              <a:rPr lang="es-ES" sz="2000" dirty="0" smtClean="0">
                <a:latin typeface="Calibri" charset="0"/>
              </a:rPr>
              <a:t> </a:t>
            </a:r>
            <a:r>
              <a:rPr lang="es-ES" sz="2000" dirty="0" err="1" smtClean="0">
                <a:latin typeface="Calibri" charset="0"/>
              </a:rPr>
              <a:t>progress</a:t>
            </a:r>
            <a:r>
              <a:rPr lang="es-ES" sz="2000" dirty="0" smtClean="0">
                <a:latin typeface="Calibri" charset="0"/>
              </a:rPr>
              <a:t> </a:t>
            </a:r>
            <a:r>
              <a:rPr lang="es-ES" sz="2000" dirty="0" err="1" smtClean="0">
                <a:latin typeface="Calibri" charset="0"/>
              </a:rPr>
              <a:t>computing</a:t>
            </a:r>
            <a:r>
              <a:rPr lang="es-ES" sz="2000" dirty="0" smtClean="0">
                <a:latin typeface="Calibri" charset="0"/>
              </a:rPr>
              <a:t> total </a:t>
            </a:r>
            <a:r>
              <a:rPr lang="es-ES" sz="2000" dirty="0" err="1" smtClean="0">
                <a:latin typeface="Calibri" charset="0"/>
              </a:rPr>
              <a:t>mass</a:t>
            </a:r>
            <a:r>
              <a:rPr lang="es-ES" sz="2000" dirty="0" smtClean="0">
                <a:latin typeface="Calibri" charset="0"/>
              </a:rPr>
              <a:t>. </a:t>
            </a:r>
            <a:r>
              <a:rPr lang="es-ES" sz="2000" dirty="0" err="1" smtClean="0">
                <a:latin typeface="Calibri" charset="0"/>
              </a:rPr>
              <a:t>We</a:t>
            </a:r>
            <a:r>
              <a:rPr lang="es-ES" sz="2000" dirty="0" smtClean="0">
                <a:latin typeface="Calibri" charset="0"/>
              </a:rPr>
              <a:t> are </a:t>
            </a:r>
            <a:r>
              <a:rPr lang="es-ES" sz="2000" dirty="0" err="1" smtClean="0">
                <a:latin typeface="Calibri" charset="0"/>
              </a:rPr>
              <a:t>modifying</a:t>
            </a:r>
            <a:r>
              <a:rPr lang="es-ES" sz="2000" dirty="0" smtClean="0">
                <a:latin typeface="Calibri" charset="0"/>
              </a:rPr>
              <a:t> </a:t>
            </a:r>
            <a:r>
              <a:rPr lang="es-ES" sz="2000" dirty="0" err="1" smtClean="0">
                <a:latin typeface="Calibri" charset="0"/>
              </a:rPr>
              <a:t>the</a:t>
            </a:r>
            <a:r>
              <a:rPr lang="es-ES" sz="2000" dirty="0" smtClean="0">
                <a:latin typeface="Calibri" charset="0"/>
              </a:rPr>
              <a:t> </a:t>
            </a:r>
            <a:r>
              <a:rPr lang="es-ES" sz="2000" dirty="0" err="1" smtClean="0">
                <a:latin typeface="Calibri" charset="0"/>
              </a:rPr>
              <a:t>code</a:t>
            </a:r>
            <a:r>
              <a:rPr lang="es-ES" sz="2000" dirty="0" smtClean="0">
                <a:latin typeface="Calibri" charset="0"/>
              </a:rPr>
              <a:t> </a:t>
            </a:r>
            <a:r>
              <a:rPr lang="es-ES" sz="2000" dirty="0" err="1" smtClean="0">
                <a:latin typeface="Calibri" charset="0"/>
              </a:rPr>
              <a:t>to</a:t>
            </a:r>
            <a:r>
              <a:rPr lang="es-ES" sz="2000" dirty="0">
                <a:latin typeface="Calibri" charset="0"/>
              </a:rPr>
              <a:t> </a:t>
            </a:r>
            <a:r>
              <a:rPr lang="es-ES" sz="2000" dirty="0" err="1" smtClean="0">
                <a:latin typeface="Calibri" charset="0"/>
              </a:rPr>
              <a:t>obtain</a:t>
            </a:r>
            <a:r>
              <a:rPr lang="es-ES" sz="2000" dirty="0" smtClean="0">
                <a:latin typeface="Calibri" charset="0"/>
              </a:rPr>
              <a:t> </a:t>
            </a:r>
            <a:r>
              <a:rPr lang="es-ES" sz="2000" dirty="0" err="1" smtClean="0">
                <a:latin typeface="Calibri" charset="0"/>
              </a:rPr>
              <a:t>the</a:t>
            </a:r>
            <a:r>
              <a:rPr lang="es-ES" sz="2000" dirty="0" smtClean="0">
                <a:latin typeface="Calibri" charset="0"/>
              </a:rPr>
              <a:t> </a:t>
            </a:r>
            <a:r>
              <a:rPr lang="es-ES" sz="2000" dirty="0" err="1" smtClean="0">
                <a:latin typeface="Calibri" charset="0"/>
              </a:rPr>
              <a:t>required</a:t>
            </a:r>
            <a:r>
              <a:rPr lang="es-ES" sz="2000" dirty="0" smtClean="0">
                <a:latin typeface="Calibri" charset="0"/>
              </a:rPr>
              <a:t> variables in </a:t>
            </a:r>
            <a:r>
              <a:rPr lang="es-ES" sz="2000" dirty="0" err="1" smtClean="0">
                <a:latin typeface="Calibri" charset="0"/>
              </a:rPr>
              <a:t>order</a:t>
            </a:r>
            <a:r>
              <a:rPr lang="es-ES" sz="2000" dirty="0" smtClean="0">
                <a:latin typeface="Calibri" charset="0"/>
              </a:rPr>
              <a:t> </a:t>
            </a:r>
            <a:r>
              <a:rPr lang="es-ES" sz="2000" dirty="0" err="1" smtClean="0">
                <a:latin typeface="Calibri" charset="0"/>
              </a:rPr>
              <a:t>to</a:t>
            </a:r>
            <a:r>
              <a:rPr lang="es-ES" sz="2000" dirty="0" smtClean="0">
                <a:latin typeface="Calibri" charset="0"/>
              </a:rPr>
              <a:t> </a:t>
            </a:r>
            <a:r>
              <a:rPr lang="es-ES" sz="2000" dirty="0" err="1" smtClean="0">
                <a:latin typeface="Calibri" charset="0"/>
              </a:rPr>
              <a:t>obtain</a:t>
            </a:r>
            <a:r>
              <a:rPr lang="es-ES" sz="2000" dirty="0" smtClean="0">
                <a:latin typeface="Calibri" charset="0"/>
              </a:rPr>
              <a:t> </a:t>
            </a:r>
            <a:r>
              <a:rPr lang="es-ES" sz="2000" dirty="0" err="1" smtClean="0">
                <a:latin typeface="Calibri" charset="0"/>
              </a:rPr>
              <a:t>the</a:t>
            </a:r>
            <a:r>
              <a:rPr lang="es-ES" sz="2000" dirty="0" smtClean="0">
                <a:latin typeface="Calibri" charset="0"/>
              </a:rPr>
              <a:t> </a:t>
            </a:r>
            <a:r>
              <a:rPr lang="es-ES" sz="2000" dirty="0" err="1" smtClean="0">
                <a:latin typeface="Calibri" charset="0"/>
              </a:rPr>
              <a:t>mass</a:t>
            </a:r>
            <a:r>
              <a:rPr lang="es-ES" sz="2000" dirty="0" smtClean="0">
                <a:latin typeface="Calibri" charset="0"/>
              </a:rPr>
              <a:t> of </a:t>
            </a:r>
            <a:r>
              <a:rPr lang="es-ES" sz="2000" dirty="0" err="1" smtClean="0">
                <a:latin typeface="Calibri" charset="0"/>
              </a:rPr>
              <a:t>the</a:t>
            </a:r>
            <a:r>
              <a:rPr lang="es-ES" sz="2000" dirty="0" smtClean="0">
                <a:latin typeface="Calibri" charset="0"/>
              </a:rPr>
              <a:t> </a:t>
            </a:r>
            <a:r>
              <a:rPr lang="es-ES" sz="2000" dirty="0" err="1" smtClean="0">
                <a:latin typeface="Calibri" charset="0"/>
              </a:rPr>
              <a:t>domain</a:t>
            </a:r>
            <a:r>
              <a:rPr lang="es-ES" sz="2000" dirty="0" smtClean="0">
                <a:latin typeface="Calibri" charset="0"/>
              </a:rPr>
              <a:t> (</a:t>
            </a:r>
            <a:r>
              <a:rPr lang="es-ES" sz="2000" dirty="0" err="1" smtClean="0">
                <a:latin typeface="Calibri" charset="0"/>
              </a:rPr>
              <a:t>see</a:t>
            </a:r>
            <a:r>
              <a:rPr lang="es-ES" sz="2000" dirty="0" smtClean="0">
                <a:latin typeface="Calibri" charset="0"/>
              </a:rPr>
              <a:t> </a:t>
            </a:r>
            <a:r>
              <a:rPr lang="es-ES" sz="2000" dirty="0" err="1">
                <a:latin typeface="Calibri" charset="0"/>
              </a:rPr>
              <a:t>slide</a:t>
            </a:r>
            <a:r>
              <a:rPr lang="es-ES" sz="2000" dirty="0">
                <a:latin typeface="Calibri" charset="0"/>
              </a:rPr>
              <a:t> 10) </a:t>
            </a:r>
            <a:r>
              <a:rPr lang="es-ES" sz="2000" dirty="0" smtClean="0">
                <a:latin typeface="Calibri" charset="0"/>
              </a:rPr>
              <a:t>. </a:t>
            </a:r>
          </a:p>
          <a:p>
            <a:pPr lvl="1" eaLnBrk="1" hangingPunct="1"/>
            <a:r>
              <a:rPr lang="es-ES" sz="1600" dirty="0" err="1" smtClean="0">
                <a:latin typeface="Calibri" charset="0"/>
              </a:rPr>
              <a:t>Tomorrow</a:t>
            </a:r>
            <a:r>
              <a:rPr lang="es-ES" sz="1600" dirty="0" smtClean="0">
                <a:latin typeface="Calibri" charset="0"/>
              </a:rPr>
              <a:t> </a:t>
            </a:r>
            <a:r>
              <a:rPr lang="es-ES" sz="1600" dirty="0" err="1" smtClean="0">
                <a:latin typeface="Calibri" charset="0"/>
              </a:rPr>
              <a:t>meeting</a:t>
            </a:r>
            <a:r>
              <a:rPr lang="es-ES" sz="1600" dirty="0" smtClean="0">
                <a:latin typeface="Calibri" charset="0"/>
              </a:rPr>
              <a:t> </a:t>
            </a:r>
            <a:r>
              <a:rPr lang="es-ES" sz="1600" dirty="0" err="1" smtClean="0">
                <a:latin typeface="Calibri" charset="0"/>
              </a:rPr>
              <a:t>with</a:t>
            </a:r>
            <a:r>
              <a:rPr lang="es-ES" sz="1600" dirty="0" smtClean="0">
                <a:latin typeface="Calibri" charset="0"/>
              </a:rPr>
              <a:t> </a:t>
            </a:r>
            <a:r>
              <a:rPr lang="es-ES" sz="1600" dirty="0" err="1" smtClean="0">
                <a:latin typeface="Calibri" charset="0"/>
              </a:rPr>
              <a:t>Scot</a:t>
            </a:r>
            <a:r>
              <a:rPr lang="es-ES" sz="1600" dirty="0" smtClean="0">
                <a:latin typeface="Calibri" charset="0"/>
              </a:rPr>
              <a:t> </a:t>
            </a:r>
            <a:r>
              <a:rPr lang="es-ES" sz="1600" dirty="0" err="1" smtClean="0">
                <a:latin typeface="Calibri" charset="0"/>
              </a:rPr>
              <a:t>Rafkin</a:t>
            </a:r>
            <a:r>
              <a:rPr lang="es-ES" sz="1600" dirty="0" smtClean="0">
                <a:latin typeface="Calibri" charset="0"/>
              </a:rPr>
              <a:t> </a:t>
            </a:r>
            <a:r>
              <a:rPr lang="es-ES" sz="1600" dirty="0" err="1" smtClean="0">
                <a:latin typeface="Calibri" charset="0"/>
              </a:rPr>
              <a:t>to</a:t>
            </a:r>
            <a:r>
              <a:rPr lang="es-ES" sz="1600" dirty="0" smtClean="0">
                <a:latin typeface="Calibri" charset="0"/>
              </a:rPr>
              <a:t> define</a:t>
            </a:r>
            <a:endParaRPr lang="es-ES" sz="1600" dirty="0" smtClean="0">
              <a:latin typeface="Calibri" charset="0"/>
            </a:endParaRPr>
          </a:p>
          <a:p>
            <a:pPr marL="0" indent="0" eaLnBrk="1" hangingPunct="1">
              <a:buNone/>
            </a:pPr>
            <a:endParaRPr lang="es-ES" sz="1600" dirty="0" smtClean="0">
              <a:latin typeface="Calibri" charset="0"/>
            </a:endParaRPr>
          </a:p>
        </p:txBody>
      </p:sp>
      <p:sp>
        <p:nvSpPr>
          <p:cNvPr id="4" name="Marcador de número de diapositiva 3"/>
          <p:cNvSpPr>
            <a:spLocks noGrp="1"/>
          </p:cNvSpPr>
          <p:nvPr>
            <p:ph type="sldNum" sz="quarter" idx="12"/>
          </p:nvPr>
        </p:nvSpPr>
        <p:spPr/>
        <p:txBody>
          <a:bodyPr/>
          <a:lstStyle/>
          <a:p>
            <a:pPr>
              <a:defRPr/>
            </a:pPr>
            <a:fld id="{AFB7ACCC-497D-A844-8136-A0594A90487A}" type="slidenum">
              <a:rPr lang="es-ES"/>
              <a:pPr>
                <a:defRPr/>
              </a:pPr>
              <a:t>2</a:t>
            </a:fld>
            <a:endParaRPr lang="es-ES"/>
          </a:p>
        </p:txBody>
      </p:sp>
    </p:spTree>
    <p:extLst>
      <p:ext uri="{BB962C8B-B14F-4D97-AF65-F5344CB8AC3E}">
        <p14:creationId xmlns:p14="http://schemas.microsoft.com/office/powerpoint/2010/main" val="18438248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15" descr="GRIDS.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9600"/>
            <a:ext cx="9144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txBox="1">
            <a:spLocks/>
          </p:cNvSpPr>
          <p:nvPr/>
        </p:nvSpPr>
        <p:spPr bwMode="auto">
          <a:xfrm>
            <a:off x="533400" y="3276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t>Altitude in meters (MOLA instrument)</a:t>
            </a:r>
          </a:p>
        </p:txBody>
      </p:sp>
      <p:sp>
        <p:nvSpPr>
          <p:cNvPr id="14" name="CuadroTexto 9"/>
          <p:cNvSpPr txBox="1">
            <a:spLocks noChangeArrowheads="1"/>
          </p:cNvSpPr>
          <p:nvPr/>
        </p:nvSpPr>
        <p:spPr bwMode="auto">
          <a:xfrm>
            <a:off x="7467600" y="1981200"/>
            <a:ext cx="2095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s-ES" sz="1200" b="1" dirty="0" smtClean="0">
                <a:solidFill>
                  <a:schemeClr val="bg1"/>
                </a:solidFill>
                <a:effectLst>
                  <a:glow rad="101600">
                    <a:schemeClr val="tx1">
                      <a:alpha val="75000"/>
                    </a:schemeClr>
                  </a:glow>
                </a:effectLst>
              </a:rPr>
              <a:t>MSL landing site</a:t>
            </a:r>
          </a:p>
        </p:txBody>
      </p:sp>
      <p:sp>
        <p:nvSpPr>
          <p:cNvPr id="15" name="Estrella de 5 puntas 14"/>
          <p:cNvSpPr/>
          <p:nvPr/>
        </p:nvSpPr>
        <p:spPr>
          <a:xfrm>
            <a:off x="7924800" y="2362200"/>
            <a:ext cx="152400" cy="1524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17" name="Estrella de 5 puntas 16"/>
          <p:cNvSpPr/>
          <p:nvPr/>
        </p:nvSpPr>
        <p:spPr>
          <a:xfrm>
            <a:off x="5562600" y="2057400"/>
            <a:ext cx="152400" cy="1524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3" name="Marcador de número de diapositiva 2"/>
          <p:cNvSpPr>
            <a:spLocks noGrp="1"/>
          </p:cNvSpPr>
          <p:nvPr>
            <p:ph type="sldNum" sz="quarter" idx="12"/>
          </p:nvPr>
        </p:nvSpPr>
        <p:spPr/>
        <p:txBody>
          <a:bodyPr/>
          <a:lstStyle/>
          <a:p>
            <a:pPr>
              <a:defRPr/>
            </a:pPr>
            <a:fld id="{5FA9C344-C976-224D-BF23-1DA673C5A8EE}" type="slidenum">
              <a:rPr lang="en-US" smtClean="0"/>
              <a:pPr>
                <a:defRPr/>
              </a:pPr>
              <a:t>3</a:t>
            </a:fld>
            <a:endParaRPr lang="en-US" dirty="0"/>
          </a:p>
        </p:txBody>
      </p:sp>
      <p:sp>
        <p:nvSpPr>
          <p:cNvPr id="19" name="CuadroTexto 9"/>
          <p:cNvSpPr txBox="1">
            <a:spLocks noChangeArrowheads="1"/>
          </p:cNvSpPr>
          <p:nvPr/>
        </p:nvSpPr>
        <p:spPr bwMode="auto">
          <a:xfrm>
            <a:off x="5105400" y="1752600"/>
            <a:ext cx="2095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s-ES" sz="1200" b="1" dirty="0" smtClean="0">
                <a:solidFill>
                  <a:schemeClr val="bg1"/>
                </a:solidFill>
                <a:effectLst>
                  <a:glow rad="101600">
                    <a:schemeClr val="tx1">
                      <a:alpha val="75000"/>
                    </a:schemeClr>
                  </a:glow>
                </a:effectLst>
              </a:rPr>
              <a:t>MSL landing site</a:t>
            </a:r>
          </a:p>
        </p:txBody>
      </p:sp>
      <p:sp>
        <p:nvSpPr>
          <p:cNvPr id="20" name="CuadroTexto 19"/>
          <p:cNvSpPr txBox="1"/>
          <p:nvPr/>
        </p:nvSpPr>
        <p:spPr>
          <a:xfrm>
            <a:off x="304800" y="3733800"/>
            <a:ext cx="8610600" cy="4246563"/>
          </a:xfrm>
          <a:prstGeom prst="rect">
            <a:avLst/>
          </a:prstGeom>
          <a:noFill/>
        </p:spPr>
        <p:txBody>
          <a:bodyPr>
            <a:spAutoFit/>
          </a:bodyPr>
          <a:lstStyle/>
          <a:p>
            <a:pPr marL="457200" lvl="2" algn="just">
              <a:defRPr/>
            </a:pPr>
            <a:endParaRPr lang="es-ES" dirty="0"/>
          </a:p>
          <a:p>
            <a:pPr marL="285750" indent="-285750" algn="just">
              <a:buFont typeface="Arial"/>
              <a:buChar char="•"/>
              <a:defRPr/>
            </a:pPr>
            <a:r>
              <a:rPr lang="es-ES" sz="1800" dirty="0" err="1"/>
              <a:t>The</a:t>
            </a:r>
            <a:r>
              <a:rPr lang="es-ES" sz="1800" dirty="0"/>
              <a:t> simulation is configured with 7 grids. The model is run </a:t>
            </a:r>
            <a:r>
              <a:rPr lang="es-ES" sz="1800" dirty="0" err="1"/>
              <a:t>for</a:t>
            </a:r>
            <a:r>
              <a:rPr lang="es-ES" sz="1800" dirty="0"/>
              <a:t> 3 sols with 5 grids and then the 2 additional grids are added and run for at least 3 more </a:t>
            </a:r>
            <a:r>
              <a:rPr lang="es-ES" sz="1800" dirty="0" err="1"/>
              <a:t>sols</a:t>
            </a:r>
            <a:r>
              <a:rPr lang="es-ES" sz="1800" dirty="0"/>
              <a:t>.</a:t>
            </a:r>
          </a:p>
          <a:p>
            <a:pPr marL="285750" indent="-285750" algn="just">
              <a:buFont typeface="Arial"/>
              <a:buChar char="•"/>
              <a:defRPr/>
            </a:pPr>
            <a:endParaRPr lang="es-ES" sz="1800" dirty="0"/>
          </a:p>
          <a:p>
            <a:pPr marL="285750" indent="-285750" algn="just">
              <a:buFont typeface="Arial"/>
              <a:buChar char="•"/>
              <a:defRPr/>
            </a:pPr>
            <a:r>
              <a:rPr lang="es-ES" sz="1800" dirty="0"/>
              <a:t>Horizontal Grid Spacing: Grid 1 (240km), Grid 7 (330m)</a:t>
            </a:r>
          </a:p>
          <a:p>
            <a:pPr algn="just">
              <a:defRPr/>
            </a:pPr>
            <a:endParaRPr lang="es-ES" sz="1800" dirty="0"/>
          </a:p>
          <a:p>
            <a:pPr marL="285750" indent="-285750" algn="just">
              <a:buFont typeface="Arial"/>
              <a:buChar char="•"/>
              <a:defRPr/>
            </a:pPr>
            <a:r>
              <a:rPr lang="es-ES" sz="1800" dirty="0"/>
              <a:t>Vertical </a:t>
            </a:r>
            <a:r>
              <a:rPr lang="es-ES" sz="1800" dirty="0" err="1"/>
              <a:t>Grid</a:t>
            </a:r>
            <a:r>
              <a:rPr lang="es-ES" sz="1800" dirty="0"/>
              <a:t> </a:t>
            </a:r>
            <a:r>
              <a:rPr lang="es-ES" sz="1800" dirty="0" err="1"/>
              <a:t>Spacing</a:t>
            </a:r>
            <a:r>
              <a:rPr lang="es-ES" sz="1800" dirty="0"/>
              <a:t>: 50 </a:t>
            </a:r>
            <a:r>
              <a:rPr lang="es-ES" sz="1800" dirty="0" err="1"/>
              <a:t>points</a:t>
            </a:r>
            <a:r>
              <a:rPr lang="es-ES" sz="1800" dirty="0"/>
              <a:t>, 51km </a:t>
            </a:r>
            <a:r>
              <a:rPr lang="es-ES" sz="1800" dirty="0" err="1"/>
              <a:t>model</a:t>
            </a:r>
            <a:r>
              <a:rPr lang="es-ES" sz="1800" dirty="0"/>
              <a:t> top, 14.5m </a:t>
            </a:r>
            <a:r>
              <a:rPr lang="es-ES" sz="1800" dirty="0" err="1"/>
              <a:t>first</a:t>
            </a:r>
            <a:r>
              <a:rPr lang="es-ES" sz="1800" dirty="0"/>
              <a:t> </a:t>
            </a:r>
            <a:r>
              <a:rPr lang="es-ES" sz="1800" dirty="0" err="1"/>
              <a:t>layer</a:t>
            </a:r>
            <a:r>
              <a:rPr lang="es-ES" sz="1800" dirty="0"/>
              <a:t>, 30m </a:t>
            </a:r>
            <a:r>
              <a:rPr lang="es-ES" sz="1800" dirty="0" err="1"/>
              <a:t>initial</a:t>
            </a:r>
            <a:r>
              <a:rPr lang="es-ES" sz="1800" dirty="0"/>
              <a:t> </a:t>
            </a:r>
            <a:r>
              <a:rPr lang="es-ES" sz="1800" dirty="0" err="1"/>
              <a:t>grid</a:t>
            </a:r>
            <a:r>
              <a:rPr lang="es-ES" sz="1800" dirty="0"/>
              <a:t> </a:t>
            </a:r>
            <a:r>
              <a:rPr lang="es-ES" sz="1800" dirty="0" err="1"/>
              <a:t>spacing</a:t>
            </a:r>
            <a:r>
              <a:rPr lang="es-ES" sz="1800" dirty="0"/>
              <a:t>, 2500m </a:t>
            </a:r>
            <a:r>
              <a:rPr lang="es-ES" sz="1800" dirty="0" err="1"/>
              <a:t>maximum</a:t>
            </a:r>
            <a:r>
              <a:rPr lang="es-ES" sz="1800" dirty="0"/>
              <a:t> </a:t>
            </a:r>
            <a:r>
              <a:rPr lang="es-ES" sz="1800" dirty="0" err="1"/>
              <a:t>grid</a:t>
            </a:r>
            <a:r>
              <a:rPr lang="es-ES" sz="1800" dirty="0"/>
              <a:t> </a:t>
            </a:r>
            <a:r>
              <a:rPr lang="es-ES" sz="1800" dirty="0" err="1"/>
              <a:t>spacing</a:t>
            </a:r>
            <a:r>
              <a:rPr lang="es-ES" sz="1800" dirty="0"/>
              <a:t>, 1.12 </a:t>
            </a:r>
            <a:r>
              <a:rPr lang="es-ES" sz="1800" dirty="0" err="1"/>
              <a:t>stretch</a:t>
            </a:r>
            <a:r>
              <a:rPr lang="es-ES" sz="1800" dirty="0"/>
              <a:t> factor</a:t>
            </a:r>
          </a:p>
          <a:p>
            <a:pPr marL="285750" indent="-285750" algn="just">
              <a:buFont typeface="Arial"/>
              <a:buChar char="•"/>
              <a:defRPr/>
            </a:pPr>
            <a:endParaRPr lang="es-ES" dirty="0"/>
          </a:p>
          <a:p>
            <a:pPr algn="just">
              <a:defRPr/>
            </a:pPr>
            <a:endParaRPr lang="es-ES" dirty="0"/>
          </a:p>
          <a:p>
            <a:pPr algn="just">
              <a:defRPr/>
            </a:pPr>
            <a:endParaRPr lang="es-ES" dirty="0"/>
          </a:p>
          <a:p>
            <a:pPr marL="285750" indent="-285750" algn="just">
              <a:buFont typeface="Arial"/>
              <a:buChar char="•"/>
              <a:defRPr/>
            </a:pPr>
            <a:endParaRPr lang="es-ES" dirty="0"/>
          </a:p>
          <a:p>
            <a:pPr>
              <a:defRPr/>
            </a:pPr>
            <a:endParaRPr lang="es-ES" dirty="0"/>
          </a:p>
        </p:txBody>
      </p:sp>
      <p:sp>
        <p:nvSpPr>
          <p:cNvPr id="4" name="Marcador de pie de página 3"/>
          <p:cNvSpPr>
            <a:spLocks noGrp="1"/>
          </p:cNvSpPr>
          <p:nvPr>
            <p:ph type="ftr" sz="quarter" idx="11"/>
          </p:nvPr>
        </p:nvSpPr>
        <p:spPr/>
        <p:txBody>
          <a:bodyPr/>
          <a:lstStyle/>
          <a:p>
            <a:pPr>
              <a:defRPr/>
            </a:pPr>
            <a:r>
              <a:rPr lang="es-ES_tradnl"/>
              <a:t>JpGU. May/23/2016                                      Jorge Pla-García </a:t>
            </a:r>
            <a:endParaRPr lang="en-US" dirty="0"/>
          </a:p>
        </p:txBody>
      </p:sp>
    </p:spTree>
    <p:extLst>
      <p:ext uri="{BB962C8B-B14F-4D97-AF65-F5344CB8AC3E}">
        <p14:creationId xmlns:p14="http://schemas.microsoft.com/office/powerpoint/2010/main" val="31046403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nim_test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350" y="0"/>
            <a:ext cx="8877300" cy="6858000"/>
          </a:xfrm>
          <a:prstGeom prst="rect">
            <a:avLst/>
          </a:prstGeom>
        </p:spPr>
      </p:pic>
      <p:sp>
        <p:nvSpPr>
          <p:cNvPr id="2" name="Título 1"/>
          <p:cNvSpPr>
            <a:spLocks noGrp="1"/>
          </p:cNvSpPr>
          <p:nvPr>
            <p:ph type="title"/>
          </p:nvPr>
        </p:nvSpPr>
        <p:spPr/>
        <p:txBody>
          <a:bodyPr/>
          <a:lstStyle/>
          <a:p>
            <a:endParaRPr lang="es-ES"/>
          </a:p>
        </p:txBody>
      </p:sp>
      <p:sp>
        <p:nvSpPr>
          <p:cNvPr id="6" name="Título 1"/>
          <p:cNvSpPr txBox="1">
            <a:spLocks/>
          </p:cNvSpPr>
          <p:nvPr/>
        </p:nvSpPr>
        <p:spPr bwMode="auto">
          <a:xfrm>
            <a:off x="596900" y="25717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s-ES" sz="4000" dirty="0" smtClean="0">
                <a:solidFill>
                  <a:schemeClr val="bg1"/>
                </a:solidFill>
                <a:latin typeface="Calibri" charset="0"/>
              </a:rPr>
              <a:t>Test 1</a:t>
            </a:r>
            <a:endParaRPr lang="es-ES" sz="4000" dirty="0">
              <a:solidFill>
                <a:schemeClr val="bg1"/>
              </a:solidFill>
              <a:latin typeface="Calibri" charset="0"/>
            </a:endParaRPr>
          </a:p>
        </p:txBody>
      </p:sp>
    </p:spTree>
    <p:extLst>
      <p:ext uri="{BB962C8B-B14F-4D97-AF65-F5344CB8AC3E}">
        <p14:creationId xmlns:p14="http://schemas.microsoft.com/office/powerpoint/2010/main" val="2676974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nim_tes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350" y="0"/>
            <a:ext cx="8877300" cy="6858000"/>
          </a:xfrm>
          <a:prstGeom prst="rect">
            <a:avLst/>
          </a:prstGeom>
        </p:spPr>
      </p:pic>
      <p:sp>
        <p:nvSpPr>
          <p:cNvPr id="3" name="Título 1"/>
          <p:cNvSpPr txBox="1">
            <a:spLocks/>
          </p:cNvSpPr>
          <p:nvPr/>
        </p:nvSpPr>
        <p:spPr bwMode="auto">
          <a:xfrm>
            <a:off x="596900" y="25717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s-ES" sz="4000" dirty="0" smtClean="0">
                <a:solidFill>
                  <a:schemeClr val="bg1"/>
                </a:solidFill>
                <a:latin typeface="Calibri" charset="0"/>
              </a:rPr>
              <a:t>Test 2</a:t>
            </a:r>
            <a:endParaRPr lang="es-ES" sz="4000" dirty="0">
              <a:solidFill>
                <a:schemeClr val="bg1"/>
              </a:solidFill>
              <a:latin typeface="Calibri" charset="0"/>
            </a:endParaRPr>
          </a:p>
        </p:txBody>
      </p:sp>
    </p:spTree>
    <p:extLst>
      <p:ext uri="{BB962C8B-B14F-4D97-AF65-F5344CB8AC3E}">
        <p14:creationId xmlns:p14="http://schemas.microsoft.com/office/powerpoint/2010/main" val="2271154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nim_test3 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350" y="0"/>
            <a:ext cx="8877300" cy="6858000"/>
          </a:xfrm>
          <a:prstGeom prst="rect">
            <a:avLst/>
          </a:prstGeom>
        </p:spPr>
      </p:pic>
      <p:sp>
        <p:nvSpPr>
          <p:cNvPr id="5" name="Título 1"/>
          <p:cNvSpPr txBox="1">
            <a:spLocks/>
          </p:cNvSpPr>
          <p:nvPr/>
        </p:nvSpPr>
        <p:spPr bwMode="auto">
          <a:xfrm>
            <a:off x="596900" y="25717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s-ES" sz="4000" dirty="0" smtClean="0">
                <a:solidFill>
                  <a:schemeClr val="bg1"/>
                </a:solidFill>
                <a:latin typeface="Calibri" charset="0"/>
              </a:rPr>
              <a:t>Test 3</a:t>
            </a:r>
            <a:endParaRPr lang="es-ES" sz="4000" dirty="0">
              <a:solidFill>
                <a:schemeClr val="bg1"/>
              </a:solidFill>
              <a:latin typeface="Calibri" charset="0"/>
            </a:endParaRPr>
          </a:p>
        </p:txBody>
      </p:sp>
    </p:spTree>
    <p:extLst>
      <p:ext uri="{BB962C8B-B14F-4D97-AF65-F5344CB8AC3E}">
        <p14:creationId xmlns:p14="http://schemas.microsoft.com/office/powerpoint/2010/main" val="2037240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pPr>
              <a:defRPr/>
            </a:pPr>
            <a:r>
              <a:rPr lang="en-US"/>
              <a:t>Aula Espazio. 28/04/2016              Meteorología en Marte. Jorge Pla-García </a:t>
            </a:r>
            <a:endParaRPr lang="en-US" dirty="0"/>
          </a:p>
        </p:txBody>
      </p:sp>
      <p:pic>
        <p:nvPicPr>
          <p:cNvPr id="44034" name="Imagen 6" descr="Gale_cs.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400" y="22860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trella de 5 puntas 8"/>
          <p:cNvSpPr/>
          <p:nvPr/>
        </p:nvSpPr>
        <p:spPr>
          <a:xfrm>
            <a:off x="5257800" y="4648200"/>
            <a:ext cx="228600" cy="2286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44036" name="CuadroTexto 9"/>
          <p:cNvSpPr txBox="1">
            <a:spLocks noChangeArrowheads="1"/>
          </p:cNvSpPr>
          <p:nvPr/>
        </p:nvSpPr>
        <p:spPr bwMode="auto">
          <a:xfrm>
            <a:off x="4648200" y="48768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600" b="1"/>
              <a:t>MSL landing site</a:t>
            </a:r>
          </a:p>
        </p:txBody>
      </p:sp>
      <p:sp>
        <p:nvSpPr>
          <p:cNvPr id="2" name="Marcador de número de diapositiva 1"/>
          <p:cNvSpPr>
            <a:spLocks noGrp="1"/>
          </p:cNvSpPr>
          <p:nvPr>
            <p:ph type="sldNum" sz="quarter" idx="12"/>
          </p:nvPr>
        </p:nvSpPr>
        <p:spPr/>
        <p:txBody>
          <a:bodyPr/>
          <a:lstStyle/>
          <a:p>
            <a:pPr>
              <a:defRPr/>
            </a:pPr>
            <a:fld id="{4FE2B643-A4B2-F84D-AC68-9BA50B8DD8EA}" type="slidenum">
              <a:rPr lang="en-US" smtClean="0"/>
              <a:pPr>
                <a:defRPr/>
              </a:pPr>
              <a:t>7</a:t>
            </a:fld>
            <a:endParaRPr lang="en-US" dirty="0"/>
          </a:p>
        </p:txBody>
      </p:sp>
      <p:sp>
        <p:nvSpPr>
          <p:cNvPr id="44039" name="CuadroTexto 6"/>
          <p:cNvSpPr txBox="1">
            <a:spLocks noChangeArrowheads="1"/>
          </p:cNvSpPr>
          <p:nvPr/>
        </p:nvSpPr>
        <p:spPr bwMode="auto">
          <a:xfrm>
            <a:off x="4953000" y="56388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t>North</a:t>
            </a:r>
          </a:p>
        </p:txBody>
      </p:sp>
      <p:sp>
        <p:nvSpPr>
          <p:cNvPr id="44040" name="CuadroTexto 9"/>
          <p:cNvSpPr txBox="1">
            <a:spLocks noChangeArrowheads="1"/>
          </p:cNvSpPr>
          <p:nvPr/>
        </p:nvSpPr>
        <p:spPr bwMode="auto">
          <a:xfrm>
            <a:off x="2895600" y="5638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t>South</a:t>
            </a:r>
          </a:p>
        </p:txBody>
      </p:sp>
      <p:sp>
        <p:nvSpPr>
          <p:cNvPr id="18" name="CuadroTexto 17"/>
          <p:cNvSpPr txBox="1"/>
          <p:nvPr/>
        </p:nvSpPr>
        <p:spPr>
          <a:xfrm>
            <a:off x="1612900" y="3810000"/>
            <a:ext cx="1600200" cy="369332"/>
          </a:xfrm>
          <a:prstGeom prst="rect">
            <a:avLst/>
          </a:prstGeom>
          <a:noFill/>
          <a:ln>
            <a:noFill/>
          </a:ln>
        </p:spPr>
        <p:txBody>
          <a:bodyPr>
            <a:spAutoFit/>
          </a:bodyPr>
          <a:lstStyle/>
          <a:p>
            <a:pPr>
              <a:defRPr/>
            </a:pPr>
            <a:r>
              <a:rPr lang="es-ES" dirty="0" err="1">
                <a:solidFill>
                  <a:srgbClr val="FF0000"/>
                </a:solidFill>
              </a:rPr>
              <a:t>Tracer</a:t>
            </a:r>
            <a:r>
              <a:rPr lang="es-ES" dirty="0">
                <a:solidFill>
                  <a:srgbClr val="FF0000"/>
                </a:solidFill>
              </a:rPr>
              <a:t> </a:t>
            </a:r>
            <a:r>
              <a:rPr lang="es-ES" dirty="0" smtClean="0">
                <a:solidFill>
                  <a:srgbClr val="FF0000"/>
                </a:solidFill>
              </a:rPr>
              <a:t>1</a:t>
            </a:r>
            <a:endParaRPr lang="es-ES" dirty="0">
              <a:solidFill>
                <a:srgbClr val="FF0000"/>
              </a:solidFill>
            </a:endParaRPr>
          </a:p>
        </p:txBody>
      </p:sp>
      <p:sp>
        <p:nvSpPr>
          <p:cNvPr id="5" name="CuadroTexto 4"/>
          <p:cNvSpPr txBox="1">
            <a:spLocks noChangeArrowheads="1"/>
          </p:cNvSpPr>
          <p:nvPr/>
        </p:nvSpPr>
        <p:spPr bwMode="auto">
          <a:xfrm>
            <a:off x="685800" y="5941218"/>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dirty="0" err="1" smtClean="0"/>
              <a:t>T</a:t>
            </a:r>
            <a:r>
              <a:rPr lang="es-ES" dirty="0" err="1" smtClean="0"/>
              <a:t>racer</a:t>
            </a:r>
            <a:r>
              <a:rPr lang="es-ES" dirty="0" smtClean="0"/>
              <a:t> </a:t>
            </a:r>
            <a:r>
              <a:rPr lang="es-ES" dirty="0" err="1"/>
              <a:t>included</a:t>
            </a:r>
            <a:r>
              <a:rPr lang="es-ES" dirty="0"/>
              <a:t> </a:t>
            </a:r>
            <a:r>
              <a:rPr lang="es-ES" dirty="0" err="1"/>
              <a:t>into</a:t>
            </a:r>
            <a:r>
              <a:rPr lang="es-ES" dirty="0"/>
              <a:t> Gale </a:t>
            </a:r>
            <a:r>
              <a:rPr lang="es-ES" dirty="0" err="1"/>
              <a:t>crater</a:t>
            </a:r>
            <a:r>
              <a:rPr lang="es-ES" dirty="0"/>
              <a:t> </a:t>
            </a:r>
          </a:p>
          <a:p>
            <a:pPr algn="ctr" eaLnBrk="1" hangingPunct="1"/>
            <a:r>
              <a:rPr lang="es-ES" dirty="0" err="1"/>
              <a:t>atmospheric</a:t>
            </a:r>
            <a:r>
              <a:rPr lang="es-ES" dirty="0"/>
              <a:t> </a:t>
            </a:r>
            <a:r>
              <a:rPr lang="es-ES" dirty="0" err="1"/>
              <a:t>simulations</a:t>
            </a:r>
            <a:endParaRPr lang="es-ES" dirty="0"/>
          </a:p>
        </p:txBody>
      </p:sp>
      <p:sp>
        <p:nvSpPr>
          <p:cNvPr id="6" name="Acorde 5"/>
          <p:cNvSpPr/>
          <p:nvPr/>
        </p:nvSpPr>
        <p:spPr>
          <a:xfrm rot="17441032">
            <a:off x="4938918" y="4019063"/>
            <a:ext cx="913282" cy="601293"/>
          </a:xfrm>
          <a:prstGeom prst="chord">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Acorde 6"/>
          <p:cNvSpPr/>
          <p:nvPr/>
        </p:nvSpPr>
        <p:spPr>
          <a:xfrm rot="17651189">
            <a:off x="2909248" y="3275994"/>
            <a:ext cx="890335" cy="904620"/>
          </a:xfrm>
          <a:prstGeom prst="chord">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834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tracers_Ls27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05000" y="457200"/>
            <a:ext cx="7922000" cy="6120000"/>
          </a:xfrm>
          <a:prstGeom prst="rect">
            <a:avLst/>
          </a:prstGeom>
        </p:spPr>
      </p:pic>
      <p:pic>
        <p:nvPicPr>
          <p:cNvPr id="7" name="tracers_Ls270_14.avi"/>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48200" y="304800"/>
            <a:ext cx="4194000" cy="3240000"/>
          </a:xfrm>
          <a:prstGeom prst="rect">
            <a:avLst/>
          </a:prstGeom>
        </p:spPr>
      </p:pic>
      <p:pic>
        <p:nvPicPr>
          <p:cNvPr id="6" name="tracers_Ls270_10000.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648200" y="3618000"/>
            <a:ext cx="4194000" cy="3240000"/>
          </a:xfrm>
          <a:prstGeom prst="rect">
            <a:avLst/>
          </a:prstGeom>
        </p:spPr>
      </p:pic>
      <p:sp>
        <p:nvSpPr>
          <p:cNvPr id="45060" name="CuadroTexto 7"/>
          <p:cNvSpPr txBox="1">
            <a:spLocks noChangeArrowheads="1"/>
          </p:cNvSpPr>
          <p:nvPr/>
        </p:nvSpPr>
        <p:spPr bwMode="auto">
          <a:xfrm>
            <a:off x="1143000" y="1295400"/>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s-ES" sz="1200">
              <a:solidFill>
                <a:schemeClr val="bg1"/>
              </a:solidFill>
            </a:endParaRPr>
          </a:p>
          <a:p>
            <a:pPr algn="ctr" eaLnBrk="1" hangingPunct="1"/>
            <a:r>
              <a:rPr lang="es-ES" sz="1400">
                <a:solidFill>
                  <a:schemeClr val="bg1"/>
                </a:solidFill>
              </a:rPr>
              <a:t>LMST</a:t>
            </a:r>
          </a:p>
          <a:p>
            <a:pPr algn="ctr" eaLnBrk="1" hangingPunct="1"/>
            <a:endParaRPr lang="es-ES" sz="1400">
              <a:solidFill>
                <a:schemeClr val="bg1"/>
              </a:solidFill>
            </a:endParaRPr>
          </a:p>
        </p:txBody>
      </p:sp>
      <p:sp>
        <p:nvSpPr>
          <p:cNvPr id="5" name="Marcador de número de diapositiva 4"/>
          <p:cNvSpPr>
            <a:spLocks noGrp="1"/>
          </p:cNvSpPr>
          <p:nvPr>
            <p:ph type="sldNum" sz="quarter" idx="12"/>
          </p:nvPr>
        </p:nvSpPr>
        <p:spPr/>
        <p:txBody>
          <a:bodyPr/>
          <a:lstStyle/>
          <a:p>
            <a:pPr>
              <a:defRPr/>
            </a:pPr>
            <a:fld id="{2E71F871-2081-C04B-AA50-842C853DDC57}" type="slidenum">
              <a:rPr lang="en-US" smtClean="0"/>
              <a:pPr>
                <a:defRPr/>
              </a:pPr>
              <a:t>8</a:t>
            </a:fld>
            <a:endParaRPr lang="en-US" dirty="0"/>
          </a:p>
        </p:txBody>
      </p:sp>
      <p:sp>
        <p:nvSpPr>
          <p:cNvPr id="45063" name="Imagen 5" descr="tracers_Ls270.gif"/>
          <p:cNvSpPr>
            <a:spLocks noChangeAspect="1"/>
          </p:cNvSpPr>
          <p:nvPr/>
        </p:nvSpPr>
        <p:spPr bwMode="auto">
          <a:xfrm>
            <a:off x="-1905000" y="457200"/>
            <a:ext cx="79216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5064" name="Imagen 1" descr="tracers_Ls270_10000.gif"/>
          <p:cNvSpPr>
            <a:spLocks noChangeAspect="1"/>
          </p:cNvSpPr>
          <p:nvPr/>
        </p:nvSpPr>
        <p:spPr bwMode="auto">
          <a:xfrm>
            <a:off x="4724400" y="3608388"/>
            <a:ext cx="419100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5065" name="Imagen 2" descr="tracers_Ls270_14.gif"/>
          <p:cNvSpPr>
            <a:spLocks noChangeAspect="1"/>
          </p:cNvSpPr>
          <p:nvPr/>
        </p:nvSpPr>
        <p:spPr bwMode="auto">
          <a:xfrm>
            <a:off x="4724400" y="228600"/>
            <a:ext cx="4194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5066" name="CuadroTexto 7"/>
          <p:cNvSpPr txBox="1">
            <a:spLocks noChangeArrowheads="1"/>
          </p:cNvSpPr>
          <p:nvPr/>
        </p:nvSpPr>
        <p:spPr bwMode="auto">
          <a:xfrm>
            <a:off x="-228600" y="228600"/>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a:solidFill>
                  <a:schemeClr val="bg1"/>
                </a:solidFill>
              </a:rPr>
              <a:t>Ls270. Summer equinox. </a:t>
            </a:r>
          </a:p>
          <a:p>
            <a:pPr algn="ctr" eaLnBrk="1" hangingPunct="1"/>
            <a:r>
              <a:rPr lang="es-ES" sz="2000" b="1">
                <a:solidFill>
                  <a:schemeClr val="bg1"/>
                </a:solidFill>
              </a:rPr>
              <a:t>Tracer #1</a:t>
            </a:r>
            <a:r>
              <a:rPr lang="es-ES" sz="2000">
                <a:solidFill>
                  <a:schemeClr val="bg1"/>
                </a:solidFill>
              </a:rPr>
              <a:t> transport</a:t>
            </a:r>
          </a:p>
        </p:txBody>
      </p:sp>
      <p:sp>
        <p:nvSpPr>
          <p:cNvPr id="45067" name="CuadroTexto 8"/>
          <p:cNvSpPr txBox="1">
            <a:spLocks noChangeArrowheads="1"/>
          </p:cNvSpPr>
          <p:nvPr/>
        </p:nvSpPr>
        <p:spPr bwMode="auto">
          <a:xfrm>
            <a:off x="8686800" y="6858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N</a:t>
            </a:r>
          </a:p>
        </p:txBody>
      </p:sp>
      <p:sp>
        <p:nvSpPr>
          <p:cNvPr id="45068" name="CuadroTexto 9"/>
          <p:cNvSpPr txBox="1">
            <a:spLocks noChangeArrowheads="1"/>
          </p:cNvSpPr>
          <p:nvPr/>
        </p:nvSpPr>
        <p:spPr bwMode="auto">
          <a:xfrm>
            <a:off x="8686800" y="25146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S</a:t>
            </a:r>
          </a:p>
        </p:txBody>
      </p:sp>
      <p:sp>
        <p:nvSpPr>
          <p:cNvPr id="45069" name="CuadroTexto 10"/>
          <p:cNvSpPr txBox="1">
            <a:spLocks noChangeArrowheads="1"/>
          </p:cNvSpPr>
          <p:nvPr/>
        </p:nvSpPr>
        <p:spPr bwMode="auto">
          <a:xfrm>
            <a:off x="8686800" y="41148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N</a:t>
            </a:r>
          </a:p>
        </p:txBody>
      </p:sp>
      <p:sp>
        <p:nvSpPr>
          <p:cNvPr id="45070" name="CuadroTexto 11"/>
          <p:cNvSpPr txBox="1">
            <a:spLocks noChangeArrowheads="1"/>
          </p:cNvSpPr>
          <p:nvPr/>
        </p:nvSpPr>
        <p:spPr bwMode="auto">
          <a:xfrm>
            <a:off x="8674100" y="60198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S</a:t>
            </a:r>
          </a:p>
        </p:txBody>
      </p:sp>
      <p:sp>
        <p:nvSpPr>
          <p:cNvPr id="45071" name="CuadroTexto 12"/>
          <p:cNvSpPr txBox="1">
            <a:spLocks noChangeArrowheads="1"/>
          </p:cNvSpPr>
          <p:nvPr/>
        </p:nvSpPr>
        <p:spPr bwMode="auto">
          <a:xfrm>
            <a:off x="1219200" y="3886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S</a:t>
            </a:r>
          </a:p>
        </p:txBody>
      </p:sp>
      <p:sp>
        <p:nvSpPr>
          <p:cNvPr id="45072" name="CuadroTexto 13"/>
          <p:cNvSpPr txBox="1">
            <a:spLocks noChangeArrowheads="1"/>
          </p:cNvSpPr>
          <p:nvPr/>
        </p:nvSpPr>
        <p:spPr bwMode="auto">
          <a:xfrm>
            <a:off x="3276600" y="3886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N</a:t>
            </a:r>
          </a:p>
        </p:txBody>
      </p:sp>
      <p:sp>
        <p:nvSpPr>
          <p:cNvPr id="45073" name="CuadroTexto 15"/>
          <p:cNvSpPr txBox="1">
            <a:spLocks noChangeArrowheads="1"/>
          </p:cNvSpPr>
          <p:nvPr/>
        </p:nvSpPr>
        <p:spPr bwMode="auto">
          <a:xfrm>
            <a:off x="4191000" y="127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a:solidFill>
                  <a:schemeClr val="bg1"/>
                </a:solidFill>
              </a:rPr>
              <a:t>14 meters AGL</a:t>
            </a:r>
          </a:p>
        </p:txBody>
      </p:sp>
      <p:sp>
        <p:nvSpPr>
          <p:cNvPr id="45074" name="CuadroTexto 16"/>
          <p:cNvSpPr txBox="1">
            <a:spLocks noChangeArrowheads="1"/>
          </p:cNvSpPr>
          <p:nvPr/>
        </p:nvSpPr>
        <p:spPr bwMode="auto">
          <a:xfrm>
            <a:off x="4267200" y="34290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dirty="0">
                <a:solidFill>
                  <a:schemeClr val="bg1"/>
                </a:solidFill>
              </a:rPr>
              <a:t>10 </a:t>
            </a:r>
            <a:r>
              <a:rPr lang="es-ES" sz="2000" dirty="0" err="1">
                <a:solidFill>
                  <a:schemeClr val="bg1"/>
                </a:solidFill>
              </a:rPr>
              <a:t>kms</a:t>
            </a:r>
            <a:r>
              <a:rPr lang="es-ES" sz="2000" dirty="0">
                <a:solidFill>
                  <a:schemeClr val="bg1"/>
                </a:solidFill>
              </a:rPr>
              <a:t> AGL</a:t>
            </a:r>
          </a:p>
        </p:txBody>
      </p:sp>
      <p:cxnSp>
        <p:nvCxnSpPr>
          <p:cNvPr id="19" name="Conector recto 18"/>
          <p:cNvCxnSpPr/>
          <p:nvPr/>
        </p:nvCxnSpPr>
        <p:spPr>
          <a:xfrm flipH="1">
            <a:off x="4495800" y="0"/>
            <a:ext cx="76200" cy="68580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5076" name="CuadroTexto 19"/>
          <p:cNvSpPr txBox="1">
            <a:spLocks noChangeArrowheads="1"/>
          </p:cNvSpPr>
          <p:nvPr/>
        </p:nvSpPr>
        <p:spPr bwMode="auto">
          <a:xfrm>
            <a:off x="-381000" y="12192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a:solidFill>
                  <a:schemeClr val="bg1"/>
                </a:solidFill>
              </a:rPr>
              <a:t>Crater cross section</a:t>
            </a:r>
          </a:p>
        </p:txBody>
      </p:sp>
      <p:sp>
        <p:nvSpPr>
          <p:cNvPr id="45077" name="CuadroTexto 7"/>
          <p:cNvSpPr txBox="1">
            <a:spLocks noChangeArrowheads="1"/>
          </p:cNvSpPr>
          <p:nvPr/>
        </p:nvSpPr>
        <p:spPr bwMode="auto">
          <a:xfrm>
            <a:off x="-304800" y="51054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800" dirty="0" err="1">
                <a:solidFill>
                  <a:schemeClr val="bg1"/>
                </a:solidFill>
              </a:rPr>
              <a:t>Tracer</a:t>
            </a:r>
            <a:r>
              <a:rPr lang="es-ES" sz="1800" dirty="0">
                <a:solidFill>
                  <a:schemeClr val="bg1"/>
                </a:solidFill>
              </a:rPr>
              <a:t> 1# </a:t>
            </a:r>
            <a:r>
              <a:rPr lang="es-ES" sz="1800" dirty="0" err="1">
                <a:solidFill>
                  <a:schemeClr val="bg1"/>
                </a:solidFill>
              </a:rPr>
              <a:t>fraction</a:t>
            </a:r>
            <a:endParaRPr lang="es-ES" sz="1800" dirty="0">
              <a:solidFill>
                <a:schemeClr val="bg1"/>
              </a:solidFill>
            </a:endParaRPr>
          </a:p>
          <a:p>
            <a:pPr algn="ctr" eaLnBrk="1" hangingPunct="1"/>
            <a:r>
              <a:rPr lang="es-ES" sz="1800" dirty="0">
                <a:solidFill>
                  <a:schemeClr val="bg1"/>
                </a:solidFill>
              </a:rPr>
              <a:t>t</a:t>
            </a:r>
            <a:r>
              <a:rPr lang="es-ES" sz="1800" dirty="0" smtClean="0">
                <a:solidFill>
                  <a:schemeClr val="bg1"/>
                </a:solidFill>
              </a:rPr>
              <a:t>racer1</a:t>
            </a:r>
            <a:r>
              <a:rPr lang="es-ES" sz="1800" dirty="0">
                <a:solidFill>
                  <a:schemeClr val="bg1"/>
                </a:solidFill>
              </a:rPr>
              <a:t>/tracer1+tracer2+tracer3</a:t>
            </a:r>
          </a:p>
        </p:txBody>
      </p:sp>
      <p:cxnSp>
        <p:nvCxnSpPr>
          <p:cNvPr id="18" name="Conector recto 17"/>
          <p:cNvCxnSpPr/>
          <p:nvPr/>
        </p:nvCxnSpPr>
        <p:spPr>
          <a:xfrm>
            <a:off x="0" y="1066800"/>
            <a:ext cx="4572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595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3" fill="hold"/>
                                        <p:tgtEl>
                                          <p:spTgt spid="6"/>
                                        </p:tgtEl>
                                      </p:cBhvr>
                                    </p:cmd>
                                  </p:childTnLst>
                                </p:cTn>
                              </p:par>
                              <p:par>
                                <p:cTn id="7" presetID="1" presetClass="mediacall" presetSubtype="0" fill="hold" nodeType="withEffect">
                                  <p:stCondLst>
                                    <p:cond delay="0"/>
                                  </p:stCondLst>
                                  <p:childTnLst>
                                    <p:cmd type="call" cmd="playFrom(0.0)">
                                      <p:cBhvr>
                                        <p:cTn id="8" dur="9600" fill="hold"/>
                                        <p:tgtEl>
                                          <p:spTgt spid="7"/>
                                        </p:tgtEl>
                                      </p:cBhvr>
                                    </p:cmd>
                                  </p:childTnLst>
                                </p:cTn>
                              </p:par>
                              <p:par>
                                <p:cTn id="9" presetID="1" presetClass="mediacall" presetSubtype="0" fill="hold" nodeType="withEffect">
                                  <p:stCondLst>
                                    <p:cond delay="0"/>
                                  </p:stCondLst>
                                  <p:childTnLst>
                                    <p:cmd type="call" cmd="playFrom(0.0)">
                                      <p:cBhvr>
                                        <p:cTn id="10" dur="9600" fill="hold"/>
                                        <p:tgtEl>
                                          <p:spTgt spid="3"/>
                                        </p:tgtEl>
                                      </p:cBhvr>
                                    </p:cmd>
                                  </p:childTnLst>
                                </p:cTn>
                              </p:par>
                              <p:par>
                                <p:cTn id="11" presetID="1" presetClass="mediacall" presetSubtype="0" fill="hold" nodeType="withEffect">
                                  <p:stCondLst>
                                    <p:cond delay="0"/>
                                  </p:stCondLst>
                                  <p:childTnLst>
                                    <p:cmd type="call" cmd="playFrom(0.0)">
                                      <p:cBhvr>
                                        <p:cTn id="12" dur="9600" fill="hold"/>
                                        <p:tgtEl>
                                          <p:spTgt spid="3"/>
                                        </p:tgtEl>
                                      </p:cBhvr>
                                    </p:cmd>
                                  </p:childTnLst>
                                </p:cTn>
                              </p:par>
                              <p:par>
                                <p:cTn id="13" presetID="1" presetClass="mediacall" presetSubtype="0" fill="hold" nodeType="withEffect">
                                  <p:stCondLst>
                                    <p:cond delay="0"/>
                                  </p:stCondLst>
                                  <p:childTnLst>
                                    <p:cmd type="call" cmd="playFrom(0.0)">
                                      <p:cBhvr>
                                        <p:cTn id="14" dur="9600" fill="hold"/>
                                        <p:tgtEl>
                                          <p:spTgt spid="7"/>
                                        </p:tgtEl>
                                      </p:cBhvr>
                                    </p:cmd>
                                  </p:childTnLst>
                                </p:cTn>
                              </p:par>
                              <p:par>
                                <p:cTn id="15" presetID="1" presetClass="mediacall" presetSubtype="0" fill="hold" nodeType="withEffect">
                                  <p:stCondLst>
                                    <p:cond delay="0"/>
                                  </p:stCondLst>
                                  <p:childTnLst>
                                    <p:cmd type="call" cmd="playFrom(0.0)">
                                      <p:cBhvr>
                                        <p:cTn id="16" dur="10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repeatCount="indefinite" fill="remove"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video>
              <p:cMediaNode vol="80000">
                <p:cTn id="29" repeatCount="indefinite" fill="remove"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racers_Ls9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05000" y="457200"/>
            <a:ext cx="7922000" cy="6120000"/>
          </a:xfrm>
          <a:prstGeom prst="rect">
            <a:avLst/>
          </a:prstGeom>
        </p:spPr>
      </p:pic>
      <p:pic>
        <p:nvPicPr>
          <p:cNvPr id="4" name="tracers_Ls90_10000.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48200" y="3618000"/>
            <a:ext cx="4194000" cy="3240000"/>
          </a:xfrm>
          <a:prstGeom prst="rect">
            <a:avLst/>
          </a:prstGeom>
        </p:spPr>
      </p:pic>
      <p:pic>
        <p:nvPicPr>
          <p:cNvPr id="3" name="tracers_Ls90_14.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648200" y="304800"/>
            <a:ext cx="4194000" cy="3240000"/>
          </a:xfrm>
          <a:prstGeom prst="rect">
            <a:avLst/>
          </a:prstGeom>
        </p:spPr>
      </p:pic>
      <p:sp>
        <p:nvSpPr>
          <p:cNvPr id="5" name="Marcador de número de diapositiva 4"/>
          <p:cNvSpPr>
            <a:spLocks noGrp="1"/>
          </p:cNvSpPr>
          <p:nvPr>
            <p:ph type="sldNum" sz="quarter" idx="12"/>
          </p:nvPr>
        </p:nvSpPr>
        <p:spPr/>
        <p:txBody>
          <a:bodyPr/>
          <a:lstStyle/>
          <a:p>
            <a:pPr>
              <a:defRPr/>
            </a:pPr>
            <a:fld id="{1D402012-1664-5041-8DD7-334D73B67E07}" type="slidenum">
              <a:rPr lang="en-US" smtClean="0"/>
              <a:pPr>
                <a:defRPr/>
              </a:pPr>
              <a:t>9</a:t>
            </a:fld>
            <a:endParaRPr lang="en-US" dirty="0"/>
          </a:p>
        </p:txBody>
      </p:sp>
      <p:sp>
        <p:nvSpPr>
          <p:cNvPr id="46085" name="Imagen 5" descr="tracers_Ls90.gif"/>
          <p:cNvSpPr>
            <a:spLocks noChangeAspect="1"/>
          </p:cNvSpPr>
          <p:nvPr/>
        </p:nvSpPr>
        <p:spPr bwMode="auto">
          <a:xfrm>
            <a:off x="-1905000" y="457200"/>
            <a:ext cx="79216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6086" name="Imagen 6" descr="tracers_Ls90_14.gif"/>
          <p:cNvSpPr>
            <a:spLocks noChangeAspect="1"/>
          </p:cNvSpPr>
          <p:nvPr/>
        </p:nvSpPr>
        <p:spPr bwMode="auto">
          <a:xfrm>
            <a:off x="4724400" y="228600"/>
            <a:ext cx="41910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6087" name="Imagen 7" descr="tracers_Ls90_10000.gif"/>
          <p:cNvSpPr>
            <a:spLocks noChangeAspect="1"/>
          </p:cNvSpPr>
          <p:nvPr/>
        </p:nvSpPr>
        <p:spPr bwMode="auto">
          <a:xfrm>
            <a:off x="4724400" y="3592513"/>
            <a:ext cx="41941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6088" name="CuadroTexto 10"/>
          <p:cNvSpPr txBox="1">
            <a:spLocks noChangeArrowheads="1"/>
          </p:cNvSpPr>
          <p:nvPr/>
        </p:nvSpPr>
        <p:spPr bwMode="auto">
          <a:xfrm>
            <a:off x="8686800" y="6858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N</a:t>
            </a:r>
          </a:p>
        </p:txBody>
      </p:sp>
      <p:sp>
        <p:nvSpPr>
          <p:cNvPr id="46089" name="CuadroTexto 11"/>
          <p:cNvSpPr txBox="1">
            <a:spLocks noChangeArrowheads="1"/>
          </p:cNvSpPr>
          <p:nvPr/>
        </p:nvSpPr>
        <p:spPr bwMode="auto">
          <a:xfrm>
            <a:off x="8686800" y="41148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N</a:t>
            </a:r>
          </a:p>
        </p:txBody>
      </p:sp>
      <p:sp>
        <p:nvSpPr>
          <p:cNvPr id="46090" name="CuadroTexto 12"/>
          <p:cNvSpPr txBox="1">
            <a:spLocks noChangeArrowheads="1"/>
          </p:cNvSpPr>
          <p:nvPr/>
        </p:nvSpPr>
        <p:spPr bwMode="auto">
          <a:xfrm>
            <a:off x="8674100" y="60198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S</a:t>
            </a:r>
          </a:p>
        </p:txBody>
      </p:sp>
      <p:sp>
        <p:nvSpPr>
          <p:cNvPr id="46091" name="CuadroTexto 13"/>
          <p:cNvSpPr txBox="1">
            <a:spLocks noChangeArrowheads="1"/>
          </p:cNvSpPr>
          <p:nvPr/>
        </p:nvSpPr>
        <p:spPr bwMode="auto">
          <a:xfrm>
            <a:off x="8686800" y="25146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S</a:t>
            </a:r>
          </a:p>
        </p:txBody>
      </p:sp>
      <p:sp>
        <p:nvSpPr>
          <p:cNvPr id="46092" name="CuadroTexto 15"/>
          <p:cNvSpPr txBox="1">
            <a:spLocks noChangeArrowheads="1"/>
          </p:cNvSpPr>
          <p:nvPr/>
        </p:nvSpPr>
        <p:spPr bwMode="auto">
          <a:xfrm>
            <a:off x="4191000" y="127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dirty="0">
                <a:solidFill>
                  <a:schemeClr val="bg1"/>
                </a:solidFill>
              </a:rPr>
              <a:t>14 </a:t>
            </a:r>
            <a:r>
              <a:rPr lang="es-ES" sz="2000" dirty="0" err="1">
                <a:solidFill>
                  <a:schemeClr val="bg1"/>
                </a:solidFill>
              </a:rPr>
              <a:t>meters</a:t>
            </a:r>
            <a:r>
              <a:rPr lang="es-ES" sz="2000" dirty="0">
                <a:solidFill>
                  <a:schemeClr val="bg1"/>
                </a:solidFill>
              </a:rPr>
              <a:t> AGL</a:t>
            </a:r>
          </a:p>
        </p:txBody>
      </p:sp>
      <p:sp>
        <p:nvSpPr>
          <p:cNvPr id="46093" name="CuadroTexto 18"/>
          <p:cNvSpPr txBox="1">
            <a:spLocks noChangeArrowheads="1"/>
          </p:cNvSpPr>
          <p:nvPr/>
        </p:nvSpPr>
        <p:spPr bwMode="auto">
          <a:xfrm>
            <a:off x="-381000" y="12192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a:solidFill>
                  <a:schemeClr val="bg1"/>
                </a:solidFill>
              </a:rPr>
              <a:t>Crater cross section</a:t>
            </a:r>
          </a:p>
        </p:txBody>
      </p:sp>
      <p:cxnSp>
        <p:nvCxnSpPr>
          <p:cNvPr id="20" name="Conector recto 19"/>
          <p:cNvCxnSpPr/>
          <p:nvPr/>
        </p:nvCxnSpPr>
        <p:spPr>
          <a:xfrm flipH="1">
            <a:off x="4495800" y="0"/>
            <a:ext cx="76200" cy="68580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6095" name="CuadroTexto 20"/>
          <p:cNvSpPr txBox="1">
            <a:spLocks noChangeArrowheads="1"/>
          </p:cNvSpPr>
          <p:nvPr/>
        </p:nvSpPr>
        <p:spPr bwMode="auto">
          <a:xfrm>
            <a:off x="1219200" y="228600"/>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2000">
                <a:solidFill>
                  <a:schemeClr val="bg1"/>
                </a:solidFill>
              </a:rPr>
              <a:t>Ls90. Winter equinox. </a:t>
            </a:r>
          </a:p>
          <a:p>
            <a:pPr eaLnBrk="1" hangingPunct="1"/>
            <a:r>
              <a:rPr lang="es-ES" sz="2000" b="1">
                <a:solidFill>
                  <a:schemeClr val="bg1"/>
                </a:solidFill>
              </a:rPr>
              <a:t>Tracer #1</a:t>
            </a:r>
            <a:r>
              <a:rPr lang="es-ES" sz="2000">
                <a:solidFill>
                  <a:schemeClr val="bg1"/>
                </a:solidFill>
              </a:rPr>
              <a:t> transport</a:t>
            </a:r>
          </a:p>
        </p:txBody>
      </p:sp>
      <p:cxnSp>
        <p:nvCxnSpPr>
          <p:cNvPr id="17" name="Conector recto 16"/>
          <p:cNvCxnSpPr/>
          <p:nvPr/>
        </p:nvCxnSpPr>
        <p:spPr>
          <a:xfrm>
            <a:off x="0" y="1066800"/>
            <a:ext cx="4572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6097" name="CuadroTexto 12"/>
          <p:cNvSpPr txBox="1">
            <a:spLocks noChangeArrowheads="1"/>
          </p:cNvSpPr>
          <p:nvPr/>
        </p:nvSpPr>
        <p:spPr bwMode="auto">
          <a:xfrm>
            <a:off x="1219200" y="3886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S</a:t>
            </a:r>
          </a:p>
        </p:txBody>
      </p:sp>
      <p:sp>
        <p:nvSpPr>
          <p:cNvPr id="46098" name="CuadroTexto 13"/>
          <p:cNvSpPr txBox="1">
            <a:spLocks noChangeArrowheads="1"/>
          </p:cNvSpPr>
          <p:nvPr/>
        </p:nvSpPr>
        <p:spPr bwMode="auto">
          <a:xfrm>
            <a:off x="3276600" y="38862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a:solidFill>
                  <a:schemeClr val="bg1"/>
                </a:solidFill>
              </a:rPr>
              <a:t>N</a:t>
            </a:r>
          </a:p>
        </p:txBody>
      </p:sp>
      <p:sp>
        <p:nvSpPr>
          <p:cNvPr id="46099" name="Imagen 20" descr="tracers_Ls90_10000.gif"/>
          <p:cNvSpPr>
            <a:spLocks noChangeAspect="1"/>
          </p:cNvSpPr>
          <p:nvPr/>
        </p:nvSpPr>
        <p:spPr bwMode="auto">
          <a:xfrm>
            <a:off x="4724400" y="3592513"/>
            <a:ext cx="41941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46100" name="CuadroTexto 16"/>
          <p:cNvSpPr txBox="1">
            <a:spLocks noChangeArrowheads="1"/>
          </p:cNvSpPr>
          <p:nvPr/>
        </p:nvSpPr>
        <p:spPr bwMode="auto">
          <a:xfrm>
            <a:off x="4267200" y="34290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dirty="0">
                <a:solidFill>
                  <a:schemeClr val="bg1"/>
                </a:solidFill>
              </a:rPr>
              <a:t>10 </a:t>
            </a:r>
            <a:r>
              <a:rPr lang="es-ES" sz="2000" dirty="0" err="1">
                <a:solidFill>
                  <a:schemeClr val="bg1"/>
                </a:solidFill>
              </a:rPr>
              <a:t>kms</a:t>
            </a:r>
            <a:r>
              <a:rPr lang="es-ES" sz="2000" dirty="0">
                <a:solidFill>
                  <a:schemeClr val="bg1"/>
                </a:solidFill>
              </a:rPr>
              <a:t> AGL</a:t>
            </a:r>
          </a:p>
        </p:txBody>
      </p:sp>
      <p:sp>
        <p:nvSpPr>
          <p:cNvPr id="46102" name="CuadroTexto 7"/>
          <p:cNvSpPr txBox="1">
            <a:spLocks noChangeArrowheads="1"/>
          </p:cNvSpPr>
          <p:nvPr/>
        </p:nvSpPr>
        <p:spPr bwMode="auto">
          <a:xfrm>
            <a:off x="-304800" y="51054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800" dirty="0" err="1">
                <a:solidFill>
                  <a:schemeClr val="bg1"/>
                </a:solidFill>
              </a:rPr>
              <a:t>Tracer</a:t>
            </a:r>
            <a:r>
              <a:rPr lang="es-ES" sz="1800" dirty="0">
                <a:solidFill>
                  <a:schemeClr val="bg1"/>
                </a:solidFill>
              </a:rPr>
              <a:t> 1# </a:t>
            </a:r>
            <a:r>
              <a:rPr lang="es-ES" sz="1800" dirty="0" err="1">
                <a:solidFill>
                  <a:schemeClr val="bg1"/>
                </a:solidFill>
              </a:rPr>
              <a:t>fraction</a:t>
            </a:r>
            <a:endParaRPr lang="es-ES" sz="1800" dirty="0">
              <a:solidFill>
                <a:schemeClr val="bg1"/>
              </a:solidFill>
            </a:endParaRPr>
          </a:p>
          <a:p>
            <a:pPr algn="ctr" eaLnBrk="1" hangingPunct="1"/>
            <a:r>
              <a:rPr lang="es-ES" sz="1800" dirty="0">
                <a:solidFill>
                  <a:schemeClr val="bg1"/>
                </a:solidFill>
              </a:rPr>
              <a:t>t</a:t>
            </a:r>
            <a:r>
              <a:rPr lang="es-ES" sz="1800" dirty="0" smtClean="0">
                <a:solidFill>
                  <a:schemeClr val="bg1"/>
                </a:solidFill>
              </a:rPr>
              <a:t>racer1</a:t>
            </a:r>
            <a:r>
              <a:rPr lang="es-ES" sz="1800" dirty="0">
                <a:solidFill>
                  <a:schemeClr val="bg1"/>
                </a:solidFill>
              </a:rPr>
              <a:t>/tracer1+tracer2+tracer3</a:t>
            </a:r>
          </a:p>
        </p:txBody>
      </p:sp>
    </p:spTree>
    <p:extLst>
      <p:ext uri="{BB962C8B-B14F-4D97-AF65-F5344CB8AC3E}">
        <p14:creationId xmlns:p14="http://schemas.microsoft.com/office/powerpoint/2010/main" val="1439404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2"/>
                                        </p:tgtEl>
                                      </p:cBhvr>
                                    </p:cmd>
                                  </p:childTnLst>
                                </p:cTn>
                              </p:par>
                              <p:par>
                                <p:cTn id="7" presetID="1" presetClass="mediacall" presetSubtype="0" fill="hold" nodeType="withEffect">
                                  <p:stCondLst>
                                    <p:cond delay="0"/>
                                  </p:stCondLst>
                                  <p:childTnLst>
                                    <p:cmd type="call" cmd="playFrom(0.0)">
                                      <p:cBhvr>
                                        <p:cTn id="8" dur="9600" fill="hold"/>
                                        <p:tgtEl>
                                          <p:spTgt spid="3"/>
                                        </p:tgtEl>
                                      </p:cBhvr>
                                    </p:cmd>
                                  </p:childTnLst>
                                </p:cTn>
                              </p:par>
                              <p:par>
                                <p:cTn id="9" presetID="1" presetClass="mediacall" presetSubtype="0" fill="hold" nodeType="withEffect">
                                  <p:stCondLst>
                                    <p:cond delay="0"/>
                                  </p:stCondLst>
                                  <p:childTnLst>
                                    <p:cmd type="call" cmd="playFrom(0.0)">
                                      <p:cBhvr>
                                        <p:cTn id="10" dur="9600" fill="hold"/>
                                        <p:tgtEl>
                                          <p:spTgt spid="4"/>
                                        </p:tgtEl>
                                      </p:cBhvr>
                                    </p:cmd>
                                  </p:childTnLst>
                                </p:cTn>
                              </p:par>
                              <p:par>
                                <p:cTn id="11" presetID="1" presetClass="mediacall" presetSubtype="0" fill="hold" nodeType="withEffect">
                                  <p:stCondLst>
                                    <p:cond delay="0"/>
                                  </p:stCondLst>
                                  <p:childTnLst>
                                    <p:cmd type="call" cmd="playFrom(0.0)">
                                      <p:cBhvr>
                                        <p:cTn id="12" dur="9600" fill="hold"/>
                                        <p:tgtEl>
                                          <p:spTgt spid="2"/>
                                        </p:tgtEl>
                                      </p:cBhvr>
                                    </p:cmd>
                                  </p:childTnLst>
                                </p:cTn>
                              </p:par>
                              <p:par>
                                <p:cTn id="13" presetID="1" presetClass="mediacall" presetSubtype="0" fill="hold" nodeType="withEffect">
                                  <p:stCondLst>
                                    <p:cond delay="0"/>
                                  </p:stCondLst>
                                  <p:childTnLst>
                                    <p:cmd type="call" cmd="playFrom(0.0)">
                                      <p:cBhvr>
                                        <p:cTn id="14" dur="9600" fill="hold"/>
                                        <p:tgtEl>
                                          <p:spTgt spid="3"/>
                                        </p:tgtEl>
                                      </p:cBhvr>
                                    </p:cmd>
                                  </p:childTnLst>
                                </p:cTn>
                              </p:par>
                              <p:par>
                                <p:cTn id="15" presetID="1" presetClass="mediacall" presetSubtype="0" fill="hold" nodeType="withEffect">
                                  <p:stCondLst>
                                    <p:cond delay="0"/>
                                  </p:stCondLst>
                                  <p:childTnLst>
                                    <p:cmd type="call" cmd="playFrom(0.0)">
                                      <p:cBhvr>
                                        <p:cTn id="16" dur="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repeatCount="indefinite" fill="remove"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p:cMediaNode vol="80000">
                <p:cTn id="29" repeatCount="indefinite" fill="remove"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1431</TotalTime>
  <Words>391</Words>
  <Application>Microsoft Macintosh PowerPoint</Application>
  <PresentationFormat>Presentación en pantalla (4:3)</PresentationFormat>
  <Paragraphs>76</Paragraphs>
  <Slides>10</Slides>
  <Notes>1</Notes>
  <HiddenSlides>0</HiddenSlides>
  <MMClips>9</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1_Tema de Office</vt:lpstr>
      <vt:lpstr>CheMRAMS CAB Status 21rd June 2016</vt:lpstr>
      <vt:lpstr>Preliminary Conservation Tests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Computing total mass  Total mass of tracer grid box  = mixing ratio of tracer * mass of air Mass of air = density of air * dX*dY*dZ  The tracers are on thermodynamic points in the vertical stagger grid. dZ corresponds to the distance where the tracer is in the middle of the box:  ----------   tracer level k+1 thermodynamic level  - - - - - - -  w level k momentum level  ------------ tracer level k thermodynamic level  - - - - - - -  w level k-1 momentum level  ----------- tracer level k-1 thermodynamic level  dZ is the thickness of the vertical layer, that is, the value we want to include in the sum function in order to compute total mass.   Unlike dX and dY, dZ can not be digged out directly from the experiments results and must be computed modifying MRAMS code. </vt:lpstr>
    </vt:vector>
  </TitlesOfParts>
  <Company>CSIC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CSIC</dc:creator>
  <cp:lastModifiedBy>CSIC</cp:lastModifiedBy>
  <cp:revision>48</cp:revision>
  <dcterms:created xsi:type="dcterms:W3CDTF">2016-06-02T21:05:42Z</dcterms:created>
  <dcterms:modified xsi:type="dcterms:W3CDTF">2016-06-22T13:58:46Z</dcterms:modified>
</cp:coreProperties>
</file>