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mp4" ContentType="video/unknown"/>
  <Default Extension="vml" ContentType="application/vnd.openxmlformats-officedocument.vmlDrawing"/>
  <Default Extension="tif" ContentType="image/tif"/>
  <Default Extension="bin" ContentType="application/vnd.openxmlformats-officedocument.presentationml.printerSettings"/>
  <Default Extension="docx" ContentType="application/vnd.openxmlformats-officedocument.wordprocessingml.document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381" r:id="rId2"/>
    <p:sldId id="389" r:id="rId3"/>
    <p:sldId id="390" r:id="rId4"/>
    <p:sldId id="391" r:id="rId5"/>
    <p:sldId id="392" r:id="rId6"/>
    <p:sldId id="393" r:id="rId7"/>
    <p:sldId id="394" r:id="rId8"/>
    <p:sldId id="395" r:id="rId9"/>
    <p:sldId id="493" r:id="rId10"/>
    <p:sldId id="374" r:id="rId11"/>
    <p:sldId id="452" r:id="rId12"/>
    <p:sldId id="453" r:id="rId13"/>
    <p:sldId id="495" r:id="rId14"/>
    <p:sldId id="454" r:id="rId15"/>
    <p:sldId id="455" r:id="rId16"/>
    <p:sldId id="456" r:id="rId17"/>
    <p:sldId id="496" r:id="rId18"/>
    <p:sldId id="457" r:id="rId19"/>
    <p:sldId id="458" r:id="rId20"/>
    <p:sldId id="498" r:id="rId21"/>
    <p:sldId id="527" r:id="rId22"/>
    <p:sldId id="525" r:id="rId23"/>
    <p:sldId id="396" r:id="rId24"/>
    <p:sldId id="382" r:id="rId25"/>
    <p:sldId id="526" r:id="rId26"/>
    <p:sldId id="469" r:id="rId27"/>
    <p:sldId id="531" r:id="rId28"/>
    <p:sldId id="529" r:id="rId29"/>
    <p:sldId id="530" r:id="rId30"/>
    <p:sldId id="384" r:id="rId31"/>
    <p:sldId id="385" r:id="rId32"/>
    <p:sldId id="386" r:id="rId33"/>
    <p:sldId id="472" r:id="rId34"/>
    <p:sldId id="486" r:id="rId35"/>
    <p:sldId id="524" r:id="rId36"/>
    <p:sldId id="494" r:id="rId37"/>
    <p:sldId id="487" r:id="rId38"/>
    <p:sldId id="488" r:id="rId39"/>
    <p:sldId id="489" r:id="rId40"/>
    <p:sldId id="490" r:id="rId41"/>
    <p:sldId id="328" r:id="rId42"/>
    <p:sldId id="500" r:id="rId43"/>
    <p:sldId id="499" r:id="rId44"/>
    <p:sldId id="501" r:id="rId45"/>
    <p:sldId id="502" r:id="rId46"/>
    <p:sldId id="503" r:id="rId47"/>
    <p:sldId id="507" r:id="rId48"/>
    <p:sldId id="508" r:id="rId49"/>
    <p:sldId id="509" r:id="rId50"/>
    <p:sldId id="510" r:id="rId51"/>
    <p:sldId id="513" r:id="rId52"/>
    <p:sldId id="514" r:id="rId53"/>
    <p:sldId id="528" r:id="rId54"/>
    <p:sldId id="515" r:id="rId55"/>
    <p:sldId id="520" r:id="rId56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B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Estilo claro 3 - Énfasis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85" autoAdjust="0"/>
    <p:restoredTop sz="97470" autoAdjust="0"/>
  </p:normalViewPr>
  <p:slideViewPr>
    <p:cSldViewPr snapToGrid="0" snapToObjects="1">
      <p:cViewPr>
        <p:scale>
          <a:sx n="100" d="100"/>
          <a:sy n="100" d="100"/>
        </p:scale>
        <p:origin x="-80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handoutMaster" Target="handoutMasters/handout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D505F6-01F2-0548-9D4B-91B1BDFC61F2}" type="datetime1">
              <a:rPr lang="es-ES" smtClean="0"/>
              <a:t>18/07/16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6C13F0-E764-344A-BCEB-57ECB65ECAF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406020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4E95B-CFB6-3043-9C73-BE521C72C8C8}" type="datetime1">
              <a:rPr lang="es-ES" smtClean="0"/>
              <a:t>18/07/16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DA87CA-A841-0E45-8AE4-3E17A0DE305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3577343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A87CA-A841-0E45-8AE4-3E17A0DE3051}" type="slidenum">
              <a:rPr lang="es-ES" smtClean="0"/>
              <a:t>1</a:t>
            </a:fld>
            <a:endParaRPr lang="es-ES"/>
          </a:p>
        </p:txBody>
      </p:sp>
      <p:sp>
        <p:nvSpPr>
          <p:cNvPr id="5" name="Marcador de encabezado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64179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6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>
              <a:latin typeface="Calibri" charset="0"/>
            </a:endParaRPr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3B604F-1D8A-3449-955B-4C47F49487C3}" type="slidenum">
              <a:rPr lang="es-ES" smtClean="0"/>
              <a:pPr>
                <a:defRPr/>
              </a:pPr>
              <a:t>27</a:t>
            </a:fld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dirty="0" smtClean="0"/>
              <a:t>Massive push of cold air.  This is the only season where downslope can flush out crater air mass.</a:t>
            </a:r>
          </a:p>
          <a:p>
            <a:pPr algn="l"/>
            <a:endParaRPr lang="en-US" sz="1200" b="1" dirty="0" smtClean="0"/>
          </a:p>
          <a:p>
            <a:pPr algn="l"/>
            <a:r>
              <a:rPr lang="en-US" sz="1200" b="1" dirty="0" smtClean="0"/>
              <a:t>The only season where northern hemisphere air makes it into the crater.</a:t>
            </a:r>
          </a:p>
          <a:p>
            <a:pPr algn="l"/>
            <a:endParaRPr lang="en-US" sz="1200" b="1" dirty="0" smtClean="0"/>
          </a:p>
          <a:p>
            <a:pPr algn="l"/>
            <a:r>
              <a:rPr lang="en-US" sz="1200" b="1" dirty="0" smtClean="0"/>
              <a:t>Warm air from south overrides.</a:t>
            </a:r>
          </a:p>
          <a:p>
            <a:pPr algn="l"/>
            <a:endParaRPr lang="en-US" sz="1200" b="1" dirty="0" smtClean="0"/>
          </a:p>
          <a:p>
            <a:pPr algn="l"/>
            <a:r>
              <a:rPr lang="en-US" sz="1200" b="1" dirty="0" smtClean="0"/>
              <a:t>North rim gravity waves.</a:t>
            </a:r>
            <a:endParaRPr lang="en-US" sz="1200" b="1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DA87CA-A841-0E45-8AE4-3E17A0DE3051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02884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mtClean="0"/>
          </a:p>
          <a:p>
            <a:r>
              <a:rPr lang="es-ES" smtClean="0"/>
              <a:t>----- Notas de la reunión (10/01/14 13:07) -----</a:t>
            </a:r>
          </a:p>
          <a:p>
            <a:r>
              <a:rPr lang="es-ES" smtClean="0"/>
              <a:t>Xq la temperatura del aire en Verano no es la más caliente</a:t>
            </a:r>
            <a:r>
              <a:rPr lang="es-ES" baseline="0" smtClean="0"/>
              <a:t> </a:t>
            </a:r>
            <a:r>
              <a:rPr lang="es-ES" baseline="0" smtClean="0">
                <a:sym typeface="Wingdings"/>
              </a:rPr>
              <a:t> posible dust cycle</a:t>
            </a:r>
          </a:p>
          <a:p>
            <a:r>
              <a:rPr lang="es-ES" baseline="0" smtClean="0">
                <a:sym typeface="Wingdings"/>
              </a:rPr>
              <a:t>----- Notas de la reunión (12/01/14 17:56) -----</a:t>
            </a:r>
          </a:p>
          <a:p>
            <a:r>
              <a:rPr lang="es-ES" baseline="0" smtClean="0">
                <a:sym typeface="Wingdings"/>
              </a:rPr>
              <a:t>The model does appear to be doing a reasonable job representing both:   </a:t>
            </a:r>
          </a:p>
          <a:p>
            <a:endParaRPr lang="es-ES" baseline="0" dirty="0" err="1" smtClean="0">
              <a:sym typeface="Wingdings"/>
            </a:endParaRPr>
          </a:p>
          <a:p>
            <a:endParaRPr lang="es-ES" baseline="0" dirty="0" err="1" smtClean="0">
              <a:sym typeface="Wingdings"/>
            </a:endParaRPr>
          </a:p>
          <a:p>
            <a:endParaRPr lang="es-ES" baseline="0" dirty="0" err="1" smtClean="0">
              <a:sym typeface="Wingdings"/>
            </a:endParaRPr>
          </a:p>
          <a:p>
            <a:endParaRPr lang="es-ES" baseline="0" dirty="0" err="1" smtClean="0">
              <a:sym typeface="Wingdings"/>
            </a:endParaRPr>
          </a:p>
          <a:p>
            <a:r>
              <a:rPr lang="es-ES" baseline="0" dirty="0" err="1" smtClean="0">
                <a:sym typeface="Wingdings"/>
              </a:rPr>
              <a:t>	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B11CF-112C-4316-9B49-79F53676AA36}" type="slidenum">
              <a:rPr lang="en-US" smtClean="0"/>
              <a:t>43</a:t>
            </a:fld>
            <a:endParaRPr lang="en-US" dirty="0"/>
          </a:p>
        </p:txBody>
      </p:sp>
      <p:sp>
        <p:nvSpPr>
          <p:cNvPr id="5" name="Marcador de encabezado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47706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Tierra =           1bar = 1000 mbar = 1000 </a:t>
            </a:r>
            <a:r>
              <a:rPr lang="es-ES" dirty="0" err="1" smtClean="0"/>
              <a:t>hPa</a:t>
            </a:r>
            <a:r>
              <a:rPr lang="es-ES" baseline="0" dirty="0" smtClean="0"/>
              <a:t> </a:t>
            </a:r>
            <a:r>
              <a:rPr lang="es-ES" baseline="0" smtClean="0"/>
              <a:t>= 100000 </a:t>
            </a:r>
            <a:r>
              <a:rPr lang="es-ES" baseline="0" dirty="0" err="1" smtClean="0"/>
              <a:t>Pa</a:t>
            </a:r>
            <a:endParaRPr lang="es-ES" baseline="0" dirty="0" smtClean="0"/>
          </a:p>
          <a:p>
            <a:r>
              <a:rPr lang="es-ES" baseline="0" dirty="0" smtClean="0"/>
              <a:t>Marte = 5x10-3 bar =       5 mbar =       5 </a:t>
            </a:r>
            <a:r>
              <a:rPr lang="es-ES" baseline="0" dirty="0" err="1" smtClean="0"/>
              <a:t>hPa</a:t>
            </a:r>
            <a:r>
              <a:rPr lang="es-ES" baseline="0" dirty="0" smtClean="0"/>
              <a:t> =        500 </a:t>
            </a:r>
            <a:r>
              <a:rPr lang="es-ES" baseline="0" dirty="0" err="1" smtClean="0"/>
              <a:t>Pa</a:t>
            </a:r>
            <a:r>
              <a:rPr lang="es-ES" baseline="0" dirty="0" smtClean="0"/>
              <a:t> = Tierra x 200 veces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873ACB-CFF1-7340-B4B1-FEEE33064CAF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950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Ls0 y 90 </a:t>
            </a:r>
            <a:r>
              <a:rPr lang="es-ES" dirty="0" err="1" smtClean="0"/>
              <a:t>switched</a:t>
            </a:r>
            <a:r>
              <a:rPr lang="es-ES" dirty="0" smtClean="0"/>
              <a:t>??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873ACB-CFF1-7340-B4B1-FEEE33064CAF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8441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354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">
                <a:latin typeface="Calibri" charset="0"/>
              </a:rPr>
              <a:t>FIJATE COMO EL TKE EN LS270 ES MUUUUUUUCHO MAS GRANDE QUE EN OTRAS ESTACIONES: HAY MAS TURBULENCIA POR LA TARDE (MAYOR CONVECCION, ESTAMOS EN VERANO?)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ADCCB1-60A6-7447-BDF4-57111D6EC279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>
              <a:latin typeface="Calibri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0D0BAC-29EC-4D4B-955B-D274AE077439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DA87CA-A841-0E45-8AE4-3E17A0DE3051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5455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Ls0: </a:t>
            </a:r>
            <a:r>
              <a:rPr lang="es-ES" dirty="0" err="1" smtClean="0"/>
              <a:t>southern</a:t>
            </a:r>
            <a:r>
              <a:rPr lang="es-ES" dirty="0" smtClean="0"/>
              <a:t> </a:t>
            </a:r>
            <a:r>
              <a:rPr lang="es-ES" dirty="0" err="1" smtClean="0"/>
              <a:t>autonm</a:t>
            </a:r>
            <a:r>
              <a:rPr lang="es-ES" dirty="0" smtClean="0"/>
              <a:t> </a:t>
            </a:r>
            <a:r>
              <a:rPr lang="es-ES" dirty="0" err="1" smtClean="0"/>
              <a:t>equinox</a:t>
            </a:r>
            <a:endParaRPr lang="es-E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/>
              <a:t>Ls90: </a:t>
            </a:r>
            <a:r>
              <a:rPr lang="es-ES" dirty="0" err="1" smtClean="0"/>
              <a:t>southern</a:t>
            </a:r>
            <a:r>
              <a:rPr lang="es-ES" dirty="0" smtClean="0"/>
              <a:t> </a:t>
            </a:r>
            <a:r>
              <a:rPr lang="es-ES" dirty="0" err="1" smtClean="0"/>
              <a:t>winter</a:t>
            </a:r>
            <a:r>
              <a:rPr lang="es-ES" dirty="0" smtClean="0"/>
              <a:t> </a:t>
            </a:r>
            <a:r>
              <a:rPr lang="es-ES" dirty="0" err="1" smtClean="0"/>
              <a:t>solstice</a:t>
            </a:r>
            <a:endParaRPr lang="es-E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/>
              <a:t>Ls180: </a:t>
            </a:r>
            <a:r>
              <a:rPr lang="es-ES" dirty="0" err="1" smtClean="0"/>
              <a:t>southern</a:t>
            </a:r>
            <a:r>
              <a:rPr lang="es-ES" dirty="0" smtClean="0"/>
              <a:t> </a:t>
            </a:r>
            <a:r>
              <a:rPr lang="es-ES" dirty="0" err="1" smtClean="0"/>
              <a:t>spring</a:t>
            </a:r>
            <a:r>
              <a:rPr lang="es-ES" dirty="0" smtClean="0"/>
              <a:t> </a:t>
            </a:r>
            <a:r>
              <a:rPr lang="es-ES" dirty="0" err="1" smtClean="0"/>
              <a:t>equinox</a:t>
            </a:r>
            <a:endParaRPr lang="es-E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/>
              <a:t>Ls270: </a:t>
            </a:r>
            <a:r>
              <a:rPr lang="es-ES" dirty="0" err="1" smtClean="0"/>
              <a:t>southern</a:t>
            </a:r>
            <a:r>
              <a:rPr lang="es-ES" dirty="0" smtClean="0"/>
              <a:t> </a:t>
            </a:r>
            <a:r>
              <a:rPr lang="es-ES" dirty="0" err="1" smtClean="0"/>
              <a:t>summer</a:t>
            </a:r>
            <a:r>
              <a:rPr lang="es-ES" dirty="0" smtClean="0"/>
              <a:t> </a:t>
            </a:r>
            <a:r>
              <a:rPr lang="es-ES" dirty="0" err="1" smtClean="0"/>
              <a:t>solstice</a:t>
            </a:r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Ls270: </a:t>
            </a:r>
            <a:r>
              <a:rPr lang="es-ES" dirty="0" err="1" smtClean="0"/>
              <a:t>model</a:t>
            </a:r>
            <a:r>
              <a:rPr lang="es-ES" dirty="0" smtClean="0"/>
              <a:t> </a:t>
            </a:r>
            <a:r>
              <a:rPr lang="es-ES" dirty="0" err="1" smtClean="0"/>
              <a:t>underestimates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both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dust</a:t>
            </a:r>
            <a:r>
              <a:rPr lang="es-ES" baseline="0" dirty="0" smtClean="0"/>
              <a:t> and albedo.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Yellowknifie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bay</a:t>
            </a:r>
            <a:endParaRPr lang="es-ES" baseline="0" dirty="0" smtClean="0"/>
          </a:p>
          <a:p>
            <a:endParaRPr lang="es-ES" baseline="0" dirty="0" smtClean="0"/>
          </a:p>
          <a:p>
            <a:r>
              <a:rPr lang="es-ES" baseline="0" dirty="0" smtClean="0"/>
              <a:t>1sigma error of 5K</a:t>
            </a:r>
            <a:endParaRPr lang="es-ES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DA87CA-A841-0E45-8AE4-3E17A0DE3051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8725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2900" b="1" dirty="0" smtClean="0"/>
              <a:t>0.5 </a:t>
            </a:r>
            <a:r>
              <a:rPr lang="es-ES" sz="2900" b="1" dirty="0" err="1" smtClean="0"/>
              <a:t>Pa</a:t>
            </a:r>
            <a:r>
              <a:rPr lang="es-ES" sz="2900" b="1" dirty="0" smtClean="0"/>
              <a:t> and 12-18 minutes </a:t>
            </a:r>
            <a:r>
              <a:rPr lang="es-ES" sz="2900" b="1" dirty="0" err="1" smtClean="0"/>
              <a:t>duration</a:t>
            </a:r>
            <a:endParaRPr lang="es-ES" sz="2900" b="1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DA87CA-A841-0E45-8AE4-3E17A0DE3051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8734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Explicar porque la discrepancia: 14metros vs 1.5metros</a:t>
            </a:r>
          </a:p>
          <a:p>
            <a:endParaRPr lang="es-ES" dirty="0" smtClean="0"/>
          </a:p>
          <a:p>
            <a:r>
              <a:rPr lang="es-ES" b="1" dirty="0" smtClean="0"/>
              <a:t>THIS IS THE DIRECT RESULT OF THE STEEP</a:t>
            </a:r>
            <a:r>
              <a:rPr lang="es-ES" b="1" baseline="0" dirty="0" smtClean="0"/>
              <a:t> AFTERNOON LAPSE RATE AND THE STRONG NOCTURNAL INVERSION</a:t>
            </a:r>
            <a:endParaRPr lang="es-ES" b="1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DA87CA-A841-0E45-8AE4-3E17A0DE3051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8868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6B1560-4525-0D43-891E-0F05F649CD40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5" name="Marcador de encabezado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A87CA-A841-0E45-8AE4-3E17A0DE3051}" type="slidenum">
              <a:rPr lang="es-ES" smtClean="0"/>
              <a:t>23</a:t>
            </a:fld>
            <a:endParaRPr lang="es-ES"/>
          </a:p>
        </p:txBody>
      </p:sp>
      <p:sp>
        <p:nvSpPr>
          <p:cNvPr id="5" name="Marcador de encabezado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680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Dynamical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forcing</a:t>
            </a:r>
            <a:r>
              <a:rPr lang="es-ES" baseline="0" dirty="0" smtClean="0"/>
              <a:t> </a:t>
            </a:r>
            <a:r>
              <a:rPr lang="es-ES" baseline="0" dirty="0" smtClean="0">
                <a:sym typeface="Wingdings"/>
              </a:rPr>
              <a:t> THERMAL TIDE + MOUNTAIN WAVES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A87CA-A841-0E45-8AE4-3E17A0DE3051}" type="slidenum">
              <a:rPr lang="es-ES" smtClean="0"/>
              <a:t>24</a:t>
            </a:fld>
            <a:endParaRPr lang="es-ES"/>
          </a:p>
        </p:txBody>
      </p:sp>
      <p:sp>
        <p:nvSpPr>
          <p:cNvPr id="5" name="Marcador de encabezado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9223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>
              <a:latin typeface="Calibri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AE8333-F5CF-2748-A605-1C9E38D67FA2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02AC-5C81-8D4C-85FA-1794D2C09F4B}" type="datetime1">
              <a:rPr lang="es-ES" smtClean="0"/>
              <a:t>18/07/16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EPSC2015, NANTES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B05D-20DD-B948-A23F-E0605048A8D6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8781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18A8C-01A8-C541-9C5D-CCF87ABD1026}" type="datetime1">
              <a:rPr lang="es-ES" smtClean="0"/>
              <a:t>18/07/16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EPSC2015, NANTES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B05D-20DD-B948-A23F-E0605048A8D6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365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B13A1-53A2-FA43-A827-BA57F2E809BF}" type="datetime1">
              <a:rPr lang="es-ES" smtClean="0"/>
              <a:t>18/07/16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EPSC2015, NANTES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B05D-20DD-B948-A23F-E0605048A8D6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177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3CA43-AB59-FA47-83C3-10C1F4C9FD79}" type="datetime1">
              <a:rPr lang="es-ES" smtClean="0"/>
              <a:t>18/07/16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EPSC2015, NANTES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B05D-20DD-B948-A23F-E0605048A8D6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5566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9F527-AA7D-4545-B6E8-904695E7AA0A}" type="datetime1">
              <a:rPr lang="es-ES" smtClean="0"/>
              <a:t>18/07/16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EPSC2015, NANTES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B05D-20DD-B948-A23F-E0605048A8D6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7935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4EE41-E499-984D-9348-01A64A2D8D73}" type="datetime1">
              <a:rPr lang="es-ES" smtClean="0"/>
              <a:t>18/07/16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EPSC2015, NANTES</a:t>
            </a: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B05D-20DD-B948-A23F-E0605048A8D6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1502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64BA2-F0A1-1142-8356-BD184F616843}" type="datetime1">
              <a:rPr lang="es-ES" smtClean="0"/>
              <a:t>18/07/16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EPSC2015, NANTES</a:t>
            </a:r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B05D-20DD-B948-A23F-E0605048A8D6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9017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0AEEF-DE19-EC46-AEDC-FF50A0D60165}" type="datetime1">
              <a:rPr lang="es-ES" smtClean="0"/>
              <a:t>18/07/16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EPSC2015, NANTES</a:t>
            </a: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B05D-20DD-B948-A23F-E0605048A8D6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933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30C3B-6EA4-C445-8B3A-101D1F70C121}" type="datetime1">
              <a:rPr lang="es-ES" smtClean="0"/>
              <a:t>18/07/16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EPSC2015, NANTES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B05D-20DD-B948-A23F-E0605048A8D6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4342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609F6-89B5-7C4E-8C01-AAC84FC92476}" type="datetime1">
              <a:rPr lang="es-ES" smtClean="0"/>
              <a:t>18/07/16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EPSC2015, NANTES</a:t>
            </a: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B05D-20DD-B948-A23F-E0605048A8D6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8047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906A6-63EC-7D4D-8B6C-0E839B46C053}" type="datetime1">
              <a:rPr lang="es-ES" smtClean="0"/>
              <a:t>18/07/16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EPSC2015, NANTES</a:t>
            </a: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B05D-20DD-B948-A23F-E0605048A8D6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891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16A45-8AB6-4B48-BF79-FCD151E37976}" type="datetime1">
              <a:rPr lang="es-ES" smtClean="0"/>
              <a:t>18/07/16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smtClean="0"/>
              <a:t>EPSC2015, NANTES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CB05D-20DD-B948-A23F-E0605048A8D6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1220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t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e_Microsoft_Word1.docx"/><Relationship Id="rId4" Type="http://schemas.openxmlformats.org/officeDocument/2006/relationships/image" Target="../media/image5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Relationship Id="rId3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6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tiff"/><Relationship Id="rId3" Type="http://schemas.openxmlformats.org/officeDocument/2006/relationships/image" Target="../media/image68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1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20130204_Sol177-MAHLI-MSL-Self-Portrait_wallpaper_close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98" y="614661"/>
            <a:ext cx="9194798" cy="564514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-50798" y="1120455"/>
            <a:ext cx="5410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FF6600"/>
                </a:solidFill>
                <a:latin typeface="Arial"/>
              </a:rPr>
              <a:t>Jorge Pla-García</a:t>
            </a:r>
            <a:r>
              <a:rPr lang="es-ES" sz="1600" baseline="30000" dirty="0" smtClean="0">
                <a:solidFill>
                  <a:srgbClr val="FF6600"/>
                </a:solidFill>
                <a:latin typeface="Arial"/>
              </a:rPr>
              <a:t>1,2</a:t>
            </a:r>
            <a:r>
              <a:rPr lang="es-ES" sz="1600" dirty="0" smtClean="0">
                <a:solidFill>
                  <a:srgbClr val="FF6600"/>
                </a:solidFill>
                <a:latin typeface="Arial"/>
              </a:rPr>
              <a:t>, </a:t>
            </a:r>
            <a:r>
              <a:rPr lang="es-ES" b="1" dirty="0" err="1" smtClean="0">
                <a:solidFill>
                  <a:srgbClr val="FF6600"/>
                </a:solidFill>
                <a:latin typeface="Arial"/>
              </a:rPr>
              <a:t>Scot</a:t>
            </a:r>
            <a:r>
              <a:rPr lang="es-ES" b="1" dirty="0" smtClean="0">
                <a:solidFill>
                  <a:srgbClr val="FF6600"/>
                </a:solidFill>
                <a:latin typeface="Arial"/>
              </a:rPr>
              <a:t> </a:t>
            </a:r>
            <a:r>
              <a:rPr lang="es-ES" b="1" dirty="0">
                <a:solidFill>
                  <a:srgbClr val="FF6600"/>
                </a:solidFill>
                <a:latin typeface="Arial"/>
              </a:rPr>
              <a:t>Rafkin</a:t>
            </a:r>
            <a:r>
              <a:rPr lang="es-ES" sz="1600" baseline="30000" dirty="0" smtClean="0">
                <a:solidFill>
                  <a:srgbClr val="FF6600"/>
                </a:solidFill>
                <a:latin typeface="Arial"/>
              </a:rPr>
              <a:t>1</a:t>
            </a:r>
            <a:r>
              <a:rPr lang="es-ES" sz="1600" dirty="0" smtClean="0">
                <a:solidFill>
                  <a:srgbClr val="FF6600"/>
                </a:solidFill>
                <a:latin typeface="Arial"/>
              </a:rPr>
              <a:t> </a:t>
            </a:r>
          </a:p>
          <a:p>
            <a:pPr algn="ctr"/>
            <a:r>
              <a:rPr lang="es-ES" sz="1600" dirty="0" smtClean="0">
                <a:solidFill>
                  <a:srgbClr val="FF6600"/>
                </a:solidFill>
                <a:latin typeface="Arial"/>
              </a:rPr>
              <a:t>and </a:t>
            </a:r>
            <a:r>
              <a:rPr lang="es-ES" sz="1600" dirty="0" err="1" smtClean="0">
                <a:solidFill>
                  <a:srgbClr val="FF6600"/>
                </a:solidFill>
                <a:latin typeface="Arial"/>
              </a:rPr>
              <a:t>the</a:t>
            </a:r>
            <a:r>
              <a:rPr lang="es-ES" sz="1600" dirty="0" smtClean="0">
                <a:solidFill>
                  <a:srgbClr val="FF6600"/>
                </a:solidFill>
                <a:latin typeface="Arial"/>
              </a:rPr>
              <a:t> REMS and MSL </a:t>
            </a:r>
            <a:r>
              <a:rPr lang="es-ES" sz="1600" dirty="0" err="1" smtClean="0">
                <a:solidFill>
                  <a:srgbClr val="FF6600"/>
                </a:solidFill>
                <a:latin typeface="Arial"/>
              </a:rPr>
              <a:t>Science</a:t>
            </a:r>
            <a:r>
              <a:rPr lang="es-ES" sz="1600" dirty="0">
                <a:solidFill>
                  <a:srgbClr val="FF6600"/>
                </a:solidFill>
                <a:latin typeface="Arial"/>
              </a:rPr>
              <a:t> </a:t>
            </a:r>
            <a:r>
              <a:rPr lang="es-ES" sz="1600" dirty="0" err="1" smtClean="0">
                <a:solidFill>
                  <a:srgbClr val="FF6600"/>
                </a:solidFill>
                <a:latin typeface="Arial"/>
              </a:rPr>
              <a:t>teams</a:t>
            </a:r>
            <a:endParaRPr lang="es-ES" sz="1600" dirty="0" smtClean="0">
              <a:solidFill>
                <a:srgbClr val="FF6600"/>
              </a:solidFill>
              <a:latin typeface="Arial"/>
            </a:endParaRPr>
          </a:p>
          <a:p>
            <a:pPr algn="ctr"/>
            <a:r>
              <a:rPr lang="es-ES" sz="1200" baseline="30000" dirty="0">
                <a:solidFill>
                  <a:srgbClr val="FF6600"/>
                </a:solidFill>
                <a:latin typeface="Arial"/>
              </a:rPr>
              <a:t>1</a:t>
            </a:r>
            <a:r>
              <a:rPr lang="es-ES" sz="1200" dirty="0">
                <a:solidFill>
                  <a:srgbClr val="FF6600"/>
                </a:solidFill>
                <a:latin typeface="Arial"/>
              </a:rPr>
              <a:t>Southwest </a:t>
            </a:r>
            <a:r>
              <a:rPr lang="es-ES" sz="1200" dirty="0" err="1">
                <a:solidFill>
                  <a:srgbClr val="FF6600"/>
                </a:solidFill>
                <a:latin typeface="Arial"/>
              </a:rPr>
              <a:t>Research</a:t>
            </a:r>
            <a:r>
              <a:rPr lang="es-ES" sz="1200" dirty="0">
                <a:solidFill>
                  <a:srgbClr val="FF6600"/>
                </a:solidFill>
                <a:latin typeface="Arial"/>
              </a:rPr>
              <a:t> </a:t>
            </a:r>
            <a:r>
              <a:rPr lang="es-ES" sz="1200" dirty="0" err="1">
                <a:solidFill>
                  <a:srgbClr val="FF6600"/>
                </a:solidFill>
                <a:latin typeface="Arial"/>
              </a:rPr>
              <a:t>Institute</a:t>
            </a:r>
            <a:r>
              <a:rPr lang="es-ES" sz="1200" dirty="0">
                <a:solidFill>
                  <a:srgbClr val="FF6600"/>
                </a:solidFill>
                <a:latin typeface="Arial"/>
              </a:rPr>
              <a:t>, Boulder CO 80302, USA</a:t>
            </a:r>
          </a:p>
          <a:p>
            <a:pPr algn="ctr"/>
            <a:r>
              <a:rPr lang="es-ES" sz="1200" baseline="30000" dirty="0">
                <a:solidFill>
                  <a:srgbClr val="FF6600"/>
                </a:solidFill>
                <a:latin typeface="Arial"/>
              </a:rPr>
              <a:t>2</a:t>
            </a:r>
            <a:r>
              <a:rPr lang="es-ES" sz="1200" dirty="0">
                <a:solidFill>
                  <a:srgbClr val="FF6600"/>
                </a:solidFill>
                <a:latin typeface="Arial"/>
              </a:rPr>
              <a:t>Centro de </a:t>
            </a:r>
            <a:r>
              <a:rPr lang="es-ES" sz="1200" dirty="0" err="1">
                <a:solidFill>
                  <a:srgbClr val="FF6600"/>
                </a:solidFill>
                <a:latin typeface="Arial"/>
              </a:rPr>
              <a:t>Astrobiología</a:t>
            </a:r>
            <a:r>
              <a:rPr lang="es-ES" sz="1200" dirty="0">
                <a:solidFill>
                  <a:srgbClr val="FF6600"/>
                </a:solidFill>
                <a:latin typeface="Arial"/>
              </a:rPr>
              <a:t> (CSIC-INTA), Madrid, </a:t>
            </a:r>
            <a:r>
              <a:rPr lang="es-ES" sz="1200" dirty="0" err="1" smtClean="0">
                <a:solidFill>
                  <a:srgbClr val="FF6600"/>
                </a:solidFill>
                <a:latin typeface="Arial"/>
              </a:rPr>
              <a:t>Spain</a:t>
            </a:r>
            <a:endParaRPr lang="es-ES" sz="1200" dirty="0" smtClean="0">
              <a:solidFill>
                <a:srgbClr val="FF6600"/>
              </a:solidFill>
              <a:latin typeface="Arial"/>
            </a:endParaRPr>
          </a:p>
          <a:p>
            <a:pPr algn="ctr"/>
            <a:r>
              <a:rPr lang="es-ES" sz="1200" b="1" dirty="0" err="1" smtClean="0">
                <a:solidFill>
                  <a:srgbClr val="FF6600"/>
                </a:solidFill>
                <a:latin typeface="Arial"/>
              </a:rPr>
              <a:t>jpla@cab.inta-csic.es</a:t>
            </a:r>
            <a:endParaRPr lang="es-ES" sz="1200" b="1" dirty="0">
              <a:solidFill>
                <a:srgbClr val="FF6600"/>
              </a:solidFill>
              <a:latin typeface="Arial"/>
            </a:endParaRPr>
          </a:p>
        </p:txBody>
      </p:sp>
      <p:sp>
        <p:nvSpPr>
          <p:cNvPr id="2" name="Elipse 1"/>
          <p:cNvSpPr/>
          <p:nvPr/>
        </p:nvSpPr>
        <p:spPr>
          <a:xfrm>
            <a:off x="6007100" y="3975099"/>
            <a:ext cx="1193800" cy="1129347"/>
          </a:xfrm>
          <a:prstGeom prst="ellipse">
            <a:avLst/>
          </a:prstGeom>
          <a:noFill/>
          <a:ln w="5715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706032" y="6213244"/>
            <a:ext cx="61679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EPSC2015, Nantes </a:t>
            </a:r>
          </a:p>
          <a:p>
            <a:pPr algn="ctr"/>
            <a:r>
              <a:rPr lang="es-ES" b="1" dirty="0" smtClean="0"/>
              <a:t>MSL sol 1119 (</a:t>
            </a:r>
            <a:r>
              <a:rPr lang="es-ES" b="1" dirty="0" err="1" smtClean="0"/>
              <a:t>Ls</a:t>
            </a:r>
            <a:r>
              <a:rPr lang="es-ES" b="1" dirty="0" smtClean="0"/>
              <a:t>=48)</a:t>
            </a:r>
            <a:r>
              <a:rPr lang="en-US" b="1" dirty="0" smtClean="0"/>
              <a:t>, 29</a:t>
            </a:r>
            <a:r>
              <a:rPr lang="en-US" b="1" baseline="30000" dirty="0" smtClean="0"/>
              <a:t>th</a:t>
            </a:r>
            <a:r>
              <a:rPr lang="en-US" b="1" dirty="0" smtClean="0"/>
              <a:t> September 2015</a:t>
            </a:r>
            <a:endParaRPr lang="en-US" b="1" dirty="0"/>
          </a:p>
          <a:p>
            <a:pPr algn="r"/>
            <a:endParaRPr lang="es-ES" dirty="0"/>
          </a:p>
        </p:txBody>
      </p:sp>
      <p:sp>
        <p:nvSpPr>
          <p:cNvPr id="8" name="Rectangle 6"/>
          <p:cNvSpPr/>
          <p:nvPr/>
        </p:nvSpPr>
        <p:spPr>
          <a:xfrm>
            <a:off x="0" y="-50800"/>
            <a:ext cx="8966200" cy="18774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1900" b="1" dirty="0" smtClean="0"/>
              <a:t>Meteorological </a:t>
            </a:r>
            <a:r>
              <a:rPr lang="en-GB" sz="1900" b="1" dirty="0"/>
              <a:t>Circulations at Gale </a:t>
            </a:r>
            <a:r>
              <a:rPr lang="en-GB" sz="1900" b="1" dirty="0" smtClean="0"/>
              <a:t>Crater Through </a:t>
            </a:r>
            <a:r>
              <a:rPr lang="en-GB" sz="1900" b="1" dirty="0"/>
              <a:t>Rover Environmental Monitoring Station (REMS) Observations and </a:t>
            </a:r>
            <a:r>
              <a:rPr lang="en-GB" sz="1900" b="1" dirty="0" err="1"/>
              <a:t>Mesoscale</a:t>
            </a:r>
            <a:r>
              <a:rPr lang="en-GB" sz="1900" b="1" dirty="0"/>
              <a:t> </a:t>
            </a:r>
            <a:r>
              <a:rPr lang="en-GB" sz="1900" b="1" dirty="0" err="1"/>
              <a:t>Modeling</a:t>
            </a:r>
            <a:r>
              <a:rPr lang="en-GB" sz="1900" b="1" dirty="0"/>
              <a:t> (MRAMS)</a:t>
            </a:r>
            <a:endParaRPr lang="es-ES_tradnl" sz="1900" b="1" dirty="0"/>
          </a:p>
          <a:p>
            <a:pPr algn="ctr"/>
            <a:r>
              <a:rPr lang="es-ES_tradnl" b="1" dirty="0"/>
              <a:t> </a:t>
            </a:r>
            <a:endParaRPr lang="en-US" b="1" dirty="0"/>
          </a:p>
          <a:p>
            <a:pPr algn="ctr"/>
            <a:endParaRPr lang="en-US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FFCC"/>
              </a:solidFill>
              <a:effectLst>
                <a:reflection blurRad="12700" stA="28000" endPos="45000" dist="1000" dir="5400000" sy="-100000" algn="bl" rotWithShape="0"/>
              </a:effectLst>
              <a:latin typeface="Franklin Gothic Medium"/>
            </a:endParaRPr>
          </a:p>
          <a:p>
            <a:pPr algn="ctr"/>
            <a:endParaRPr lang="en-US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FFCC"/>
              </a:solidFill>
              <a:effectLst>
                <a:reflection blurRad="12700" stA="28000" endPos="45000" dist="1000" dir="5400000" sy="-100000" algn="bl" rotWithShape="0"/>
              </a:effectLst>
              <a:latin typeface="Franklin Gothic Medium"/>
            </a:endParaRPr>
          </a:p>
          <a:p>
            <a:pPr algn="ctr"/>
            <a:endParaRPr lang="en-U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FFCC"/>
              </a:solidFill>
              <a:effectLst>
                <a:reflection blurRad="12700" stA="28000" endPos="45000" dist="1000" dir="5400000" sy="-100000" algn="bl" rotWithShape="0"/>
              </a:effectLst>
              <a:latin typeface="Franklin Gothic Medium"/>
            </a:endParaRPr>
          </a:p>
        </p:txBody>
      </p:sp>
      <p:pic>
        <p:nvPicPr>
          <p:cNvPr id="11" name="Imagen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82" y="6259810"/>
            <a:ext cx="2415117" cy="63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31075" descr="SwRI_logo_s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6238" y="1924050"/>
            <a:ext cx="1938337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31075" descr="SwRI_logo_s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8638" y="2076450"/>
            <a:ext cx="1938337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131075" descr="SwRI_logo_s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1038" y="2228850"/>
            <a:ext cx="1938337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6" descr="61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901" y="6259810"/>
            <a:ext cx="813531" cy="595015"/>
          </a:xfrm>
          <a:prstGeom prst="rect">
            <a:avLst/>
          </a:prstGeom>
        </p:spPr>
      </p:pic>
      <p:pic>
        <p:nvPicPr>
          <p:cNvPr id="18" name="Imagen 17" descr="logo_mars_science_labhorator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97" y="6213244"/>
            <a:ext cx="785891" cy="792935"/>
          </a:xfrm>
          <a:prstGeom prst="rect">
            <a:avLst/>
          </a:prstGeom>
        </p:spPr>
      </p:pic>
      <p:pic>
        <p:nvPicPr>
          <p:cNvPr id="3" name="Imagen 2" descr="CreativeCommons_Attribution_Licens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100" y="6285527"/>
            <a:ext cx="800100" cy="28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052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GRID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320272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28600" y="3657600"/>
            <a:ext cx="8610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2" algn="just"/>
            <a:endParaRPr lang="es-ES" dirty="0" smtClean="0"/>
          </a:p>
          <a:p>
            <a:pPr marL="285750" indent="-285750" algn="just">
              <a:buFont typeface="Arial"/>
              <a:buChar char="•"/>
            </a:pP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/>
              <a:t>simulation is configured with 7 grids. The model is run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smtClean="0"/>
              <a:t>3 </a:t>
            </a:r>
            <a:r>
              <a:rPr lang="es-ES" dirty="0"/>
              <a:t>sols with 5 grids and then the 2 additional grids are added and run for at least 3 more </a:t>
            </a:r>
            <a:r>
              <a:rPr lang="es-ES" dirty="0" err="1"/>
              <a:t>sols</a:t>
            </a:r>
            <a:r>
              <a:rPr lang="es-ES" dirty="0" smtClean="0"/>
              <a:t>.</a:t>
            </a:r>
          </a:p>
          <a:p>
            <a:pPr marL="285750" indent="-285750" algn="just">
              <a:buFont typeface="Arial"/>
              <a:buChar char="•"/>
            </a:pPr>
            <a:endParaRPr lang="es-ES" dirty="0" smtClean="0"/>
          </a:p>
          <a:p>
            <a:pPr marL="285750" indent="-285750" algn="just">
              <a:buFont typeface="Arial"/>
              <a:buChar char="•"/>
            </a:pPr>
            <a:r>
              <a:rPr lang="es-ES" dirty="0" smtClean="0"/>
              <a:t>Horizontal Grid Spacing: Grid 1 (240km), Grid 7 (330m)</a:t>
            </a:r>
          </a:p>
          <a:p>
            <a:pPr algn="just"/>
            <a:endParaRPr lang="es-ES" dirty="0" smtClean="0"/>
          </a:p>
          <a:p>
            <a:pPr marL="285750" indent="-285750" algn="just">
              <a:buFont typeface="Arial"/>
              <a:buChar char="•"/>
            </a:pPr>
            <a:r>
              <a:rPr lang="es-ES" dirty="0"/>
              <a:t>Vertical </a:t>
            </a:r>
            <a:r>
              <a:rPr lang="es-ES" dirty="0" err="1"/>
              <a:t>Grid</a:t>
            </a:r>
            <a:r>
              <a:rPr lang="es-ES" dirty="0"/>
              <a:t> </a:t>
            </a:r>
            <a:r>
              <a:rPr lang="es-ES" dirty="0" err="1"/>
              <a:t>Spacing</a:t>
            </a:r>
            <a:r>
              <a:rPr lang="es-ES" dirty="0"/>
              <a:t>: 50 </a:t>
            </a:r>
            <a:r>
              <a:rPr lang="es-ES" dirty="0" err="1"/>
              <a:t>points</a:t>
            </a:r>
            <a:r>
              <a:rPr lang="es-ES" dirty="0"/>
              <a:t>, 51km </a:t>
            </a:r>
            <a:r>
              <a:rPr lang="es-ES" dirty="0" err="1"/>
              <a:t>model</a:t>
            </a:r>
            <a:r>
              <a:rPr lang="es-ES" dirty="0"/>
              <a:t> top, </a:t>
            </a:r>
            <a:r>
              <a:rPr lang="es-ES" dirty="0" smtClean="0"/>
              <a:t>14.5m </a:t>
            </a:r>
            <a:r>
              <a:rPr lang="es-ES" dirty="0" err="1"/>
              <a:t>first</a:t>
            </a:r>
            <a:r>
              <a:rPr lang="es-ES" dirty="0"/>
              <a:t> </a:t>
            </a:r>
            <a:r>
              <a:rPr lang="es-ES" dirty="0" err="1"/>
              <a:t>layer</a:t>
            </a:r>
            <a:r>
              <a:rPr lang="es-ES" dirty="0"/>
              <a:t>, 30m </a:t>
            </a:r>
            <a:r>
              <a:rPr lang="es-ES" dirty="0" err="1"/>
              <a:t>initial</a:t>
            </a:r>
            <a:r>
              <a:rPr lang="es-ES" dirty="0"/>
              <a:t> </a:t>
            </a:r>
            <a:r>
              <a:rPr lang="es-ES" dirty="0" err="1"/>
              <a:t>grid</a:t>
            </a:r>
            <a:r>
              <a:rPr lang="es-ES" dirty="0"/>
              <a:t> </a:t>
            </a:r>
            <a:r>
              <a:rPr lang="es-ES" dirty="0" err="1"/>
              <a:t>spacing</a:t>
            </a:r>
            <a:r>
              <a:rPr lang="es-ES" dirty="0"/>
              <a:t>, 2500m </a:t>
            </a:r>
            <a:r>
              <a:rPr lang="es-ES" dirty="0" err="1"/>
              <a:t>maximum</a:t>
            </a:r>
            <a:r>
              <a:rPr lang="es-ES" dirty="0"/>
              <a:t> </a:t>
            </a:r>
            <a:r>
              <a:rPr lang="es-ES" dirty="0" err="1"/>
              <a:t>grid</a:t>
            </a:r>
            <a:r>
              <a:rPr lang="es-ES" dirty="0"/>
              <a:t> </a:t>
            </a:r>
            <a:r>
              <a:rPr lang="es-ES" dirty="0" err="1"/>
              <a:t>spacing</a:t>
            </a:r>
            <a:r>
              <a:rPr lang="es-ES" dirty="0"/>
              <a:t>, 1.12 </a:t>
            </a:r>
            <a:r>
              <a:rPr lang="es-ES" dirty="0" err="1"/>
              <a:t>stretch</a:t>
            </a:r>
            <a:r>
              <a:rPr lang="es-ES" dirty="0"/>
              <a:t> factor</a:t>
            </a:r>
          </a:p>
          <a:p>
            <a:pPr marL="285750" indent="-285750" algn="just">
              <a:buFont typeface="Arial"/>
              <a:buChar char="•"/>
            </a:pPr>
            <a:endParaRPr lang="es-ES" dirty="0" smtClean="0"/>
          </a:p>
          <a:p>
            <a:pPr marL="285750" indent="-285750" algn="just">
              <a:buFont typeface="Arial"/>
              <a:buChar char="•"/>
            </a:pPr>
            <a:endParaRPr lang="es-ES" dirty="0" smtClean="0"/>
          </a:p>
          <a:p>
            <a:pPr algn="just"/>
            <a:endParaRPr lang="es-ES" dirty="0"/>
          </a:p>
          <a:p>
            <a:pPr marL="285750" indent="-285750" algn="just">
              <a:buFont typeface="Arial"/>
              <a:buChar char="•"/>
            </a:pPr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B05D-20DD-B948-A23F-E0605048A8D6}" type="slidenum">
              <a:rPr lang="es-ES" smtClean="0"/>
              <a:t>10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EPSC2015, NANTES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9619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09600" y="2413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Model validation</a:t>
            </a:r>
          </a:p>
          <a:p>
            <a:r>
              <a:rPr lang="en-US" sz="2800" b="1" dirty="0" smtClean="0"/>
              <a:t>Ground Temperature Comparison</a:t>
            </a:r>
          </a:p>
          <a:p>
            <a:r>
              <a:rPr lang="en-US" sz="2800" b="1" dirty="0" smtClean="0"/>
              <a:t>MRAMS </a:t>
            </a:r>
            <a:r>
              <a:rPr lang="en-US" sz="2800" b="1" dirty="0" err="1" smtClean="0"/>
              <a:t>vs</a:t>
            </a:r>
            <a:r>
              <a:rPr lang="en-US" sz="2800" b="1" dirty="0" smtClean="0"/>
              <a:t> REMS_GTS</a:t>
            </a:r>
            <a:endParaRPr lang="en-US" sz="2800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B05D-20DD-B948-A23F-E0605048A8D6}" type="slidenum">
              <a:rPr lang="es-ES" smtClean="0"/>
              <a:t>11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EPSC2015, NANTES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4193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>
            <a:off x="2220382" y="5348197"/>
            <a:ext cx="2583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 smtClean="0"/>
              <a:t>MRAMS sol 53:</a:t>
            </a:r>
          </a:p>
          <a:p>
            <a:r>
              <a:rPr lang="es-ES" sz="1100" b="1" dirty="0" smtClean="0"/>
              <a:t>REMS </a:t>
            </a:r>
            <a:r>
              <a:rPr lang="es-ES" sz="1100" b="1" dirty="0" err="1" smtClean="0"/>
              <a:t>sols</a:t>
            </a:r>
            <a:r>
              <a:rPr lang="es-ES" sz="1100" b="1" dirty="0" smtClean="0"/>
              <a:t> 51-55: </a:t>
            </a:r>
            <a:r>
              <a:rPr lang="es-ES" sz="1100" b="1" dirty="0" err="1" smtClean="0"/>
              <a:t>dots</a:t>
            </a:r>
            <a:endParaRPr lang="es-ES" sz="1100" b="1" dirty="0"/>
          </a:p>
        </p:txBody>
      </p:sp>
      <p:pic>
        <p:nvPicPr>
          <p:cNvPr id="5" name="Pictur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221615"/>
            <a:ext cx="8343900" cy="6134735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B05D-20DD-B948-A23F-E0605048A8D6}" type="slidenum">
              <a:rPr lang="es-ES" smtClean="0"/>
              <a:t>12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EPSC2015, NANTES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2220382" y="2471153"/>
            <a:ext cx="2583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 smtClean="0"/>
              <a:t>MRAMS sol 350: </a:t>
            </a:r>
          </a:p>
          <a:p>
            <a:r>
              <a:rPr lang="es-ES" sz="1100" b="1" dirty="0" smtClean="0"/>
              <a:t>REMS </a:t>
            </a:r>
            <a:r>
              <a:rPr lang="es-ES" sz="1100" b="1" dirty="0" err="1" smtClean="0"/>
              <a:t>sols</a:t>
            </a:r>
            <a:r>
              <a:rPr lang="es-ES" sz="1100" b="1" dirty="0"/>
              <a:t> </a:t>
            </a:r>
            <a:r>
              <a:rPr lang="es-ES" sz="1100" b="1" dirty="0" smtClean="0"/>
              <a:t>348-352: </a:t>
            </a:r>
            <a:r>
              <a:rPr lang="es-ES" sz="1100" b="1" dirty="0" err="1" smtClean="0"/>
              <a:t>dots</a:t>
            </a:r>
            <a:endParaRPr lang="es-ES" sz="1100" b="1" dirty="0"/>
          </a:p>
        </p:txBody>
      </p:sp>
      <p:cxnSp>
        <p:nvCxnSpPr>
          <p:cNvPr id="7" name="Conector recto 6"/>
          <p:cNvCxnSpPr/>
          <p:nvPr/>
        </p:nvCxnSpPr>
        <p:spPr>
          <a:xfrm>
            <a:off x="3318933" y="2613086"/>
            <a:ext cx="402167" cy="0"/>
          </a:xfrm>
          <a:prstGeom prst="line">
            <a:avLst/>
          </a:prstGeom>
          <a:ln w="3175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6560800" y="2476561"/>
            <a:ext cx="2583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 smtClean="0"/>
              <a:t>MRAMS sol 543:</a:t>
            </a:r>
          </a:p>
          <a:p>
            <a:r>
              <a:rPr lang="es-ES" sz="1100" b="1" dirty="0" smtClean="0"/>
              <a:t>REMS </a:t>
            </a:r>
            <a:r>
              <a:rPr lang="es-ES" sz="1100" b="1" dirty="0" err="1" smtClean="0"/>
              <a:t>sols</a:t>
            </a:r>
            <a:r>
              <a:rPr lang="es-ES" sz="1100" b="1" dirty="0" smtClean="0"/>
              <a:t> 541-545: </a:t>
            </a:r>
            <a:r>
              <a:rPr lang="es-ES" sz="1100" b="1" dirty="0" err="1" smtClean="0"/>
              <a:t>dots</a:t>
            </a:r>
            <a:endParaRPr lang="es-ES" sz="1100" b="1" dirty="0"/>
          </a:p>
        </p:txBody>
      </p:sp>
      <p:cxnSp>
        <p:nvCxnSpPr>
          <p:cNvPr id="9" name="Conector recto 8"/>
          <p:cNvCxnSpPr/>
          <p:nvPr/>
        </p:nvCxnSpPr>
        <p:spPr>
          <a:xfrm>
            <a:off x="7636933" y="2613086"/>
            <a:ext cx="465667" cy="0"/>
          </a:xfrm>
          <a:prstGeom prst="line">
            <a:avLst/>
          </a:prstGeom>
          <a:ln w="3175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7636933" y="5492872"/>
            <a:ext cx="465667" cy="0"/>
          </a:xfrm>
          <a:prstGeom prst="line">
            <a:avLst/>
          </a:prstGeom>
          <a:ln w="3175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>
            <a:off x="3318933" y="5495986"/>
            <a:ext cx="402167" cy="0"/>
          </a:xfrm>
          <a:prstGeom prst="line">
            <a:avLst/>
          </a:prstGeom>
          <a:ln w="3175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6553200" y="5348197"/>
            <a:ext cx="2583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 smtClean="0"/>
              <a:t>MRAMS sol 196:</a:t>
            </a:r>
          </a:p>
          <a:p>
            <a:r>
              <a:rPr lang="es-ES" sz="1100" b="1" dirty="0" smtClean="0"/>
              <a:t>REMS </a:t>
            </a:r>
            <a:r>
              <a:rPr lang="es-ES" sz="1100" b="1" dirty="0" err="1" smtClean="0"/>
              <a:t>sols</a:t>
            </a:r>
            <a:r>
              <a:rPr lang="es-ES" sz="1100" b="1" dirty="0" smtClean="0"/>
              <a:t> 195-197: </a:t>
            </a:r>
            <a:r>
              <a:rPr lang="es-ES" sz="1100" b="1" dirty="0" err="1" smtClean="0"/>
              <a:t>dots</a:t>
            </a:r>
            <a:endParaRPr lang="es-ES" sz="1100" b="1" dirty="0"/>
          </a:p>
        </p:txBody>
      </p:sp>
      <p:sp>
        <p:nvSpPr>
          <p:cNvPr id="14" name="TextBox 41"/>
          <p:cNvSpPr txBox="1"/>
          <p:nvPr/>
        </p:nvSpPr>
        <p:spPr>
          <a:xfrm>
            <a:off x="6540500" y="4810563"/>
            <a:ext cx="156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Discrepancy likely due to albedo and dust loading</a:t>
            </a:r>
            <a:endParaRPr lang="en-US" sz="1200" dirty="0"/>
          </a:p>
        </p:txBody>
      </p:sp>
      <p:cxnSp>
        <p:nvCxnSpPr>
          <p:cNvPr id="15" name="Straight Arrow Connector 43"/>
          <p:cNvCxnSpPr/>
          <p:nvPr/>
        </p:nvCxnSpPr>
        <p:spPr>
          <a:xfrm flipV="1">
            <a:off x="7315200" y="4191000"/>
            <a:ext cx="0" cy="61956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824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EPSC2015, NANTES</a:t>
            </a: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B05D-20DD-B948-A23F-E0605048A8D6}" type="slidenum">
              <a:rPr lang="es-ES" smtClean="0"/>
              <a:t>13</a:t>
            </a:fld>
            <a:endParaRPr lang="es-ES"/>
          </a:p>
        </p:txBody>
      </p:sp>
      <p:pic>
        <p:nvPicPr>
          <p:cNvPr id="6" name="Picture 4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574040"/>
            <a:ext cx="5943600" cy="416052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69900" y="49911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000" dirty="0"/>
              <a:t>Ground temperature predictions from the model of </a:t>
            </a:r>
            <a:r>
              <a:rPr lang="en-US" sz="2000" dirty="0" err="1"/>
              <a:t>Vasavada</a:t>
            </a:r>
            <a:r>
              <a:rPr lang="en-US" sz="2000" dirty="0"/>
              <a:t> et al [2012] for three different scenarios at </a:t>
            </a:r>
            <a:r>
              <a:rPr lang="en-US" sz="2000" dirty="0" err="1"/>
              <a:t>Ls</a:t>
            </a:r>
            <a:r>
              <a:rPr lang="en-US" sz="2000" dirty="0"/>
              <a:t> 270: 1)  Input with MRAMS values of TI, albedo and dust (black); 2)  Input with MRAMS TI, albedo=0.3, and MRAMS dust (blue); 3) Input with MRAMS TI, albedo=0.3, and dust = 0.8 </a:t>
            </a:r>
            <a:r>
              <a:rPr lang="en-US" sz="2000" dirty="0" err="1"/>
              <a:t>vis</a:t>
            </a:r>
            <a:r>
              <a:rPr lang="en-US" sz="2000" dirty="0"/>
              <a:t> (~0.4 9 </a:t>
            </a:r>
            <a:r>
              <a:rPr lang="en-US" sz="2000" dirty="0" err="1"/>
              <a:t>μm</a:t>
            </a:r>
            <a:r>
              <a:rPr lang="en-US" sz="2000" dirty="0"/>
              <a:t>) (green).</a:t>
            </a:r>
          </a:p>
        </p:txBody>
      </p:sp>
    </p:spTree>
    <p:extLst>
      <p:ext uri="{BB962C8B-B14F-4D97-AF65-F5344CB8AC3E}">
        <p14:creationId xmlns:p14="http://schemas.microsoft.com/office/powerpoint/2010/main" val="863889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09600" y="2413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Model validation</a:t>
            </a:r>
          </a:p>
          <a:p>
            <a:r>
              <a:rPr lang="en-US" sz="2800" b="1" dirty="0" smtClean="0"/>
              <a:t>Pressure Comparison</a:t>
            </a:r>
          </a:p>
          <a:p>
            <a:r>
              <a:rPr lang="en-US" sz="2800" b="1" dirty="0" smtClean="0"/>
              <a:t>MRAMS </a:t>
            </a:r>
            <a:r>
              <a:rPr lang="en-US" sz="2800" b="1" dirty="0" err="1" smtClean="0"/>
              <a:t>vs</a:t>
            </a:r>
            <a:r>
              <a:rPr lang="en-US" sz="2800" b="1" dirty="0" smtClean="0"/>
              <a:t> REMS_PS</a:t>
            </a:r>
            <a:endParaRPr lang="en-US" sz="28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B05D-20DD-B948-A23F-E0605048A8D6}" type="slidenum">
              <a:rPr lang="es-ES" smtClean="0"/>
              <a:t>14</a:t>
            </a:fld>
            <a:endParaRPr lang="es-ES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EPSC2015, NANTES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8203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ector recto 11"/>
          <p:cNvCxnSpPr/>
          <p:nvPr/>
        </p:nvCxnSpPr>
        <p:spPr>
          <a:xfrm>
            <a:off x="7239000" y="3860800"/>
            <a:ext cx="592667" cy="0"/>
          </a:xfrm>
          <a:prstGeom prst="line">
            <a:avLst/>
          </a:prstGeom>
          <a:ln w="3175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6103600" y="3688986"/>
            <a:ext cx="2583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 smtClean="0"/>
              <a:t>MRAMS sol 196:</a:t>
            </a:r>
          </a:p>
          <a:p>
            <a:r>
              <a:rPr lang="es-ES" sz="1100" b="1" dirty="0" smtClean="0"/>
              <a:t>REMS </a:t>
            </a:r>
            <a:r>
              <a:rPr lang="es-ES" sz="1100" b="1" dirty="0" err="1" smtClean="0"/>
              <a:t>sols</a:t>
            </a:r>
            <a:r>
              <a:rPr lang="es-ES" sz="1100" b="1" dirty="0" smtClean="0"/>
              <a:t> 195-197: </a:t>
            </a:r>
            <a:r>
              <a:rPr lang="es-ES" sz="1100" b="1" dirty="0" err="1" smtClean="0"/>
              <a:t>dashed</a:t>
            </a:r>
            <a:r>
              <a:rPr lang="es-ES" sz="1100" b="1" dirty="0" smtClean="0"/>
              <a:t> </a:t>
            </a:r>
            <a:r>
              <a:rPr lang="es-ES" sz="1100" b="1" dirty="0" err="1" smtClean="0"/>
              <a:t>lines</a:t>
            </a:r>
            <a:endParaRPr lang="es-ES" sz="1100" b="1" dirty="0"/>
          </a:p>
        </p:txBody>
      </p:sp>
      <p:pic>
        <p:nvPicPr>
          <p:cNvPr id="5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344350"/>
            <a:ext cx="7632000" cy="6012000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B05D-20DD-B948-A23F-E0605048A8D6}" type="slidenum">
              <a:rPr lang="es-ES" smtClean="0"/>
              <a:t>15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EPSC2015, NANTES</a:t>
            </a:r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2258868" y="800556"/>
            <a:ext cx="2583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 smtClean="0"/>
              <a:t>MRAMS sol 350: </a:t>
            </a:r>
          </a:p>
          <a:p>
            <a:r>
              <a:rPr lang="es-ES" sz="1100" b="1" dirty="0" smtClean="0"/>
              <a:t>REMS </a:t>
            </a:r>
            <a:r>
              <a:rPr lang="es-ES" sz="1100" b="1" dirty="0" err="1" smtClean="0"/>
              <a:t>sols</a:t>
            </a:r>
            <a:r>
              <a:rPr lang="es-ES" sz="1100" b="1" dirty="0"/>
              <a:t> </a:t>
            </a:r>
            <a:r>
              <a:rPr lang="es-ES" sz="1100" b="1" dirty="0" smtClean="0"/>
              <a:t>348-352: </a:t>
            </a:r>
            <a:r>
              <a:rPr lang="es-ES" sz="1100" b="1" dirty="0" err="1" smtClean="0"/>
              <a:t>dashed</a:t>
            </a:r>
            <a:r>
              <a:rPr lang="es-ES" sz="1100" b="1" dirty="0" smtClean="0"/>
              <a:t> </a:t>
            </a:r>
            <a:r>
              <a:rPr lang="es-ES" sz="1100" b="1" dirty="0" err="1" smtClean="0"/>
              <a:t>lines</a:t>
            </a:r>
            <a:endParaRPr lang="es-ES" sz="1100" b="1" dirty="0"/>
          </a:p>
        </p:txBody>
      </p:sp>
      <p:cxnSp>
        <p:nvCxnSpPr>
          <p:cNvPr id="9" name="Conector recto 8"/>
          <p:cNvCxnSpPr/>
          <p:nvPr/>
        </p:nvCxnSpPr>
        <p:spPr>
          <a:xfrm>
            <a:off x="3403600" y="946150"/>
            <a:ext cx="592667" cy="0"/>
          </a:xfrm>
          <a:prstGeom prst="line">
            <a:avLst/>
          </a:prstGeom>
          <a:ln w="3175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3403600" y="3860800"/>
            <a:ext cx="592667" cy="0"/>
          </a:xfrm>
          <a:prstGeom prst="line">
            <a:avLst/>
          </a:prstGeom>
          <a:ln w="3175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>
            <a:off x="7239000" y="971550"/>
            <a:ext cx="592667" cy="0"/>
          </a:xfrm>
          <a:prstGeom prst="line">
            <a:avLst/>
          </a:prstGeom>
          <a:ln w="3175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6103600" y="800556"/>
            <a:ext cx="2583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 smtClean="0"/>
              <a:t>MRAMS sol 543:</a:t>
            </a:r>
          </a:p>
          <a:p>
            <a:r>
              <a:rPr lang="es-ES" sz="1100" b="1" dirty="0" smtClean="0"/>
              <a:t>REMS </a:t>
            </a:r>
            <a:r>
              <a:rPr lang="es-ES" sz="1100" b="1" dirty="0" err="1" smtClean="0"/>
              <a:t>sols</a:t>
            </a:r>
            <a:r>
              <a:rPr lang="es-ES" sz="1100" b="1" dirty="0" smtClean="0"/>
              <a:t> 541-545: </a:t>
            </a:r>
            <a:r>
              <a:rPr lang="es-ES" sz="1100" b="1" dirty="0" err="1" smtClean="0"/>
              <a:t>dashed</a:t>
            </a:r>
            <a:r>
              <a:rPr lang="es-ES" sz="1100" b="1" dirty="0" smtClean="0"/>
              <a:t> </a:t>
            </a:r>
            <a:r>
              <a:rPr lang="es-ES" sz="1100" b="1" dirty="0" err="1" smtClean="0"/>
              <a:t>lines</a:t>
            </a:r>
            <a:endParaRPr lang="es-ES" sz="1100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2360468" y="3688986"/>
            <a:ext cx="2583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 smtClean="0"/>
              <a:t>MRAMS sol 53:</a:t>
            </a:r>
          </a:p>
          <a:p>
            <a:r>
              <a:rPr lang="es-ES" sz="1100" b="1" dirty="0" smtClean="0"/>
              <a:t>REMS </a:t>
            </a:r>
            <a:r>
              <a:rPr lang="es-ES" sz="1100" b="1" dirty="0" err="1" smtClean="0"/>
              <a:t>sols</a:t>
            </a:r>
            <a:r>
              <a:rPr lang="es-ES" sz="1100" b="1" dirty="0" smtClean="0"/>
              <a:t> 51-55: </a:t>
            </a:r>
            <a:r>
              <a:rPr lang="es-ES" sz="1100" b="1" dirty="0" err="1" smtClean="0"/>
              <a:t>dashed</a:t>
            </a:r>
            <a:r>
              <a:rPr lang="es-ES" sz="1100" b="1" dirty="0" smtClean="0"/>
              <a:t> </a:t>
            </a:r>
            <a:r>
              <a:rPr lang="es-ES" sz="1100" b="1" dirty="0" err="1" smtClean="0"/>
              <a:t>lines</a:t>
            </a:r>
            <a:endParaRPr lang="es-ES" sz="1100" b="1" dirty="0"/>
          </a:p>
        </p:txBody>
      </p:sp>
    </p:spTree>
    <p:extLst>
      <p:ext uri="{BB962C8B-B14F-4D97-AF65-F5344CB8AC3E}">
        <p14:creationId xmlns:p14="http://schemas.microsoft.com/office/powerpoint/2010/main" val="728935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1460500"/>
            <a:ext cx="7924800" cy="36703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400" dirty="0" smtClean="0"/>
              <a:t>Evening pressure oscillations</a:t>
            </a:r>
            <a:endParaRPr lang="en-US" sz="3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9900" y="5130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Similar oscillation is seen in the output, beginning about 1900LMST and diminishing around 2200LMST. The waves are heavily aliased by the 5 min sampling from MRAMS (right)</a:t>
            </a:r>
            <a:endParaRPr lang="en-US" sz="2000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B05D-20DD-B948-A23F-E0605048A8D6}" type="slidenum">
              <a:rPr lang="es-ES" smtClean="0"/>
              <a:t>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EPSC2015, NANTES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3689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Seasonal Changes in Pressure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DCFA-58CA-4F0F-9D01-4A726B18FE44}" type="slidenum">
              <a:rPr lang="en-US" smtClean="0"/>
              <a:t>17</a:t>
            </a:fld>
            <a:endParaRPr lang="en-US" dirty="0"/>
          </a:p>
        </p:txBody>
      </p:sp>
      <p:pic>
        <p:nvPicPr>
          <p:cNvPr id="5" name="Imagen 3" descr="Claire_Ls0_pres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0354" y="393047"/>
            <a:ext cx="4581525" cy="5929032"/>
          </a:xfrm>
          <a:prstGeom prst="rect">
            <a:avLst/>
          </a:prstGeom>
        </p:spPr>
      </p:pic>
      <p:pic>
        <p:nvPicPr>
          <p:cNvPr id="6" name="Imagen 3" descr="Claire_Ls270_y1_pres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5921" y="459721"/>
            <a:ext cx="4581525" cy="59290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953001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When global and regional winds are favorable, the crater circulation stays local, and influences the local pressure signal.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69783" y="4953000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Ls 270, the global and regional circulation spreads the crater circulation impacts away from the crater.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759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09600" y="2413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Model </a:t>
            </a:r>
            <a:r>
              <a:rPr lang="en-US" sz="2800" b="1" dirty="0" smtClean="0"/>
              <a:t>validation</a:t>
            </a:r>
          </a:p>
          <a:p>
            <a:r>
              <a:rPr lang="en-US" sz="2800" b="1" dirty="0" smtClean="0"/>
              <a:t>Air Temperature Comparison</a:t>
            </a:r>
          </a:p>
          <a:p>
            <a:r>
              <a:rPr lang="en-US" sz="2800" b="1" dirty="0" smtClean="0"/>
              <a:t>MRAMS </a:t>
            </a:r>
            <a:r>
              <a:rPr lang="en-US" sz="2800" b="1" dirty="0" err="1" smtClean="0"/>
              <a:t>vs</a:t>
            </a:r>
            <a:r>
              <a:rPr lang="en-US" sz="2800" b="1" dirty="0" smtClean="0"/>
              <a:t> REM_ATS</a:t>
            </a:r>
            <a:endParaRPr lang="en-US" sz="28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B05D-20DD-B948-A23F-E0605048A8D6}" type="slidenum">
              <a:rPr lang="es-ES" smtClean="0"/>
              <a:t>18</a:t>
            </a:fld>
            <a:endParaRPr lang="es-ES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EPSC2015, NANTES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7013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317500"/>
            <a:ext cx="7518400" cy="5820093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B05D-20DD-B948-A23F-E0605048A8D6}" type="slidenum">
              <a:rPr lang="es-ES" smtClean="0"/>
              <a:t>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EPSC2015, NANTES</a:t>
            </a:r>
            <a:endParaRPr lang="es-ES"/>
          </a:p>
        </p:txBody>
      </p:sp>
      <p:sp>
        <p:nvSpPr>
          <p:cNvPr id="7" name="Elipse 6"/>
          <p:cNvSpPr/>
          <p:nvPr/>
        </p:nvSpPr>
        <p:spPr>
          <a:xfrm>
            <a:off x="3530600" y="1625600"/>
            <a:ext cx="444500" cy="5334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Elipse 7"/>
          <p:cNvSpPr/>
          <p:nvPr/>
        </p:nvSpPr>
        <p:spPr>
          <a:xfrm>
            <a:off x="7429500" y="1625600"/>
            <a:ext cx="444500" cy="5334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Elipse 8"/>
          <p:cNvSpPr/>
          <p:nvPr/>
        </p:nvSpPr>
        <p:spPr>
          <a:xfrm>
            <a:off x="3390900" y="4178300"/>
            <a:ext cx="584200" cy="7112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Elipse 9"/>
          <p:cNvSpPr/>
          <p:nvPr/>
        </p:nvSpPr>
        <p:spPr>
          <a:xfrm>
            <a:off x="7518400" y="4191000"/>
            <a:ext cx="444500" cy="5334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2259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99" y="1602258"/>
            <a:ext cx="9220200" cy="486839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Oil and Water: Topography and Mission Meteorology</a:t>
            </a:r>
            <a:endParaRPr lang="en-US" sz="2800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B05D-20DD-B948-A23F-E0605048A8D6}" type="slidenum">
              <a:rPr lang="es-ES" smtClean="0"/>
              <a:t>2</a:t>
            </a:fld>
            <a:endParaRPr lang="es-ES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EPSC2015, NANTES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2805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09600" y="2413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Model </a:t>
            </a:r>
            <a:r>
              <a:rPr lang="en-US" sz="2800" b="1" dirty="0" smtClean="0"/>
              <a:t>validation</a:t>
            </a:r>
          </a:p>
          <a:p>
            <a:r>
              <a:rPr lang="en-US" sz="2800" b="1" dirty="0" smtClean="0"/>
              <a:t>Wind (speed and direction) Comparison</a:t>
            </a:r>
          </a:p>
          <a:p>
            <a:r>
              <a:rPr lang="en-US" sz="2800" b="1" dirty="0" smtClean="0"/>
              <a:t>MRAMS</a:t>
            </a:r>
            <a:r>
              <a:rPr lang="en-US" sz="2800" b="1" dirty="0"/>
              <a:t> </a:t>
            </a:r>
            <a:r>
              <a:rPr lang="en-US" sz="2800" b="1" dirty="0" err="1" smtClean="0"/>
              <a:t>vs</a:t>
            </a:r>
            <a:r>
              <a:rPr lang="en-US" sz="2800" b="1" dirty="0" smtClean="0"/>
              <a:t> REMS_WS</a:t>
            </a:r>
            <a:endParaRPr lang="en-US" sz="28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B05D-20DD-B948-A23F-E0605048A8D6}" type="slidenum">
              <a:rPr lang="es-ES" smtClean="0"/>
              <a:t>20</a:t>
            </a:fld>
            <a:endParaRPr lang="es-ES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EPSC2015, NANTES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5313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52400"/>
            <a:ext cx="8153400" cy="6445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9F1F5-237A-AA43-B08A-0552AA86E42B}" type="slidenum">
              <a:rPr lang="es-ES" smtClean="0"/>
              <a:pPr>
                <a:defRPr/>
              </a:pPr>
              <a:t>21</a:t>
            </a:fld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304800" y="2133600"/>
            <a:ext cx="8534400" cy="24622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s-ES" sz="2200" dirty="0" err="1" smtClean="0"/>
              <a:t>The</a:t>
            </a:r>
            <a:r>
              <a:rPr lang="es-ES" sz="2200" dirty="0" smtClean="0"/>
              <a:t> </a:t>
            </a:r>
            <a:r>
              <a:rPr lang="es-ES" sz="2200" dirty="0" err="1" smtClean="0"/>
              <a:t>blue</a:t>
            </a:r>
            <a:r>
              <a:rPr lang="es-ES" sz="2200" dirty="0" smtClean="0"/>
              <a:t> </a:t>
            </a:r>
            <a:r>
              <a:rPr lang="es-ES" sz="2200" dirty="0" err="1"/>
              <a:t>lines</a:t>
            </a:r>
            <a:r>
              <a:rPr lang="es-ES" sz="2200" dirty="0"/>
              <a:t> show </a:t>
            </a:r>
            <a:r>
              <a:rPr lang="es-ES" sz="2200" dirty="0" err="1"/>
              <a:t>periods</a:t>
            </a:r>
            <a:r>
              <a:rPr lang="es-ES" sz="2200" dirty="0"/>
              <a:t> </a:t>
            </a:r>
            <a:r>
              <a:rPr lang="es-ES" sz="2200" dirty="0" err="1"/>
              <a:t>when</a:t>
            </a:r>
            <a:r>
              <a:rPr lang="es-ES" sz="2200" dirty="0"/>
              <a:t> </a:t>
            </a:r>
            <a:r>
              <a:rPr lang="es-ES" sz="2200" dirty="0" err="1"/>
              <a:t>the</a:t>
            </a:r>
            <a:r>
              <a:rPr lang="es-ES" sz="2200" dirty="0"/>
              <a:t> </a:t>
            </a:r>
            <a:r>
              <a:rPr lang="es-ES" sz="2200" dirty="0" err="1"/>
              <a:t>rover</a:t>
            </a:r>
            <a:r>
              <a:rPr lang="es-ES" sz="2200" dirty="0"/>
              <a:t> </a:t>
            </a:r>
            <a:r>
              <a:rPr lang="es-ES" sz="2200" dirty="0" err="1"/>
              <a:t>was</a:t>
            </a:r>
            <a:r>
              <a:rPr lang="es-ES" sz="2200" dirty="0"/>
              <a:t> </a:t>
            </a:r>
            <a:r>
              <a:rPr lang="es-ES" sz="2200" dirty="0" err="1" smtClean="0"/>
              <a:t>moving</a:t>
            </a:r>
            <a:r>
              <a:rPr lang="es-ES" sz="2200" dirty="0"/>
              <a:t>. </a:t>
            </a:r>
            <a:endParaRPr lang="es-ES" sz="2200" dirty="0" smtClean="0"/>
          </a:p>
          <a:p>
            <a:pPr marL="342900" indent="-342900" algn="just">
              <a:buFont typeface="Arial"/>
              <a:buChar char="•"/>
            </a:pPr>
            <a:r>
              <a:rPr lang="es-ES" sz="2200" dirty="0" err="1" smtClean="0"/>
              <a:t>The</a:t>
            </a:r>
            <a:r>
              <a:rPr lang="es-ES" sz="2200" dirty="0" smtClean="0"/>
              <a:t> </a:t>
            </a:r>
            <a:r>
              <a:rPr lang="es-ES" sz="2200" dirty="0"/>
              <a:t>red </a:t>
            </a:r>
            <a:r>
              <a:rPr lang="es-ES" sz="2200" dirty="0" err="1"/>
              <a:t>lines</a:t>
            </a:r>
            <a:r>
              <a:rPr lang="es-ES" sz="2200" dirty="0"/>
              <a:t> </a:t>
            </a:r>
            <a:r>
              <a:rPr lang="es-ES" sz="2200" dirty="0" err="1"/>
              <a:t>highlight</a:t>
            </a:r>
            <a:r>
              <a:rPr lang="es-ES" sz="2200" dirty="0"/>
              <a:t> </a:t>
            </a:r>
            <a:r>
              <a:rPr lang="es-ES" sz="2200" dirty="0" err="1"/>
              <a:t>periods</a:t>
            </a:r>
            <a:r>
              <a:rPr lang="es-ES" sz="2200" dirty="0"/>
              <a:t> </a:t>
            </a:r>
            <a:r>
              <a:rPr lang="es-ES" sz="2200" dirty="0" err="1"/>
              <a:t>with</a:t>
            </a:r>
            <a:r>
              <a:rPr lang="es-ES" sz="2200" dirty="0"/>
              <a:t> </a:t>
            </a:r>
            <a:r>
              <a:rPr lang="es-ES" sz="2200" dirty="0" err="1" smtClean="0"/>
              <a:t>electronic</a:t>
            </a:r>
            <a:r>
              <a:rPr lang="es-ES" sz="2200" dirty="0" smtClean="0"/>
              <a:t> </a:t>
            </a:r>
            <a:r>
              <a:rPr lang="es-ES" sz="2200" dirty="0" err="1"/>
              <a:t>noise</a:t>
            </a:r>
            <a:r>
              <a:rPr lang="es-ES" sz="2200" dirty="0"/>
              <a:t> in </a:t>
            </a:r>
            <a:r>
              <a:rPr lang="es-ES" sz="2200" dirty="0" err="1"/>
              <a:t>the</a:t>
            </a:r>
            <a:r>
              <a:rPr lang="es-ES" sz="2200" dirty="0"/>
              <a:t> </a:t>
            </a:r>
            <a:r>
              <a:rPr lang="es-ES" sz="2200" dirty="0" smtClean="0"/>
              <a:t>sensor</a:t>
            </a:r>
            <a:r>
              <a:rPr lang="es-ES" sz="2200" dirty="0"/>
              <a:t>. </a:t>
            </a:r>
            <a:endParaRPr lang="es-ES" sz="2200" dirty="0" smtClean="0"/>
          </a:p>
          <a:p>
            <a:pPr marL="342900" indent="-342900" algn="just">
              <a:buFont typeface="Arial"/>
              <a:buChar char="•"/>
            </a:pPr>
            <a:r>
              <a:rPr lang="es-ES" sz="2200" dirty="0" err="1" smtClean="0"/>
              <a:t>The</a:t>
            </a:r>
            <a:r>
              <a:rPr lang="es-ES" sz="2200" dirty="0" smtClean="0"/>
              <a:t> </a:t>
            </a:r>
            <a:r>
              <a:rPr lang="es-ES" sz="2200" dirty="0"/>
              <a:t>magenta line </a:t>
            </a:r>
            <a:r>
              <a:rPr lang="es-ES" sz="2200" dirty="0" err="1"/>
              <a:t>indicates</a:t>
            </a:r>
            <a:r>
              <a:rPr lang="es-ES" sz="2200" dirty="0"/>
              <a:t> </a:t>
            </a:r>
            <a:r>
              <a:rPr lang="es-ES" sz="2200" dirty="0" err="1"/>
              <a:t>the</a:t>
            </a:r>
            <a:r>
              <a:rPr lang="es-ES" sz="2200" dirty="0"/>
              <a:t> </a:t>
            </a:r>
            <a:r>
              <a:rPr lang="es-ES" sz="2200" dirty="0" err="1"/>
              <a:t>direction</a:t>
            </a:r>
            <a:r>
              <a:rPr lang="es-ES" sz="2200" dirty="0"/>
              <a:t> in </a:t>
            </a:r>
            <a:r>
              <a:rPr lang="es-ES" sz="2200" dirty="0" err="1"/>
              <a:t>which</a:t>
            </a:r>
            <a:r>
              <a:rPr lang="es-ES" sz="2200" dirty="0"/>
              <a:t> </a:t>
            </a:r>
            <a:r>
              <a:rPr lang="es-ES" sz="2200" dirty="0" err="1"/>
              <a:t>the</a:t>
            </a:r>
            <a:r>
              <a:rPr lang="es-ES" sz="2200" dirty="0"/>
              <a:t> </a:t>
            </a:r>
            <a:r>
              <a:rPr lang="es-ES" sz="2200" dirty="0" err="1"/>
              <a:t>rover</a:t>
            </a:r>
            <a:r>
              <a:rPr lang="es-ES" sz="2200" dirty="0"/>
              <a:t> </a:t>
            </a:r>
            <a:r>
              <a:rPr lang="es-ES" sz="2200" dirty="0" err="1"/>
              <a:t>is</a:t>
            </a:r>
            <a:r>
              <a:rPr lang="es-ES" sz="2200" dirty="0"/>
              <a:t> </a:t>
            </a:r>
            <a:r>
              <a:rPr lang="es-ES" sz="2200" dirty="0" err="1" smtClean="0"/>
              <a:t>pointing</a:t>
            </a:r>
            <a:r>
              <a:rPr lang="es-ES" sz="2200" dirty="0" smtClean="0"/>
              <a:t>.</a:t>
            </a:r>
          </a:p>
          <a:p>
            <a:pPr marL="342900" indent="-342900" algn="just">
              <a:buFont typeface="Arial"/>
              <a:buChar char="•"/>
            </a:pPr>
            <a:r>
              <a:rPr lang="es-ES" sz="2200" dirty="0" smtClean="0"/>
              <a:t>MRAMS </a:t>
            </a:r>
            <a:r>
              <a:rPr lang="es-ES" sz="2200" dirty="0" err="1" smtClean="0"/>
              <a:t>simulations</a:t>
            </a:r>
            <a:r>
              <a:rPr lang="es-ES" sz="2200" dirty="0" smtClean="0"/>
              <a:t> </a:t>
            </a:r>
            <a:r>
              <a:rPr lang="es-ES" sz="2200" dirty="0"/>
              <a:t>are </a:t>
            </a:r>
            <a:r>
              <a:rPr lang="es-ES" sz="2200" dirty="0" err="1"/>
              <a:t>shown</a:t>
            </a:r>
            <a:r>
              <a:rPr lang="es-ES" sz="2200" dirty="0"/>
              <a:t> </a:t>
            </a:r>
            <a:r>
              <a:rPr lang="es-ES" sz="2200" dirty="0" err="1"/>
              <a:t>with</a:t>
            </a:r>
            <a:r>
              <a:rPr lang="es-ES" sz="2200" dirty="0"/>
              <a:t> </a:t>
            </a:r>
            <a:r>
              <a:rPr lang="es-ES" sz="2200" dirty="0" err="1" smtClean="0"/>
              <a:t>solid</a:t>
            </a:r>
            <a:r>
              <a:rPr lang="es-ES" sz="2200" dirty="0" smtClean="0"/>
              <a:t> red </a:t>
            </a:r>
            <a:r>
              <a:rPr lang="es-ES" sz="2200" dirty="0" err="1"/>
              <a:t>circles</a:t>
            </a:r>
            <a:r>
              <a:rPr lang="es-ES" sz="2200" dirty="0"/>
              <a:t>. </a:t>
            </a:r>
            <a:endParaRPr lang="es-ES" sz="2200" dirty="0" smtClean="0"/>
          </a:p>
          <a:p>
            <a:pPr marL="342900" indent="-342900" algn="just">
              <a:buFont typeface="Arial"/>
              <a:buChar char="•"/>
            </a:pPr>
            <a:r>
              <a:rPr lang="es-ES" sz="2200" dirty="0" smtClean="0"/>
              <a:t>REMS data </a:t>
            </a:r>
            <a:r>
              <a:rPr lang="es-ES" sz="2200" dirty="0"/>
              <a:t>are </a:t>
            </a:r>
            <a:r>
              <a:rPr lang="es-ES" sz="2200" dirty="0" err="1"/>
              <a:t>shown</a:t>
            </a:r>
            <a:r>
              <a:rPr lang="es-ES" sz="2200" dirty="0"/>
              <a:t> </a:t>
            </a:r>
            <a:r>
              <a:rPr lang="es-ES" sz="2200" dirty="0" err="1"/>
              <a:t>with</a:t>
            </a:r>
            <a:r>
              <a:rPr lang="es-ES" sz="2200" dirty="0"/>
              <a:t> </a:t>
            </a:r>
            <a:r>
              <a:rPr lang="es-ES" sz="2200" dirty="0" err="1" smtClean="0"/>
              <a:t>solid</a:t>
            </a:r>
            <a:r>
              <a:rPr lang="es-ES" sz="2200" dirty="0" smtClean="0"/>
              <a:t> </a:t>
            </a:r>
            <a:r>
              <a:rPr lang="es-ES" sz="2200" dirty="0" err="1" smtClean="0"/>
              <a:t>blue</a:t>
            </a:r>
            <a:r>
              <a:rPr lang="es-ES" sz="2200" dirty="0" smtClean="0"/>
              <a:t> </a:t>
            </a:r>
            <a:r>
              <a:rPr lang="es-ES" sz="2200" dirty="0" err="1"/>
              <a:t>circles</a:t>
            </a:r>
            <a:r>
              <a:rPr lang="es-ES" sz="2200" dirty="0"/>
              <a:t>. </a:t>
            </a:r>
            <a:endParaRPr lang="es-ES" sz="2200" dirty="0" smtClean="0"/>
          </a:p>
          <a:p>
            <a:pPr marL="342900" indent="-342900" algn="just">
              <a:buFont typeface="Arial"/>
              <a:buChar char="•"/>
            </a:pPr>
            <a:r>
              <a:rPr lang="es-ES" sz="2200" dirty="0" smtClean="0"/>
              <a:t>Blue </a:t>
            </a:r>
            <a:r>
              <a:rPr lang="es-ES" sz="2200" dirty="0" err="1" smtClean="0"/>
              <a:t>diamonds</a:t>
            </a:r>
            <a:r>
              <a:rPr lang="es-ES" sz="2200" dirty="0" smtClean="0"/>
              <a:t> </a:t>
            </a:r>
            <a:r>
              <a:rPr lang="es-ES" sz="2200" dirty="0" err="1"/>
              <a:t>indicate</a:t>
            </a:r>
            <a:r>
              <a:rPr lang="es-ES" sz="2200" dirty="0"/>
              <a:t> </a:t>
            </a:r>
            <a:r>
              <a:rPr lang="es-ES" sz="2200" dirty="0" err="1"/>
              <a:t>winds</a:t>
            </a:r>
            <a:r>
              <a:rPr lang="es-ES" sz="2200" dirty="0"/>
              <a:t> </a:t>
            </a:r>
            <a:r>
              <a:rPr lang="es-ES" sz="2200" dirty="0" err="1"/>
              <a:t>coming</a:t>
            </a:r>
            <a:r>
              <a:rPr lang="es-ES" sz="2200" dirty="0"/>
              <a:t> </a:t>
            </a:r>
            <a:r>
              <a:rPr lang="es-ES" sz="2200" dirty="0" err="1"/>
              <a:t>from</a:t>
            </a:r>
            <a:r>
              <a:rPr lang="es-ES" sz="2200" dirty="0"/>
              <a:t> </a:t>
            </a:r>
            <a:r>
              <a:rPr lang="es-ES" sz="2200" dirty="0" err="1"/>
              <a:t>behind</a:t>
            </a:r>
            <a:r>
              <a:rPr lang="es-ES" sz="2200" dirty="0"/>
              <a:t> </a:t>
            </a:r>
            <a:r>
              <a:rPr lang="es-ES" sz="2200" dirty="0" err="1"/>
              <a:t>the</a:t>
            </a:r>
            <a:r>
              <a:rPr lang="es-ES" sz="2200" dirty="0"/>
              <a:t> </a:t>
            </a:r>
            <a:r>
              <a:rPr lang="es-ES" sz="2200" dirty="0" err="1"/>
              <a:t>rover</a:t>
            </a:r>
            <a:r>
              <a:rPr lang="es-ES" sz="2200" dirty="0"/>
              <a:t>, and </a:t>
            </a:r>
            <a:r>
              <a:rPr lang="es-ES" sz="2200" dirty="0" err="1"/>
              <a:t>should</a:t>
            </a:r>
            <a:r>
              <a:rPr lang="es-ES" sz="2200" dirty="0"/>
              <a:t> be </a:t>
            </a:r>
            <a:r>
              <a:rPr lang="es-ES" sz="2200" dirty="0" err="1"/>
              <a:t>treated</a:t>
            </a:r>
            <a:r>
              <a:rPr lang="es-ES" sz="2200" dirty="0"/>
              <a:t> </a:t>
            </a:r>
            <a:r>
              <a:rPr lang="es-ES" sz="2200" dirty="0" err="1"/>
              <a:t>very</a:t>
            </a:r>
            <a:r>
              <a:rPr lang="es-ES" sz="2200" dirty="0"/>
              <a:t> </a:t>
            </a:r>
            <a:r>
              <a:rPr lang="es-ES" sz="2200" dirty="0" err="1" smtClean="0"/>
              <a:t>cautiously</a:t>
            </a:r>
            <a:r>
              <a:rPr lang="es-ES" sz="2200" dirty="0" smtClean="0"/>
              <a:t>. </a:t>
            </a:r>
            <a:endParaRPr lang="es-ES" sz="2200" dirty="0"/>
          </a:p>
        </p:txBody>
      </p:sp>
    </p:spTree>
    <p:extLst>
      <p:ext uri="{BB962C8B-B14F-4D97-AF65-F5344CB8AC3E}">
        <p14:creationId xmlns:p14="http://schemas.microsoft.com/office/powerpoint/2010/main" val="3486027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>
          <a:xfrm>
            <a:off x="2911475" y="525463"/>
            <a:ext cx="2651125" cy="49609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0" y="525463"/>
            <a:ext cx="2819400" cy="6256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627" name="Title 1"/>
          <p:cNvSpPr>
            <a:spLocks noGrp="1"/>
          </p:cNvSpPr>
          <p:nvPr>
            <p:ph type="title"/>
          </p:nvPr>
        </p:nvSpPr>
        <p:spPr>
          <a:xfrm>
            <a:off x="-76200" y="-209550"/>
            <a:ext cx="9220200" cy="895350"/>
          </a:xfrm>
        </p:spPr>
        <p:txBody>
          <a:bodyPr/>
          <a:lstStyle/>
          <a:p>
            <a:r>
              <a:rPr lang="en-US" sz="2800">
                <a:latin typeface="Calibri" charset="0"/>
              </a:rPr>
              <a:t>Local Weather is the Sum of Different Scale Circulations</a:t>
            </a:r>
          </a:p>
        </p:txBody>
      </p:sp>
      <p:pic>
        <p:nvPicPr>
          <p:cNvPr id="26628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800" y="876300"/>
            <a:ext cx="23114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" name="Group 58"/>
          <p:cNvGrpSpPr/>
          <p:nvPr/>
        </p:nvGrpSpPr>
        <p:grpSpPr>
          <a:xfrm>
            <a:off x="-76200" y="1143000"/>
            <a:ext cx="2648072" cy="5334000"/>
            <a:chOff x="-123408" y="1133933"/>
            <a:chExt cx="2648072" cy="5334000"/>
          </a:xfrm>
          <a:effectLst>
            <a:glow rad="101600">
              <a:schemeClr val="tx1">
                <a:alpha val="66000"/>
              </a:schemeClr>
            </a:glow>
          </a:effectLst>
        </p:grpSpPr>
        <p:sp>
          <p:nvSpPr>
            <p:cNvPr id="6" name="TextBox 5"/>
            <p:cNvSpPr txBox="1"/>
            <p:nvPr/>
          </p:nvSpPr>
          <p:spPr>
            <a:xfrm>
              <a:off x="-123408" y="1286333"/>
              <a:ext cx="761999" cy="64633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dirty="0" err="1">
                  <a:solidFill>
                    <a:schemeClr val="bg1"/>
                  </a:solidFill>
                </a:rPr>
                <a:t>Ls</a:t>
              </a:r>
              <a:r>
                <a:rPr lang="en-US" sz="1200" dirty="0">
                  <a:solidFill>
                    <a:schemeClr val="bg1"/>
                  </a:solidFill>
                </a:rPr>
                <a:t> 0 </a:t>
              </a:r>
            </a:p>
            <a:p>
              <a:pPr>
                <a:defRPr/>
              </a:pPr>
              <a:r>
                <a:rPr lang="en-US" sz="1200" dirty="0">
                  <a:solidFill>
                    <a:schemeClr val="bg1"/>
                  </a:solidFill>
                </a:rPr>
                <a:t>Fall</a:t>
              </a:r>
            </a:p>
            <a:p>
              <a:pPr>
                <a:defRPr/>
              </a:pPr>
              <a:r>
                <a:rPr lang="en-US" sz="1200" dirty="0">
                  <a:solidFill>
                    <a:schemeClr val="bg1"/>
                  </a:solidFill>
                </a:rPr>
                <a:t>equinox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123408" y="2734133"/>
              <a:ext cx="64888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 err="1">
                  <a:solidFill>
                    <a:schemeClr val="bg1"/>
                  </a:solidFill>
                </a:rPr>
                <a:t>Ls</a:t>
              </a:r>
              <a:r>
                <a:rPr lang="en-US" sz="1200" dirty="0">
                  <a:solidFill>
                    <a:schemeClr val="bg1"/>
                  </a:solidFill>
                </a:rPr>
                <a:t> 90 </a:t>
              </a:r>
            </a:p>
            <a:p>
              <a:pPr>
                <a:defRPr/>
              </a:pPr>
              <a:r>
                <a:rPr lang="en-US" sz="1200" dirty="0">
                  <a:solidFill>
                    <a:schemeClr val="bg1"/>
                  </a:solidFill>
                </a:rPr>
                <a:t>Winter </a:t>
              </a:r>
            </a:p>
            <a:p>
              <a:pPr>
                <a:defRPr/>
              </a:pPr>
              <a:r>
                <a:rPr lang="en-US" sz="1200" dirty="0">
                  <a:solidFill>
                    <a:schemeClr val="bg1"/>
                  </a:solidFill>
                </a:rPr>
                <a:t>solstice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123408" y="4258133"/>
              <a:ext cx="68690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 err="1">
                  <a:solidFill>
                    <a:schemeClr val="bg1"/>
                  </a:solidFill>
                </a:rPr>
                <a:t>Ls</a:t>
              </a:r>
              <a:r>
                <a:rPr lang="en-US" sz="1200" dirty="0">
                  <a:solidFill>
                    <a:schemeClr val="bg1"/>
                  </a:solidFill>
                </a:rPr>
                <a:t> 180 </a:t>
              </a:r>
            </a:p>
            <a:p>
              <a:pPr>
                <a:defRPr/>
              </a:pPr>
              <a:r>
                <a:rPr lang="en-US" sz="1200" dirty="0">
                  <a:solidFill>
                    <a:schemeClr val="bg1"/>
                  </a:solidFill>
                </a:rPr>
                <a:t>Spring </a:t>
              </a:r>
            </a:p>
            <a:p>
              <a:pPr>
                <a:defRPr/>
              </a:pPr>
              <a:r>
                <a:rPr lang="en-US" sz="1200" dirty="0">
                  <a:solidFill>
                    <a:schemeClr val="bg1"/>
                  </a:solidFill>
                </a:rPr>
                <a:t>equinox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-123408" y="5705933"/>
              <a:ext cx="712304" cy="646331"/>
            </a:xfrm>
            <a:prstGeom prst="rect">
              <a:avLst/>
            </a:prstGeom>
            <a:noFill/>
            <a:ln>
              <a:noFill/>
            </a:ln>
            <a:effectLst>
              <a:glow>
                <a:schemeClr val="accent1"/>
              </a:glo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 err="1">
                  <a:solidFill>
                    <a:schemeClr val="bg1"/>
                  </a:solidFill>
                </a:rPr>
                <a:t>Ls</a:t>
              </a:r>
              <a:r>
                <a:rPr lang="en-US" sz="1200" dirty="0">
                  <a:solidFill>
                    <a:schemeClr val="bg1"/>
                  </a:solidFill>
                </a:rPr>
                <a:t> 270</a:t>
              </a:r>
            </a:p>
            <a:p>
              <a:pPr>
                <a:defRPr/>
              </a:pPr>
              <a:r>
                <a:rPr lang="en-US" sz="1200" dirty="0">
                  <a:solidFill>
                    <a:schemeClr val="bg1"/>
                  </a:solidFill>
                </a:rPr>
                <a:t>Summer</a:t>
              </a:r>
            </a:p>
            <a:p>
              <a:pPr>
                <a:defRPr/>
              </a:pPr>
              <a:r>
                <a:rPr lang="en-US" sz="1200" dirty="0">
                  <a:solidFill>
                    <a:schemeClr val="bg1"/>
                  </a:solidFill>
                </a:rPr>
                <a:t>solstice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1739195" y="1485900"/>
              <a:ext cx="194380" cy="609600"/>
            </a:xfrm>
            <a:custGeom>
              <a:avLst/>
              <a:gdLst>
                <a:gd name="connsiteX0" fmla="*/ 194380 w 194380"/>
                <a:gd name="connsiteY0" fmla="*/ 609600 h 609600"/>
                <a:gd name="connsiteX1" fmla="*/ 13405 w 194380"/>
                <a:gd name="connsiteY1" fmla="*/ 400050 h 609600"/>
                <a:gd name="connsiteX2" fmla="*/ 13405 w 194380"/>
                <a:gd name="connsiteY2" fmla="*/ 85725 h 609600"/>
                <a:gd name="connsiteX3" fmla="*/ 13405 w 194380"/>
                <a:gd name="connsiteY3" fmla="*/ 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4380" h="609600">
                  <a:moveTo>
                    <a:pt x="194380" y="609600"/>
                  </a:moveTo>
                  <a:cubicBezTo>
                    <a:pt x="118973" y="548481"/>
                    <a:pt x="43567" y="487362"/>
                    <a:pt x="13405" y="400050"/>
                  </a:cubicBezTo>
                  <a:cubicBezTo>
                    <a:pt x="-16757" y="312738"/>
                    <a:pt x="13405" y="85725"/>
                    <a:pt x="13405" y="85725"/>
                  </a:cubicBezTo>
                  <a:lnTo>
                    <a:pt x="13405" y="0"/>
                  </a:lnTo>
                </a:path>
              </a:pathLst>
            </a:custGeom>
            <a:noFill/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1771650" y="1142685"/>
              <a:ext cx="352425" cy="257490"/>
            </a:xfrm>
            <a:custGeom>
              <a:avLst/>
              <a:gdLst>
                <a:gd name="connsiteX0" fmla="*/ 0 w 352425"/>
                <a:gd name="connsiteY0" fmla="*/ 257490 h 257490"/>
                <a:gd name="connsiteX1" fmla="*/ 85725 w 352425"/>
                <a:gd name="connsiteY1" fmla="*/ 315 h 257490"/>
                <a:gd name="connsiteX2" fmla="*/ 352425 w 352425"/>
                <a:gd name="connsiteY2" fmla="*/ 200340 h 257490"/>
                <a:gd name="connsiteX3" fmla="*/ 352425 w 352425"/>
                <a:gd name="connsiteY3" fmla="*/ 200340 h 257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2425" h="257490">
                  <a:moveTo>
                    <a:pt x="0" y="257490"/>
                  </a:moveTo>
                  <a:cubicBezTo>
                    <a:pt x="13494" y="133665"/>
                    <a:pt x="26988" y="9840"/>
                    <a:pt x="85725" y="315"/>
                  </a:cubicBezTo>
                  <a:cubicBezTo>
                    <a:pt x="144463" y="-9210"/>
                    <a:pt x="352425" y="200340"/>
                    <a:pt x="352425" y="200340"/>
                  </a:cubicBezTo>
                  <a:lnTo>
                    <a:pt x="352425" y="200340"/>
                  </a:lnTo>
                </a:path>
              </a:pathLst>
            </a:custGeom>
            <a:noFill/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1019175" y="1133933"/>
              <a:ext cx="695325" cy="256717"/>
            </a:xfrm>
            <a:custGeom>
              <a:avLst/>
              <a:gdLst>
                <a:gd name="connsiteX0" fmla="*/ 695325 w 695325"/>
                <a:gd name="connsiteY0" fmla="*/ 256717 h 256717"/>
                <a:gd name="connsiteX1" fmla="*/ 390525 w 695325"/>
                <a:gd name="connsiteY1" fmla="*/ 66217 h 256717"/>
                <a:gd name="connsiteX2" fmla="*/ 152400 w 695325"/>
                <a:gd name="connsiteY2" fmla="*/ 9067 h 256717"/>
                <a:gd name="connsiteX3" fmla="*/ 0 w 695325"/>
                <a:gd name="connsiteY3" fmla="*/ 237667 h 25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325" h="256717">
                  <a:moveTo>
                    <a:pt x="695325" y="256717"/>
                  </a:moveTo>
                  <a:cubicBezTo>
                    <a:pt x="588168" y="182104"/>
                    <a:pt x="481012" y="107492"/>
                    <a:pt x="390525" y="66217"/>
                  </a:cubicBezTo>
                  <a:cubicBezTo>
                    <a:pt x="300038" y="24942"/>
                    <a:pt x="217487" y="-19508"/>
                    <a:pt x="152400" y="9067"/>
                  </a:cubicBezTo>
                  <a:cubicBezTo>
                    <a:pt x="87313" y="37642"/>
                    <a:pt x="43656" y="137654"/>
                    <a:pt x="0" y="237667"/>
                  </a:cubicBezTo>
                </a:path>
              </a:pathLst>
            </a:custGeom>
            <a:noFill/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1046856" y="1543050"/>
              <a:ext cx="562869" cy="560421"/>
            </a:xfrm>
            <a:custGeom>
              <a:avLst/>
              <a:gdLst>
                <a:gd name="connsiteX0" fmla="*/ 10419 w 562869"/>
                <a:gd name="connsiteY0" fmla="*/ 0 h 560421"/>
                <a:gd name="connsiteX1" fmla="*/ 19944 w 562869"/>
                <a:gd name="connsiteY1" fmla="*/ 419100 h 560421"/>
                <a:gd name="connsiteX2" fmla="*/ 191394 w 562869"/>
                <a:gd name="connsiteY2" fmla="*/ 552450 h 560421"/>
                <a:gd name="connsiteX3" fmla="*/ 439044 w 562869"/>
                <a:gd name="connsiteY3" fmla="*/ 542925 h 560421"/>
                <a:gd name="connsiteX4" fmla="*/ 562869 w 562869"/>
                <a:gd name="connsiteY4" fmla="*/ 523875 h 56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869" h="560421">
                  <a:moveTo>
                    <a:pt x="10419" y="0"/>
                  </a:moveTo>
                  <a:cubicBezTo>
                    <a:pt x="100" y="163512"/>
                    <a:pt x="-10218" y="327025"/>
                    <a:pt x="19944" y="419100"/>
                  </a:cubicBezTo>
                  <a:cubicBezTo>
                    <a:pt x="50106" y="511175"/>
                    <a:pt x="121544" y="531813"/>
                    <a:pt x="191394" y="552450"/>
                  </a:cubicBezTo>
                  <a:cubicBezTo>
                    <a:pt x="261244" y="573087"/>
                    <a:pt x="377132" y="547688"/>
                    <a:pt x="439044" y="542925"/>
                  </a:cubicBezTo>
                  <a:cubicBezTo>
                    <a:pt x="500957" y="538163"/>
                    <a:pt x="531913" y="531019"/>
                    <a:pt x="562869" y="523875"/>
                  </a:cubicBezTo>
                </a:path>
              </a:pathLst>
            </a:custGeom>
            <a:noFill/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2143125" y="1295400"/>
              <a:ext cx="381539" cy="802569"/>
            </a:xfrm>
            <a:custGeom>
              <a:avLst/>
              <a:gdLst>
                <a:gd name="connsiteX0" fmla="*/ 114300 w 381539"/>
                <a:gd name="connsiteY0" fmla="*/ 0 h 802569"/>
                <a:gd name="connsiteX1" fmla="*/ 361950 w 381539"/>
                <a:gd name="connsiteY1" fmla="*/ 190500 h 802569"/>
                <a:gd name="connsiteX2" fmla="*/ 361950 w 381539"/>
                <a:gd name="connsiteY2" fmla="*/ 628650 h 802569"/>
                <a:gd name="connsiteX3" fmla="*/ 352425 w 381539"/>
                <a:gd name="connsiteY3" fmla="*/ 790575 h 802569"/>
                <a:gd name="connsiteX4" fmla="*/ 0 w 381539"/>
                <a:gd name="connsiteY4" fmla="*/ 790575 h 802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539" h="802569">
                  <a:moveTo>
                    <a:pt x="114300" y="0"/>
                  </a:moveTo>
                  <a:cubicBezTo>
                    <a:pt x="217487" y="42862"/>
                    <a:pt x="320675" y="85725"/>
                    <a:pt x="361950" y="190500"/>
                  </a:cubicBezTo>
                  <a:cubicBezTo>
                    <a:pt x="403225" y="295275"/>
                    <a:pt x="363537" y="528638"/>
                    <a:pt x="361950" y="628650"/>
                  </a:cubicBezTo>
                  <a:cubicBezTo>
                    <a:pt x="360363" y="728662"/>
                    <a:pt x="412750" y="763588"/>
                    <a:pt x="352425" y="790575"/>
                  </a:cubicBezTo>
                  <a:cubicBezTo>
                    <a:pt x="292100" y="817562"/>
                    <a:pt x="0" y="790575"/>
                    <a:pt x="0" y="790575"/>
                  </a:cubicBezTo>
                </a:path>
              </a:pathLst>
            </a:custGeom>
            <a:noFill/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1666875" y="2943225"/>
              <a:ext cx="649481" cy="619795"/>
            </a:xfrm>
            <a:custGeom>
              <a:avLst/>
              <a:gdLst>
                <a:gd name="connsiteX0" fmla="*/ 0 w 649481"/>
                <a:gd name="connsiteY0" fmla="*/ 581025 h 619795"/>
                <a:gd name="connsiteX1" fmla="*/ 352425 w 649481"/>
                <a:gd name="connsiteY1" fmla="*/ 619125 h 619795"/>
                <a:gd name="connsiteX2" fmla="*/ 628650 w 649481"/>
                <a:gd name="connsiteY2" fmla="*/ 552450 h 619795"/>
                <a:gd name="connsiteX3" fmla="*/ 619125 w 649481"/>
                <a:gd name="connsiteY3" fmla="*/ 247650 h 619795"/>
                <a:gd name="connsiteX4" fmla="*/ 533400 w 649481"/>
                <a:gd name="connsiteY4" fmla="*/ 0 h 619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9481" h="619795">
                  <a:moveTo>
                    <a:pt x="0" y="581025"/>
                  </a:moveTo>
                  <a:cubicBezTo>
                    <a:pt x="123825" y="602456"/>
                    <a:pt x="247650" y="623888"/>
                    <a:pt x="352425" y="619125"/>
                  </a:cubicBezTo>
                  <a:cubicBezTo>
                    <a:pt x="457200" y="614362"/>
                    <a:pt x="584200" y="614363"/>
                    <a:pt x="628650" y="552450"/>
                  </a:cubicBezTo>
                  <a:cubicBezTo>
                    <a:pt x="673100" y="490537"/>
                    <a:pt x="635000" y="339725"/>
                    <a:pt x="619125" y="247650"/>
                  </a:cubicBezTo>
                  <a:cubicBezTo>
                    <a:pt x="603250" y="155575"/>
                    <a:pt x="568325" y="77787"/>
                    <a:pt x="533400" y="0"/>
                  </a:cubicBezTo>
                </a:path>
              </a:pathLst>
            </a:custGeom>
            <a:noFill/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1123660" y="2540982"/>
              <a:ext cx="1096085" cy="421293"/>
            </a:xfrm>
            <a:custGeom>
              <a:avLst/>
              <a:gdLst>
                <a:gd name="connsiteX0" fmla="*/ 1095665 w 1096085"/>
                <a:gd name="connsiteY0" fmla="*/ 297468 h 421293"/>
                <a:gd name="connsiteX1" fmla="*/ 1009940 w 1096085"/>
                <a:gd name="connsiteY1" fmla="*/ 49818 h 421293"/>
                <a:gd name="connsiteX2" fmla="*/ 562265 w 1096085"/>
                <a:gd name="connsiteY2" fmla="*/ 11718 h 421293"/>
                <a:gd name="connsiteX3" fmla="*/ 143165 w 1096085"/>
                <a:gd name="connsiteY3" fmla="*/ 21243 h 421293"/>
                <a:gd name="connsiteX4" fmla="*/ 290 w 1096085"/>
                <a:gd name="connsiteY4" fmla="*/ 240318 h 421293"/>
                <a:gd name="connsiteX5" fmla="*/ 171740 w 1096085"/>
                <a:gd name="connsiteY5" fmla="*/ 421293 h 421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6085" h="421293">
                  <a:moveTo>
                    <a:pt x="1095665" y="297468"/>
                  </a:moveTo>
                  <a:cubicBezTo>
                    <a:pt x="1097252" y="197455"/>
                    <a:pt x="1098840" y="97443"/>
                    <a:pt x="1009940" y="49818"/>
                  </a:cubicBezTo>
                  <a:cubicBezTo>
                    <a:pt x="921040" y="2193"/>
                    <a:pt x="706727" y="16480"/>
                    <a:pt x="562265" y="11718"/>
                  </a:cubicBezTo>
                  <a:cubicBezTo>
                    <a:pt x="417803" y="6956"/>
                    <a:pt x="236827" y="-16857"/>
                    <a:pt x="143165" y="21243"/>
                  </a:cubicBezTo>
                  <a:cubicBezTo>
                    <a:pt x="49503" y="59343"/>
                    <a:pt x="-4473" y="173643"/>
                    <a:pt x="290" y="240318"/>
                  </a:cubicBezTo>
                  <a:cubicBezTo>
                    <a:pt x="5052" y="306993"/>
                    <a:pt x="88396" y="364143"/>
                    <a:pt x="171740" y="421293"/>
                  </a:cubicBezTo>
                </a:path>
              </a:pathLst>
            </a:custGeom>
            <a:noFill/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1266825" y="3074090"/>
              <a:ext cx="409575" cy="431110"/>
            </a:xfrm>
            <a:custGeom>
              <a:avLst/>
              <a:gdLst>
                <a:gd name="connsiteX0" fmla="*/ 0 w 409575"/>
                <a:gd name="connsiteY0" fmla="*/ 0 h 431110"/>
                <a:gd name="connsiteX1" fmla="*/ 76200 w 409575"/>
                <a:gd name="connsiteY1" fmla="*/ 209550 h 431110"/>
                <a:gd name="connsiteX2" fmla="*/ 285750 w 409575"/>
                <a:gd name="connsiteY2" fmla="*/ 400050 h 431110"/>
                <a:gd name="connsiteX3" fmla="*/ 409575 w 409575"/>
                <a:gd name="connsiteY3" fmla="*/ 428625 h 431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9575" h="431110">
                  <a:moveTo>
                    <a:pt x="0" y="0"/>
                  </a:moveTo>
                  <a:cubicBezTo>
                    <a:pt x="14287" y="71437"/>
                    <a:pt x="28575" y="142875"/>
                    <a:pt x="76200" y="209550"/>
                  </a:cubicBezTo>
                  <a:cubicBezTo>
                    <a:pt x="123825" y="276225"/>
                    <a:pt x="230188" y="363538"/>
                    <a:pt x="285750" y="400050"/>
                  </a:cubicBezTo>
                  <a:cubicBezTo>
                    <a:pt x="341313" y="436563"/>
                    <a:pt x="375444" y="432594"/>
                    <a:pt x="409575" y="428625"/>
                  </a:cubicBezTo>
                </a:path>
              </a:pathLst>
            </a:custGeom>
            <a:noFill/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1720145" y="4333414"/>
              <a:ext cx="194380" cy="609600"/>
            </a:xfrm>
            <a:custGeom>
              <a:avLst/>
              <a:gdLst>
                <a:gd name="connsiteX0" fmla="*/ 194380 w 194380"/>
                <a:gd name="connsiteY0" fmla="*/ 609600 h 609600"/>
                <a:gd name="connsiteX1" fmla="*/ 13405 w 194380"/>
                <a:gd name="connsiteY1" fmla="*/ 400050 h 609600"/>
                <a:gd name="connsiteX2" fmla="*/ 13405 w 194380"/>
                <a:gd name="connsiteY2" fmla="*/ 85725 h 609600"/>
                <a:gd name="connsiteX3" fmla="*/ 13405 w 194380"/>
                <a:gd name="connsiteY3" fmla="*/ 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4380" h="609600">
                  <a:moveTo>
                    <a:pt x="194380" y="609600"/>
                  </a:moveTo>
                  <a:cubicBezTo>
                    <a:pt x="118973" y="548481"/>
                    <a:pt x="43567" y="487362"/>
                    <a:pt x="13405" y="400050"/>
                  </a:cubicBezTo>
                  <a:cubicBezTo>
                    <a:pt x="-16757" y="312738"/>
                    <a:pt x="13405" y="85725"/>
                    <a:pt x="13405" y="85725"/>
                  </a:cubicBezTo>
                  <a:lnTo>
                    <a:pt x="13405" y="0"/>
                  </a:lnTo>
                </a:path>
              </a:pathLst>
            </a:custGeom>
            <a:noFill/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1752600" y="3990199"/>
              <a:ext cx="352425" cy="257490"/>
            </a:xfrm>
            <a:custGeom>
              <a:avLst/>
              <a:gdLst>
                <a:gd name="connsiteX0" fmla="*/ 0 w 352425"/>
                <a:gd name="connsiteY0" fmla="*/ 257490 h 257490"/>
                <a:gd name="connsiteX1" fmla="*/ 85725 w 352425"/>
                <a:gd name="connsiteY1" fmla="*/ 315 h 257490"/>
                <a:gd name="connsiteX2" fmla="*/ 352425 w 352425"/>
                <a:gd name="connsiteY2" fmla="*/ 200340 h 257490"/>
                <a:gd name="connsiteX3" fmla="*/ 352425 w 352425"/>
                <a:gd name="connsiteY3" fmla="*/ 200340 h 257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2425" h="257490">
                  <a:moveTo>
                    <a:pt x="0" y="257490"/>
                  </a:moveTo>
                  <a:cubicBezTo>
                    <a:pt x="13494" y="133665"/>
                    <a:pt x="26988" y="9840"/>
                    <a:pt x="85725" y="315"/>
                  </a:cubicBezTo>
                  <a:cubicBezTo>
                    <a:pt x="144463" y="-9210"/>
                    <a:pt x="352425" y="200340"/>
                    <a:pt x="352425" y="200340"/>
                  </a:cubicBezTo>
                  <a:lnTo>
                    <a:pt x="352425" y="200340"/>
                  </a:lnTo>
                </a:path>
              </a:pathLst>
            </a:custGeom>
            <a:noFill/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2124075" y="4142914"/>
              <a:ext cx="381539" cy="802569"/>
            </a:xfrm>
            <a:custGeom>
              <a:avLst/>
              <a:gdLst>
                <a:gd name="connsiteX0" fmla="*/ 114300 w 381539"/>
                <a:gd name="connsiteY0" fmla="*/ 0 h 802569"/>
                <a:gd name="connsiteX1" fmla="*/ 361950 w 381539"/>
                <a:gd name="connsiteY1" fmla="*/ 190500 h 802569"/>
                <a:gd name="connsiteX2" fmla="*/ 361950 w 381539"/>
                <a:gd name="connsiteY2" fmla="*/ 628650 h 802569"/>
                <a:gd name="connsiteX3" fmla="*/ 352425 w 381539"/>
                <a:gd name="connsiteY3" fmla="*/ 790575 h 802569"/>
                <a:gd name="connsiteX4" fmla="*/ 0 w 381539"/>
                <a:gd name="connsiteY4" fmla="*/ 790575 h 802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539" h="802569">
                  <a:moveTo>
                    <a:pt x="114300" y="0"/>
                  </a:moveTo>
                  <a:cubicBezTo>
                    <a:pt x="217487" y="42862"/>
                    <a:pt x="320675" y="85725"/>
                    <a:pt x="361950" y="190500"/>
                  </a:cubicBezTo>
                  <a:cubicBezTo>
                    <a:pt x="403225" y="295275"/>
                    <a:pt x="363537" y="528638"/>
                    <a:pt x="361950" y="628650"/>
                  </a:cubicBezTo>
                  <a:cubicBezTo>
                    <a:pt x="360363" y="728662"/>
                    <a:pt x="412750" y="763588"/>
                    <a:pt x="352425" y="790575"/>
                  </a:cubicBezTo>
                  <a:cubicBezTo>
                    <a:pt x="292100" y="817562"/>
                    <a:pt x="0" y="790575"/>
                    <a:pt x="0" y="790575"/>
                  </a:cubicBezTo>
                </a:path>
              </a:pathLst>
            </a:custGeom>
            <a:noFill/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981075" y="4059662"/>
              <a:ext cx="695325" cy="256717"/>
            </a:xfrm>
            <a:custGeom>
              <a:avLst/>
              <a:gdLst>
                <a:gd name="connsiteX0" fmla="*/ 695325 w 695325"/>
                <a:gd name="connsiteY0" fmla="*/ 256717 h 256717"/>
                <a:gd name="connsiteX1" fmla="*/ 390525 w 695325"/>
                <a:gd name="connsiteY1" fmla="*/ 66217 h 256717"/>
                <a:gd name="connsiteX2" fmla="*/ 152400 w 695325"/>
                <a:gd name="connsiteY2" fmla="*/ 9067 h 256717"/>
                <a:gd name="connsiteX3" fmla="*/ 0 w 695325"/>
                <a:gd name="connsiteY3" fmla="*/ 237667 h 25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325" h="256717">
                  <a:moveTo>
                    <a:pt x="695325" y="256717"/>
                  </a:moveTo>
                  <a:cubicBezTo>
                    <a:pt x="588168" y="182104"/>
                    <a:pt x="481012" y="107492"/>
                    <a:pt x="390525" y="66217"/>
                  </a:cubicBezTo>
                  <a:cubicBezTo>
                    <a:pt x="300038" y="24942"/>
                    <a:pt x="217487" y="-19508"/>
                    <a:pt x="152400" y="9067"/>
                  </a:cubicBezTo>
                  <a:cubicBezTo>
                    <a:pt x="87313" y="37642"/>
                    <a:pt x="43656" y="137654"/>
                    <a:pt x="0" y="237667"/>
                  </a:cubicBezTo>
                </a:path>
              </a:pathLst>
            </a:custGeom>
            <a:noFill/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6" name="Freeform 25"/>
            <p:cNvSpPr/>
            <p:nvPr/>
          </p:nvSpPr>
          <p:spPr>
            <a:xfrm flipH="1">
              <a:off x="1095792" y="6010733"/>
              <a:ext cx="1143000" cy="457200"/>
            </a:xfrm>
            <a:custGeom>
              <a:avLst/>
              <a:gdLst>
                <a:gd name="connsiteX0" fmla="*/ 0 w 1058723"/>
                <a:gd name="connsiteY0" fmla="*/ 171450 h 238439"/>
                <a:gd name="connsiteX1" fmla="*/ 428625 w 1058723"/>
                <a:gd name="connsiteY1" fmla="*/ 180975 h 238439"/>
                <a:gd name="connsiteX2" fmla="*/ 809625 w 1058723"/>
                <a:gd name="connsiteY2" fmla="*/ 238125 h 238439"/>
                <a:gd name="connsiteX3" fmla="*/ 1038225 w 1058723"/>
                <a:gd name="connsiteY3" fmla="*/ 152400 h 238439"/>
                <a:gd name="connsiteX4" fmla="*/ 1047750 w 1058723"/>
                <a:gd name="connsiteY4" fmla="*/ 0 h 23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8723" h="238439">
                  <a:moveTo>
                    <a:pt x="0" y="171450"/>
                  </a:moveTo>
                  <a:cubicBezTo>
                    <a:pt x="146844" y="170656"/>
                    <a:pt x="293688" y="169863"/>
                    <a:pt x="428625" y="180975"/>
                  </a:cubicBezTo>
                  <a:cubicBezTo>
                    <a:pt x="563562" y="192087"/>
                    <a:pt x="708025" y="242888"/>
                    <a:pt x="809625" y="238125"/>
                  </a:cubicBezTo>
                  <a:cubicBezTo>
                    <a:pt x="911225" y="233363"/>
                    <a:pt x="998538" y="192087"/>
                    <a:pt x="1038225" y="152400"/>
                  </a:cubicBezTo>
                  <a:cubicBezTo>
                    <a:pt x="1077912" y="112713"/>
                    <a:pt x="1047750" y="0"/>
                    <a:pt x="1047750" y="0"/>
                  </a:cubicBezTo>
                </a:path>
              </a:pathLst>
            </a:custGeom>
            <a:noFill/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7" name="Freeform 26"/>
            <p:cNvSpPr/>
            <p:nvPr/>
          </p:nvSpPr>
          <p:spPr>
            <a:xfrm rot="11378710" flipV="1">
              <a:off x="1062294" y="5492111"/>
              <a:ext cx="1124220" cy="452992"/>
            </a:xfrm>
            <a:custGeom>
              <a:avLst/>
              <a:gdLst>
                <a:gd name="connsiteX0" fmla="*/ 1029208 w 1059142"/>
                <a:gd name="connsiteY0" fmla="*/ 498371 h 498371"/>
                <a:gd name="connsiteX1" fmla="*/ 981583 w 1059142"/>
                <a:gd name="connsiteY1" fmla="*/ 136421 h 498371"/>
                <a:gd name="connsiteX2" fmla="*/ 362458 w 1059142"/>
                <a:gd name="connsiteY2" fmla="*/ 12596 h 498371"/>
                <a:gd name="connsiteX3" fmla="*/ 57658 w 1059142"/>
                <a:gd name="connsiteY3" fmla="*/ 3071 h 498371"/>
                <a:gd name="connsiteX4" fmla="*/ 508 w 1059142"/>
                <a:gd name="connsiteY4" fmla="*/ 3071 h 498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9142" h="498371">
                  <a:moveTo>
                    <a:pt x="1029208" y="498371"/>
                  </a:moveTo>
                  <a:cubicBezTo>
                    <a:pt x="1060958" y="357877"/>
                    <a:pt x="1092708" y="217383"/>
                    <a:pt x="981583" y="136421"/>
                  </a:cubicBezTo>
                  <a:cubicBezTo>
                    <a:pt x="870458" y="55459"/>
                    <a:pt x="516445" y="34821"/>
                    <a:pt x="362458" y="12596"/>
                  </a:cubicBezTo>
                  <a:cubicBezTo>
                    <a:pt x="208471" y="-9629"/>
                    <a:pt x="117983" y="4658"/>
                    <a:pt x="57658" y="3071"/>
                  </a:cubicBezTo>
                  <a:cubicBezTo>
                    <a:pt x="-2667" y="1484"/>
                    <a:pt x="-1080" y="2277"/>
                    <a:pt x="508" y="3071"/>
                  </a:cubicBezTo>
                </a:path>
              </a:pathLst>
            </a:custGeom>
            <a:noFill/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2238792" y="5667689"/>
              <a:ext cx="45719" cy="619125"/>
            </a:xfrm>
            <a:custGeom>
              <a:avLst/>
              <a:gdLst>
                <a:gd name="connsiteX0" fmla="*/ 144310 w 144310"/>
                <a:gd name="connsiteY0" fmla="*/ 0 h 542925"/>
                <a:gd name="connsiteX1" fmla="*/ 20485 w 144310"/>
                <a:gd name="connsiteY1" fmla="*/ 323850 h 542925"/>
                <a:gd name="connsiteX2" fmla="*/ 1435 w 14431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310" h="542925">
                  <a:moveTo>
                    <a:pt x="144310" y="0"/>
                  </a:moveTo>
                  <a:cubicBezTo>
                    <a:pt x="94303" y="116681"/>
                    <a:pt x="44297" y="233363"/>
                    <a:pt x="20485" y="323850"/>
                  </a:cubicBezTo>
                  <a:cubicBezTo>
                    <a:pt x="-3327" y="414337"/>
                    <a:pt x="-946" y="478631"/>
                    <a:pt x="1435" y="542925"/>
                  </a:cubicBezTo>
                </a:path>
              </a:pathLst>
            </a:custGeom>
            <a:noFill/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pic>
        <p:nvPicPr>
          <p:cNvPr id="26630" name="Picture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8950" y="1143000"/>
            <a:ext cx="2312988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2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3398838"/>
            <a:ext cx="2397125" cy="19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4114800" y="1189996"/>
            <a:ext cx="53784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n>
                  <a:solidFill>
                    <a:schemeClr val="tx1"/>
                  </a:solidFill>
                </a:ln>
              </a:rPr>
              <a:t>Day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166363" y="3409807"/>
            <a:ext cx="86363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n>
                  <a:solidFill>
                    <a:schemeClr val="tx1"/>
                  </a:solidFill>
                </a:ln>
              </a:rPr>
              <a:t>Night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4781093" y="1866901"/>
            <a:ext cx="266700" cy="597882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4267200" y="1648600"/>
            <a:ext cx="282017" cy="561200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3714293" y="1221194"/>
            <a:ext cx="382032" cy="428329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3962400" y="1524000"/>
            <a:ext cx="304800" cy="458133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5016701" y="4173025"/>
            <a:ext cx="241100" cy="529932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4343400" y="4038600"/>
            <a:ext cx="342900" cy="467186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3886200" y="3886200"/>
            <a:ext cx="461508" cy="381000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3756126" y="3581145"/>
            <a:ext cx="420132" cy="306219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42" name="TextBox 57"/>
          <p:cNvSpPr txBox="1">
            <a:spLocks noChangeArrowheads="1"/>
          </p:cNvSpPr>
          <p:nvPr/>
        </p:nvSpPr>
        <p:spPr bwMode="auto">
          <a:xfrm>
            <a:off x="3076575" y="533400"/>
            <a:ext cx="22717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chemeClr val="bg1"/>
                </a:solidFill>
              </a:rPr>
              <a:t>Regional Topographic </a:t>
            </a:r>
          </a:p>
          <a:p>
            <a:pPr algn="ctr" eaLnBrk="1" hangingPunct="1"/>
            <a:r>
              <a:rPr lang="en-US" sz="1800">
                <a:solidFill>
                  <a:schemeClr val="bg1"/>
                </a:solidFill>
              </a:rPr>
              <a:t>Dichotomy Circulation</a:t>
            </a:r>
          </a:p>
        </p:txBody>
      </p:sp>
      <p:sp>
        <p:nvSpPr>
          <p:cNvPr id="26643" name="TextBox 59"/>
          <p:cNvSpPr txBox="1">
            <a:spLocks noChangeArrowheads="1"/>
          </p:cNvSpPr>
          <p:nvPr/>
        </p:nvSpPr>
        <p:spPr bwMode="auto">
          <a:xfrm>
            <a:off x="295275" y="525463"/>
            <a:ext cx="2449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Global Mean Circulation</a:t>
            </a:r>
          </a:p>
        </p:txBody>
      </p:sp>
      <p:sp>
        <p:nvSpPr>
          <p:cNvPr id="63" name="Rectangle 62"/>
          <p:cNvSpPr/>
          <p:nvPr/>
        </p:nvSpPr>
        <p:spPr>
          <a:xfrm>
            <a:off x="5638800" y="525463"/>
            <a:ext cx="3352800" cy="49609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26645" name="Picture 6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0088" y="1219200"/>
            <a:ext cx="3070225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6" name="Picture 6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7225" y="3435350"/>
            <a:ext cx="3108325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7" name="TextBox 66"/>
          <p:cNvSpPr txBox="1">
            <a:spLocks noChangeArrowheads="1"/>
          </p:cNvSpPr>
          <p:nvPr/>
        </p:nvSpPr>
        <p:spPr bwMode="auto">
          <a:xfrm>
            <a:off x="5791200" y="609600"/>
            <a:ext cx="30444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chemeClr val="bg1"/>
                </a:solidFill>
              </a:rPr>
              <a:t>Local Topographic </a:t>
            </a:r>
            <a:r>
              <a:rPr lang="en-US" sz="1800" dirty="0" smtClean="0">
                <a:solidFill>
                  <a:schemeClr val="bg1"/>
                </a:solidFill>
              </a:rPr>
              <a:t>Circulations</a:t>
            </a:r>
          </a:p>
          <a:p>
            <a:pPr algn="ctr" eaLnBrk="1" hangingPunct="1"/>
            <a:r>
              <a:rPr lang="en-US" sz="1800" dirty="0">
                <a:solidFill>
                  <a:schemeClr val="bg1"/>
                </a:solidFill>
              </a:rPr>
              <a:t>a</a:t>
            </a:r>
            <a:r>
              <a:rPr lang="en-US" sz="1800" dirty="0" smtClean="0">
                <a:solidFill>
                  <a:schemeClr val="bg1"/>
                </a:solidFill>
              </a:rPr>
              <a:t>t Gale crater</a:t>
            </a:r>
            <a:endParaRPr lang="en-US" sz="1800" dirty="0">
              <a:solidFill>
                <a:schemeClr val="bg1"/>
              </a:solidFill>
            </a:endParaRPr>
          </a:p>
        </p:txBody>
      </p:sp>
      <p:cxnSp>
        <p:nvCxnSpPr>
          <p:cNvPr id="68" name="Straight Arrow Connector 67"/>
          <p:cNvCxnSpPr/>
          <p:nvPr/>
        </p:nvCxnSpPr>
        <p:spPr>
          <a:xfrm flipH="1">
            <a:off x="7009370" y="2410290"/>
            <a:ext cx="76715" cy="485310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7543800" y="2410290"/>
            <a:ext cx="76200" cy="485310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7981950" y="2398836"/>
            <a:ext cx="247650" cy="420564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8382000" y="2362200"/>
            <a:ext cx="228600" cy="191293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 flipV="1">
            <a:off x="7543800" y="1371600"/>
            <a:ext cx="152400" cy="228600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8229600" y="1729805"/>
            <a:ext cx="266700" cy="137096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V="1">
            <a:off x="7981950" y="1570613"/>
            <a:ext cx="133350" cy="137096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5711825" y="1447487"/>
            <a:ext cx="0" cy="201113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H="1" flipV="1">
            <a:off x="7009370" y="1447487"/>
            <a:ext cx="153430" cy="202036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H="1" flipV="1">
            <a:off x="6477000" y="1554472"/>
            <a:ext cx="153430" cy="202036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flipH="1" flipV="1">
            <a:off x="5943600" y="1807891"/>
            <a:ext cx="304800" cy="59010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flipH="1">
            <a:off x="6124576" y="2246482"/>
            <a:ext cx="276224" cy="152354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H="1">
            <a:off x="6477000" y="2401139"/>
            <a:ext cx="191015" cy="279043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 flipH="1" flipV="1">
            <a:off x="7620000" y="2003544"/>
            <a:ext cx="76200" cy="358656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 flipH="1" flipV="1">
            <a:off x="7810500" y="1925809"/>
            <a:ext cx="419100" cy="216607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flipV="1">
            <a:off x="7086085" y="1962173"/>
            <a:ext cx="191016" cy="360486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Freeform 106"/>
          <p:cNvSpPr/>
          <p:nvPr/>
        </p:nvSpPr>
        <p:spPr>
          <a:xfrm>
            <a:off x="6586538" y="1666875"/>
            <a:ext cx="1716087" cy="742950"/>
          </a:xfrm>
          <a:custGeom>
            <a:avLst/>
            <a:gdLst>
              <a:gd name="connsiteX0" fmla="*/ 71261 w 1715282"/>
              <a:gd name="connsiteY0" fmla="*/ 505266 h 743856"/>
              <a:gd name="connsiteX1" fmla="*/ 290336 w 1715282"/>
              <a:gd name="connsiteY1" fmla="*/ 629091 h 743856"/>
              <a:gd name="connsiteX2" fmla="*/ 547511 w 1715282"/>
              <a:gd name="connsiteY2" fmla="*/ 724341 h 743856"/>
              <a:gd name="connsiteX3" fmla="*/ 947561 w 1715282"/>
              <a:gd name="connsiteY3" fmla="*/ 743391 h 743856"/>
              <a:gd name="connsiteX4" fmla="*/ 1261886 w 1715282"/>
              <a:gd name="connsiteY4" fmla="*/ 714816 h 743856"/>
              <a:gd name="connsiteX5" fmla="*/ 1538111 w 1715282"/>
              <a:gd name="connsiteY5" fmla="*/ 610041 h 743856"/>
              <a:gd name="connsiteX6" fmla="*/ 1709561 w 1715282"/>
              <a:gd name="connsiteY6" fmla="*/ 429066 h 743856"/>
              <a:gd name="connsiteX7" fmla="*/ 1661936 w 1715282"/>
              <a:gd name="connsiteY7" fmla="*/ 295716 h 743856"/>
              <a:gd name="connsiteX8" fmla="*/ 1538111 w 1715282"/>
              <a:gd name="connsiteY8" fmla="*/ 209991 h 743856"/>
              <a:gd name="connsiteX9" fmla="*/ 1319036 w 1715282"/>
              <a:gd name="connsiteY9" fmla="*/ 105216 h 743856"/>
              <a:gd name="connsiteX10" fmla="*/ 1099961 w 1715282"/>
              <a:gd name="connsiteY10" fmla="*/ 48066 h 743856"/>
              <a:gd name="connsiteX11" fmla="*/ 718961 w 1715282"/>
              <a:gd name="connsiteY11" fmla="*/ 441 h 743856"/>
              <a:gd name="connsiteX12" fmla="*/ 433211 w 1715282"/>
              <a:gd name="connsiteY12" fmla="*/ 76641 h 743856"/>
              <a:gd name="connsiteX13" fmla="*/ 195086 w 1715282"/>
              <a:gd name="connsiteY13" fmla="*/ 124266 h 743856"/>
              <a:gd name="connsiteX14" fmla="*/ 61736 w 1715282"/>
              <a:gd name="connsiteY14" fmla="*/ 286191 h 743856"/>
              <a:gd name="connsiteX15" fmla="*/ 4586 w 1715282"/>
              <a:gd name="connsiteY15" fmla="*/ 448116 h 743856"/>
              <a:gd name="connsiteX16" fmla="*/ 176036 w 1715282"/>
              <a:gd name="connsiteY16" fmla="*/ 600516 h 743856"/>
              <a:gd name="connsiteX17" fmla="*/ 337961 w 1715282"/>
              <a:gd name="connsiteY17" fmla="*/ 629091 h 74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15282" h="743856">
                <a:moveTo>
                  <a:pt x="71261" y="505266"/>
                </a:moveTo>
                <a:cubicBezTo>
                  <a:pt x="141111" y="548922"/>
                  <a:pt x="210961" y="592579"/>
                  <a:pt x="290336" y="629091"/>
                </a:cubicBezTo>
                <a:cubicBezTo>
                  <a:pt x="369711" y="665603"/>
                  <a:pt x="437974" y="705291"/>
                  <a:pt x="547511" y="724341"/>
                </a:cubicBezTo>
                <a:cubicBezTo>
                  <a:pt x="657048" y="743391"/>
                  <a:pt x="828499" y="744978"/>
                  <a:pt x="947561" y="743391"/>
                </a:cubicBezTo>
                <a:cubicBezTo>
                  <a:pt x="1066623" y="741804"/>
                  <a:pt x="1163461" y="737041"/>
                  <a:pt x="1261886" y="714816"/>
                </a:cubicBezTo>
                <a:cubicBezTo>
                  <a:pt x="1360311" y="692591"/>
                  <a:pt x="1463499" y="657666"/>
                  <a:pt x="1538111" y="610041"/>
                </a:cubicBezTo>
                <a:cubicBezTo>
                  <a:pt x="1612723" y="562416"/>
                  <a:pt x="1688924" y="481453"/>
                  <a:pt x="1709561" y="429066"/>
                </a:cubicBezTo>
                <a:cubicBezTo>
                  <a:pt x="1730199" y="376678"/>
                  <a:pt x="1690511" y="332228"/>
                  <a:pt x="1661936" y="295716"/>
                </a:cubicBezTo>
                <a:cubicBezTo>
                  <a:pt x="1633361" y="259204"/>
                  <a:pt x="1595261" y="241741"/>
                  <a:pt x="1538111" y="209991"/>
                </a:cubicBezTo>
                <a:cubicBezTo>
                  <a:pt x="1480961" y="178241"/>
                  <a:pt x="1392061" y="132203"/>
                  <a:pt x="1319036" y="105216"/>
                </a:cubicBezTo>
                <a:cubicBezTo>
                  <a:pt x="1246011" y="78228"/>
                  <a:pt x="1199973" y="65528"/>
                  <a:pt x="1099961" y="48066"/>
                </a:cubicBezTo>
                <a:cubicBezTo>
                  <a:pt x="999949" y="30604"/>
                  <a:pt x="830086" y="-4322"/>
                  <a:pt x="718961" y="441"/>
                </a:cubicBezTo>
                <a:cubicBezTo>
                  <a:pt x="607836" y="5204"/>
                  <a:pt x="520524" y="56003"/>
                  <a:pt x="433211" y="76641"/>
                </a:cubicBezTo>
                <a:cubicBezTo>
                  <a:pt x="345898" y="97279"/>
                  <a:pt x="256999" y="89341"/>
                  <a:pt x="195086" y="124266"/>
                </a:cubicBezTo>
                <a:cubicBezTo>
                  <a:pt x="133174" y="159191"/>
                  <a:pt x="93486" y="232216"/>
                  <a:pt x="61736" y="286191"/>
                </a:cubicBezTo>
                <a:cubicBezTo>
                  <a:pt x="29986" y="340166"/>
                  <a:pt x="-14464" y="395728"/>
                  <a:pt x="4586" y="448116"/>
                </a:cubicBezTo>
                <a:cubicBezTo>
                  <a:pt x="23636" y="500503"/>
                  <a:pt x="120474" y="570354"/>
                  <a:pt x="176036" y="600516"/>
                </a:cubicBezTo>
                <a:cubicBezTo>
                  <a:pt x="231598" y="630678"/>
                  <a:pt x="284779" y="629884"/>
                  <a:pt x="337961" y="629091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5" name="Freeform 114"/>
          <p:cNvSpPr/>
          <p:nvPr/>
        </p:nvSpPr>
        <p:spPr>
          <a:xfrm>
            <a:off x="6553200" y="3903663"/>
            <a:ext cx="1714500" cy="744537"/>
          </a:xfrm>
          <a:custGeom>
            <a:avLst/>
            <a:gdLst>
              <a:gd name="connsiteX0" fmla="*/ 71261 w 1715282"/>
              <a:gd name="connsiteY0" fmla="*/ 505266 h 743856"/>
              <a:gd name="connsiteX1" fmla="*/ 290336 w 1715282"/>
              <a:gd name="connsiteY1" fmla="*/ 629091 h 743856"/>
              <a:gd name="connsiteX2" fmla="*/ 547511 w 1715282"/>
              <a:gd name="connsiteY2" fmla="*/ 724341 h 743856"/>
              <a:gd name="connsiteX3" fmla="*/ 947561 w 1715282"/>
              <a:gd name="connsiteY3" fmla="*/ 743391 h 743856"/>
              <a:gd name="connsiteX4" fmla="*/ 1261886 w 1715282"/>
              <a:gd name="connsiteY4" fmla="*/ 714816 h 743856"/>
              <a:gd name="connsiteX5" fmla="*/ 1538111 w 1715282"/>
              <a:gd name="connsiteY5" fmla="*/ 610041 h 743856"/>
              <a:gd name="connsiteX6" fmla="*/ 1709561 w 1715282"/>
              <a:gd name="connsiteY6" fmla="*/ 429066 h 743856"/>
              <a:gd name="connsiteX7" fmla="*/ 1661936 w 1715282"/>
              <a:gd name="connsiteY7" fmla="*/ 295716 h 743856"/>
              <a:gd name="connsiteX8" fmla="*/ 1538111 w 1715282"/>
              <a:gd name="connsiteY8" fmla="*/ 209991 h 743856"/>
              <a:gd name="connsiteX9" fmla="*/ 1319036 w 1715282"/>
              <a:gd name="connsiteY9" fmla="*/ 105216 h 743856"/>
              <a:gd name="connsiteX10" fmla="*/ 1099961 w 1715282"/>
              <a:gd name="connsiteY10" fmla="*/ 48066 h 743856"/>
              <a:gd name="connsiteX11" fmla="*/ 718961 w 1715282"/>
              <a:gd name="connsiteY11" fmla="*/ 441 h 743856"/>
              <a:gd name="connsiteX12" fmla="*/ 433211 w 1715282"/>
              <a:gd name="connsiteY12" fmla="*/ 76641 h 743856"/>
              <a:gd name="connsiteX13" fmla="*/ 195086 w 1715282"/>
              <a:gd name="connsiteY13" fmla="*/ 124266 h 743856"/>
              <a:gd name="connsiteX14" fmla="*/ 61736 w 1715282"/>
              <a:gd name="connsiteY14" fmla="*/ 286191 h 743856"/>
              <a:gd name="connsiteX15" fmla="*/ 4586 w 1715282"/>
              <a:gd name="connsiteY15" fmla="*/ 448116 h 743856"/>
              <a:gd name="connsiteX16" fmla="*/ 176036 w 1715282"/>
              <a:gd name="connsiteY16" fmla="*/ 600516 h 743856"/>
              <a:gd name="connsiteX17" fmla="*/ 337961 w 1715282"/>
              <a:gd name="connsiteY17" fmla="*/ 629091 h 74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15282" h="743856">
                <a:moveTo>
                  <a:pt x="71261" y="505266"/>
                </a:moveTo>
                <a:cubicBezTo>
                  <a:pt x="141111" y="548922"/>
                  <a:pt x="210961" y="592579"/>
                  <a:pt x="290336" y="629091"/>
                </a:cubicBezTo>
                <a:cubicBezTo>
                  <a:pt x="369711" y="665603"/>
                  <a:pt x="437974" y="705291"/>
                  <a:pt x="547511" y="724341"/>
                </a:cubicBezTo>
                <a:cubicBezTo>
                  <a:pt x="657048" y="743391"/>
                  <a:pt x="828499" y="744978"/>
                  <a:pt x="947561" y="743391"/>
                </a:cubicBezTo>
                <a:cubicBezTo>
                  <a:pt x="1066623" y="741804"/>
                  <a:pt x="1163461" y="737041"/>
                  <a:pt x="1261886" y="714816"/>
                </a:cubicBezTo>
                <a:cubicBezTo>
                  <a:pt x="1360311" y="692591"/>
                  <a:pt x="1463499" y="657666"/>
                  <a:pt x="1538111" y="610041"/>
                </a:cubicBezTo>
                <a:cubicBezTo>
                  <a:pt x="1612723" y="562416"/>
                  <a:pt x="1688924" y="481453"/>
                  <a:pt x="1709561" y="429066"/>
                </a:cubicBezTo>
                <a:cubicBezTo>
                  <a:pt x="1730199" y="376678"/>
                  <a:pt x="1690511" y="332228"/>
                  <a:pt x="1661936" y="295716"/>
                </a:cubicBezTo>
                <a:cubicBezTo>
                  <a:pt x="1633361" y="259204"/>
                  <a:pt x="1595261" y="241741"/>
                  <a:pt x="1538111" y="209991"/>
                </a:cubicBezTo>
                <a:cubicBezTo>
                  <a:pt x="1480961" y="178241"/>
                  <a:pt x="1392061" y="132203"/>
                  <a:pt x="1319036" y="105216"/>
                </a:cubicBezTo>
                <a:cubicBezTo>
                  <a:pt x="1246011" y="78228"/>
                  <a:pt x="1199973" y="65528"/>
                  <a:pt x="1099961" y="48066"/>
                </a:cubicBezTo>
                <a:cubicBezTo>
                  <a:pt x="999949" y="30604"/>
                  <a:pt x="830086" y="-4322"/>
                  <a:pt x="718961" y="441"/>
                </a:cubicBezTo>
                <a:cubicBezTo>
                  <a:pt x="607836" y="5204"/>
                  <a:pt x="520524" y="56003"/>
                  <a:pt x="433211" y="76641"/>
                </a:cubicBezTo>
                <a:cubicBezTo>
                  <a:pt x="345898" y="97279"/>
                  <a:pt x="256999" y="89341"/>
                  <a:pt x="195086" y="124266"/>
                </a:cubicBezTo>
                <a:cubicBezTo>
                  <a:pt x="133174" y="159191"/>
                  <a:pt x="93486" y="232216"/>
                  <a:pt x="61736" y="286191"/>
                </a:cubicBezTo>
                <a:cubicBezTo>
                  <a:pt x="29986" y="340166"/>
                  <a:pt x="-14464" y="395728"/>
                  <a:pt x="4586" y="448116"/>
                </a:cubicBezTo>
                <a:cubicBezTo>
                  <a:pt x="23636" y="500503"/>
                  <a:pt x="120474" y="570354"/>
                  <a:pt x="176036" y="600516"/>
                </a:cubicBezTo>
                <a:cubicBezTo>
                  <a:pt x="231598" y="630678"/>
                  <a:pt x="284779" y="629884"/>
                  <a:pt x="337961" y="629091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16" name="Straight Arrow Connector 115"/>
          <p:cNvCxnSpPr/>
          <p:nvPr/>
        </p:nvCxnSpPr>
        <p:spPr>
          <a:xfrm>
            <a:off x="7543800" y="4228307"/>
            <a:ext cx="76200" cy="363202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endCxn id="115" idx="6"/>
          </p:cNvCxnSpPr>
          <p:nvPr/>
        </p:nvCxnSpPr>
        <p:spPr>
          <a:xfrm>
            <a:off x="7696200" y="4190225"/>
            <a:ext cx="566561" cy="143185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>
            <a:off x="5943600" y="3976371"/>
            <a:ext cx="566561" cy="143185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 flipV="1">
            <a:off x="6553200" y="4591510"/>
            <a:ext cx="283280" cy="245943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flipV="1">
            <a:off x="7266341" y="4685525"/>
            <a:ext cx="10760" cy="274900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/>
          <p:nvPr/>
        </p:nvCxnSpPr>
        <p:spPr>
          <a:xfrm flipH="1" flipV="1">
            <a:off x="8020050" y="4591509"/>
            <a:ext cx="209550" cy="231466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>
            <a:endCxn id="115" idx="6"/>
          </p:cNvCxnSpPr>
          <p:nvPr/>
        </p:nvCxnSpPr>
        <p:spPr>
          <a:xfrm flipH="1" flipV="1">
            <a:off x="8262761" y="4333410"/>
            <a:ext cx="443089" cy="47315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>
            <a:endCxn id="115" idx="8"/>
          </p:cNvCxnSpPr>
          <p:nvPr/>
        </p:nvCxnSpPr>
        <p:spPr>
          <a:xfrm flipH="1">
            <a:off x="8091311" y="3924380"/>
            <a:ext cx="255059" cy="189955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/>
          <p:nvPr/>
        </p:nvCxnSpPr>
        <p:spPr>
          <a:xfrm flipH="1">
            <a:off x="7315201" y="3581400"/>
            <a:ext cx="16419" cy="241946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>
          <a:xfrm flipH="1">
            <a:off x="7772607" y="3733800"/>
            <a:ext cx="152193" cy="195193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/>
          <p:nvPr/>
        </p:nvCxnSpPr>
        <p:spPr>
          <a:xfrm>
            <a:off x="6707996" y="3762393"/>
            <a:ext cx="276432" cy="233208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 flipH="1">
            <a:off x="7123672" y="4137734"/>
            <a:ext cx="210115" cy="453775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/>
          <p:cNvCxnSpPr/>
          <p:nvPr/>
        </p:nvCxnSpPr>
        <p:spPr>
          <a:xfrm>
            <a:off x="7505700" y="1698580"/>
            <a:ext cx="38100" cy="168321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>
            <a:off x="6781800" y="1828800"/>
            <a:ext cx="265927" cy="107975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>
          <a:xfrm>
            <a:off x="7162800" y="1676400"/>
            <a:ext cx="152401" cy="194171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/>
          <p:nvPr/>
        </p:nvCxnSpPr>
        <p:spPr>
          <a:xfrm flipH="1" flipV="1">
            <a:off x="6707997" y="4093786"/>
            <a:ext cx="454803" cy="20549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>
            <a:endCxn id="115" idx="10"/>
          </p:cNvCxnSpPr>
          <p:nvPr/>
        </p:nvCxnSpPr>
        <p:spPr>
          <a:xfrm flipV="1">
            <a:off x="7562617" y="3952410"/>
            <a:ext cx="90544" cy="131914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911475" y="5597525"/>
            <a:ext cx="6080125" cy="879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Circulations interact in complex, nonlinear ways to produce observed weather at any give location.</a:t>
            </a:r>
          </a:p>
        </p:txBody>
      </p:sp>
      <p:sp>
        <p:nvSpPr>
          <p:cNvPr id="82" name="TextBox 30"/>
          <p:cNvSpPr txBox="1"/>
          <p:nvPr/>
        </p:nvSpPr>
        <p:spPr>
          <a:xfrm>
            <a:off x="8305800" y="2590800"/>
            <a:ext cx="58221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ln>
                  <a:solidFill>
                    <a:schemeClr val="tx1"/>
                  </a:solidFill>
                </a:ln>
              </a:rPr>
              <a:t>Day</a:t>
            </a:r>
          </a:p>
        </p:txBody>
      </p:sp>
      <p:sp>
        <p:nvSpPr>
          <p:cNvPr id="84" name="TextBox 31"/>
          <p:cNvSpPr txBox="1"/>
          <p:nvPr/>
        </p:nvSpPr>
        <p:spPr>
          <a:xfrm>
            <a:off x="8153400" y="4876800"/>
            <a:ext cx="75047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ln>
                  <a:solidFill>
                    <a:schemeClr val="tx1"/>
                  </a:solidFill>
                </a:ln>
              </a:rPr>
              <a:t>Night</a:t>
            </a:r>
          </a:p>
        </p:txBody>
      </p:sp>
      <p:sp>
        <p:nvSpPr>
          <p:cNvPr id="86" name="Elipse 85"/>
          <p:cNvSpPr/>
          <p:nvPr/>
        </p:nvSpPr>
        <p:spPr>
          <a:xfrm>
            <a:off x="1524000" y="3886200"/>
            <a:ext cx="381000" cy="1447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3000"/>
                </a:schemeClr>
              </a:gs>
              <a:gs pos="80000">
                <a:schemeClr val="accent1">
                  <a:shade val="93000"/>
                  <a:satMod val="130000"/>
                  <a:alpha val="3000"/>
                </a:schemeClr>
              </a:gs>
              <a:gs pos="100000">
                <a:schemeClr val="accent1">
                  <a:shade val="94000"/>
                  <a:satMod val="135000"/>
                  <a:alpha val="3000"/>
                </a:schemeClr>
              </a:gs>
            </a:gsLst>
            <a:lin ang="16200000" scaled="0"/>
            <a:tileRect/>
          </a:gradFill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88" name="Elipse 87"/>
          <p:cNvSpPr/>
          <p:nvPr/>
        </p:nvSpPr>
        <p:spPr>
          <a:xfrm>
            <a:off x="1524000" y="990600"/>
            <a:ext cx="381000" cy="1447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3000"/>
                </a:schemeClr>
              </a:gs>
              <a:gs pos="80000">
                <a:schemeClr val="accent1">
                  <a:shade val="93000"/>
                  <a:satMod val="130000"/>
                  <a:alpha val="3000"/>
                </a:schemeClr>
              </a:gs>
              <a:gs pos="100000">
                <a:schemeClr val="accent1">
                  <a:shade val="94000"/>
                  <a:satMod val="135000"/>
                  <a:alpha val="3000"/>
                </a:schemeClr>
              </a:gs>
            </a:gsLst>
            <a:lin ang="16200000" scaled="0"/>
            <a:tileRect/>
          </a:gradFill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6688" name="CuadroTexto 15"/>
          <p:cNvSpPr txBox="1">
            <a:spLocks noChangeArrowheads="1"/>
          </p:cNvSpPr>
          <p:nvPr/>
        </p:nvSpPr>
        <p:spPr bwMode="auto">
          <a:xfrm>
            <a:off x="4953000" y="2514600"/>
            <a:ext cx="30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800" b="1"/>
              <a:t>S</a:t>
            </a:r>
          </a:p>
        </p:txBody>
      </p:sp>
      <p:sp>
        <p:nvSpPr>
          <p:cNvPr id="26689" name="CuadroTexto 91"/>
          <p:cNvSpPr txBox="1">
            <a:spLocks noChangeArrowheads="1"/>
          </p:cNvSpPr>
          <p:nvPr/>
        </p:nvSpPr>
        <p:spPr bwMode="auto">
          <a:xfrm>
            <a:off x="4953000" y="1066800"/>
            <a:ext cx="30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800" b="1"/>
              <a:t>N</a:t>
            </a:r>
          </a:p>
        </p:txBody>
      </p:sp>
      <p:sp>
        <p:nvSpPr>
          <p:cNvPr id="26690" name="CuadroTexto 93"/>
          <p:cNvSpPr txBox="1">
            <a:spLocks noChangeArrowheads="1"/>
          </p:cNvSpPr>
          <p:nvPr/>
        </p:nvSpPr>
        <p:spPr bwMode="auto">
          <a:xfrm>
            <a:off x="5105400" y="4800600"/>
            <a:ext cx="30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800" b="1"/>
              <a:t>S</a:t>
            </a:r>
          </a:p>
        </p:txBody>
      </p:sp>
      <p:sp>
        <p:nvSpPr>
          <p:cNvPr id="26691" name="CuadroTexto 94"/>
          <p:cNvSpPr txBox="1">
            <a:spLocks noChangeArrowheads="1"/>
          </p:cNvSpPr>
          <p:nvPr/>
        </p:nvSpPr>
        <p:spPr bwMode="auto">
          <a:xfrm>
            <a:off x="5029200" y="3352800"/>
            <a:ext cx="30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800" b="1"/>
              <a:t>N</a:t>
            </a:r>
          </a:p>
        </p:txBody>
      </p:sp>
      <p:sp>
        <p:nvSpPr>
          <p:cNvPr id="26692" name="CuadroTexto 96"/>
          <p:cNvSpPr txBox="1">
            <a:spLocks noChangeArrowheads="1"/>
          </p:cNvSpPr>
          <p:nvPr/>
        </p:nvSpPr>
        <p:spPr bwMode="auto">
          <a:xfrm>
            <a:off x="2286000" y="2133600"/>
            <a:ext cx="30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/>
              <a:t>N</a:t>
            </a:r>
          </a:p>
        </p:txBody>
      </p:sp>
      <p:sp>
        <p:nvSpPr>
          <p:cNvPr id="26693" name="CuadroTexto 99"/>
          <p:cNvSpPr txBox="1">
            <a:spLocks noChangeArrowheads="1"/>
          </p:cNvSpPr>
          <p:nvPr/>
        </p:nvSpPr>
        <p:spPr bwMode="auto">
          <a:xfrm>
            <a:off x="838200" y="2133600"/>
            <a:ext cx="30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/>
              <a:t>S</a:t>
            </a:r>
          </a:p>
        </p:txBody>
      </p:sp>
      <p:sp>
        <p:nvSpPr>
          <p:cNvPr id="26694" name="CuadroTexto 101"/>
          <p:cNvSpPr txBox="1">
            <a:spLocks noChangeArrowheads="1"/>
          </p:cNvSpPr>
          <p:nvPr/>
        </p:nvSpPr>
        <p:spPr bwMode="auto">
          <a:xfrm>
            <a:off x="2286000" y="5029200"/>
            <a:ext cx="30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/>
              <a:t>N</a:t>
            </a:r>
          </a:p>
        </p:txBody>
      </p:sp>
      <p:sp>
        <p:nvSpPr>
          <p:cNvPr id="26695" name="CuadroTexto 103"/>
          <p:cNvSpPr txBox="1">
            <a:spLocks noChangeArrowheads="1"/>
          </p:cNvSpPr>
          <p:nvPr/>
        </p:nvSpPr>
        <p:spPr bwMode="auto">
          <a:xfrm>
            <a:off x="838200" y="5029200"/>
            <a:ext cx="30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/>
              <a:t>S</a:t>
            </a:r>
          </a:p>
        </p:txBody>
      </p:sp>
      <p:sp>
        <p:nvSpPr>
          <p:cNvPr id="105" name="Elipse 104"/>
          <p:cNvSpPr/>
          <p:nvPr/>
        </p:nvSpPr>
        <p:spPr>
          <a:xfrm rot="18391725">
            <a:off x="1406525" y="2784476"/>
            <a:ext cx="363537" cy="1192212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3000"/>
                </a:schemeClr>
              </a:gs>
              <a:gs pos="80000">
                <a:schemeClr val="accent1">
                  <a:shade val="93000"/>
                  <a:satMod val="130000"/>
                  <a:alpha val="3000"/>
                </a:schemeClr>
              </a:gs>
              <a:gs pos="100000">
                <a:schemeClr val="accent1">
                  <a:shade val="94000"/>
                  <a:satMod val="135000"/>
                  <a:alpha val="3000"/>
                </a:schemeClr>
              </a:gs>
            </a:gsLst>
            <a:lin ang="16200000" scaled="0"/>
            <a:tileRect/>
          </a:gradFill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6697" name="CuadroTexto 105"/>
          <p:cNvSpPr txBox="1">
            <a:spLocks noChangeArrowheads="1"/>
          </p:cNvSpPr>
          <p:nvPr/>
        </p:nvSpPr>
        <p:spPr bwMode="auto">
          <a:xfrm>
            <a:off x="2286000" y="6457950"/>
            <a:ext cx="30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/>
              <a:t>N</a:t>
            </a:r>
          </a:p>
        </p:txBody>
      </p:sp>
      <p:sp>
        <p:nvSpPr>
          <p:cNvPr id="26698" name="CuadroTexto 107"/>
          <p:cNvSpPr txBox="1">
            <a:spLocks noChangeArrowheads="1"/>
          </p:cNvSpPr>
          <p:nvPr/>
        </p:nvSpPr>
        <p:spPr bwMode="auto">
          <a:xfrm>
            <a:off x="2286000" y="3581400"/>
            <a:ext cx="30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/>
              <a:t>N</a:t>
            </a:r>
          </a:p>
        </p:txBody>
      </p:sp>
      <p:sp>
        <p:nvSpPr>
          <p:cNvPr id="26699" name="CuadroTexto 108"/>
          <p:cNvSpPr txBox="1">
            <a:spLocks noChangeArrowheads="1"/>
          </p:cNvSpPr>
          <p:nvPr/>
        </p:nvSpPr>
        <p:spPr bwMode="auto">
          <a:xfrm>
            <a:off x="838200" y="6457950"/>
            <a:ext cx="30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/>
              <a:t>S</a:t>
            </a:r>
          </a:p>
        </p:txBody>
      </p:sp>
      <p:sp>
        <p:nvSpPr>
          <p:cNvPr id="26700" name="CuadroTexto 109"/>
          <p:cNvSpPr txBox="1">
            <a:spLocks noChangeArrowheads="1"/>
          </p:cNvSpPr>
          <p:nvPr/>
        </p:nvSpPr>
        <p:spPr bwMode="auto">
          <a:xfrm>
            <a:off x="838200" y="3581400"/>
            <a:ext cx="30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/>
              <a:t>S</a:t>
            </a:r>
          </a:p>
        </p:txBody>
      </p:sp>
      <p:sp>
        <p:nvSpPr>
          <p:cNvPr id="111" name="Elipse 110"/>
          <p:cNvSpPr/>
          <p:nvPr/>
        </p:nvSpPr>
        <p:spPr>
          <a:xfrm rot="17167297">
            <a:off x="1183481" y="5661819"/>
            <a:ext cx="627063" cy="1190625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3000"/>
                </a:schemeClr>
              </a:gs>
              <a:gs pos="80000">
                <a:schemeClr val="accent1">
                  <a:shade val="93000"/>
                  <a:satMod val="130000"/>
                  <a:alpha val="3000"/>
                </a:schemeClr>
              </a:gs>
              <a:gs pos="100000">
                <a:schemeClr val="accent1">
                  <a:shade val="94000"/>
                  <a:satMod val="135000"/>
                  <a:alpha val="3000"/>
                </a:schemeClr>
              </a:gs>
            </a:gsLst>
            <a:lin ang="16200000" scaled="0"/>
            <a:tileRect/>
          </a:gradFill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5" name="Marcador de número de diapositiva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EA9387-A566-1F4B-8EA7-5FC5BFEEC0CE}" type="slidenum">
              <a:rPr lang="es-ES" smtClean="0"/>
              <a:pPr>
                <a:defRPr/>
              </a:pPr>
              <a:t>22</a:t>
            </a:fld>
            <a:endParaRPr lang="es-ES"/>
          </a:p>
        </p:txBody>
      </p:sp>
      <p:cxnSp>
        <p:nvCxnSpPr>
          <p:cNvPr id="114" name="Straight Arrow Connector 21"/>
          <p:cNvCxnSpPr/>
          <p:nvPr/>
        </p:nvCxnSpPr>
        <p:spPr>
          <a:xfrm flipH="1">
            <a:off x="1171575" y="6403975"/>
            <a:ext cx="1092200" cy="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ector recto 111"/>
          <p:cNvCxnSpPr/>
          <p:nvPr/>
        </p:nvCxnSpPr>
        <p:spPr>
          <a:xfrm>
            <a:off x="1676400" y="1066800"/>
            <a:ext cx="0" cy="556260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Estrella de 5 puntas 101"/>
          <p:cNvSpPr/>
          <p:nvPr/>
        </p:nvSpPr>
        <p:spPr>
          <a:xfrm>
            <a:off x="4648200" y="18288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4" name="TextBox 66"/>
          <p:cNvSpPr txBox="1">
            <a:spLocks noChangeArrowheads="1"/>
          </p:cNvSpPr>
          <p:nvPr/>
        </p:nvSpPr>
        <p:spPr bwMode="auto">
          <a:xfrm>
            <a:off x="4572000" y="1524000"/>
            <a:ext cx="5619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/>
              <a:t>Gale</a:t>
            </a:r>
          </a:p>
        </p:txBody>
      </p:sp>
      <p:sp>
        <p:nvSpPr>
          <p:cNvPr id="106" name="TextBox 66"/>
          <p:cNvSpPr txBox="1">
            <a:spLocks noChangeArrowheads="1"/>
          </p:cNvSpPr>
          <p:nvPr/>
        </p:nvSpPr>
        <p:spPr bwMode="auto">
          <a:xfrm>
            <a:off x="4724400" y="3810000"/>
            <a:ext cx="5619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/>
              <a:t>Gale</a:t>
            </a:r>
          </a:p>
        </p:txBody>
      </p:sp>
      <p:sp>
        <p:nvSpPr>
          <p:cNvPr id="108" name="Estrella de 5 puntas 107"/>
          <p:cNvSpPr/>
          <p:nvPr/>
        </p:nvSpPr>
        <p:spPr>
          <a:xfrm>
            <a:off x="4724400" y="41148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s-ES">
              <a:solidFill>
                <a:schemeClr val="dk1"/>
              </a:solidFill>
            </a:endParaRPr>
          </a:p>
        </p:txBody>
      </p:sp>
      <p:sp>
        <p:nvSpPr>
          <p:cNvPr id="113" name="TextBox 66"/>
          <p:cNvSpPr txBox="1">
            <a:spLocks noChangeArrowheads="1"/>
          </p:cNvSpPr>
          <p:nvPr/>
        </p:nvSpPr>
        <p:spPr bwMode="auto">
          <a:xfrm>
            <a:off x="1371600" y="6506746"/>
            <a:ext cx="5703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/>
              <a:t>Gale</a:t>
            </a:r>
          </a:p>
        </p:txBody>
      </p:sp>
    </p:spTree>
    <p:extLst>
      <p:ext uri="{BB962C8B-B14F-4D97-AF65-F5344CB8AC3E}">
        <p14:creationId xmlns:p14="http://schemas.microsoft.com/office/powerpoint/2010/main" val="3965088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emph" presetSubtype="0" repeatCount="1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6" grpId="1" animBg="1"/>
      <p:bldP spid="88" grpId="0" animBg="1"/>
      <p:bldP spid="88" grpId="1" animBg="1"/>
      <p:bldP spid="105" grpId="0" animBg="1"/>
      <p:bldP spid="105" grpId="1" animBg="1"/>
      <p:bldP spid="111" grpId="0" animBg="1"/>
      <p:bldP spid="113" grpId="0"/>
      <p:bldP spid="11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707057main_Newman-3pia16478_fu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457"/>
            <a:ext cx="9144000" cy="706775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189922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dirty="0" smtClean="0">
                <a:solidFill>
                  <a:srgbClr val="FF6600"/>
                </a:solidFill>
              </a:rPr>
              <a:t>To previous slide circulations we have to add:</a:t>
            </a:r>
          </a:p>
          <a:p>
            <a:r>
              <a:rPr lang="en-US" sz="3400" dirty="0" smtClean="0">
                <a:solidFill>
                  <a:srgbClr val="FF6600"/>
                </a:solidFill>
              </a:rPr>
              <a:t>Thermal tides at Mars</a:t>
            </a:r>
            <a:endParaRPr lang="en-US" sz="3400" dirty="0">
              <a:solidFill>
                <a:srgbClr val="FF66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B05D-20DD-B948-A23F-E0605048A8D6}" type="slidenum">
              <a:rPr lang="es-ES" smtClean="0"/>
              <a:t>23</a:t>
            </a:fld>
            <a:endParaRPr lang="es-ES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EPSC2015, NANTES</a:t>
            </a:r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5867400" y="799522"/>
            <a:ext cx="3073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FFFFFF"/>
                </a:solidFill>
              </a:rPr>
              <a:t>Sunlight</a:t>
            </a:r>
            <a:r>
              <a:rPr lang="es-ES" b="1" dirty="0">
                <a:solidFill>
                  <a:srgbClr val="FFFFFF"/>
                </a:solidFill>
              </a:rPr>
              <a:t> </a:t>
            </a:r>
            <a:r>
              <a:rPr lang="es-ES" b="1" dirty="0" err="1">
                <a:solidFill>
                  <a:srgbClr val="FFFFFF"/>
                </a:solidFill>
              </a:rPr>
              <a:t>heats</a:t>
            </a:r>
            <a:r>
              <a:rPr lang="es-ES" b="1" dirty="0">
                <a:solidFill>
                  <a:srgbClr val="FFFFFF"/>
                </a:solidFill>
              </a:rPr>
              <a:t> </a:t>
            </a:r>
            <a:r>
              <a:rPr lang="es-ES" b="1" dirty="0" err="1">
                <a:solidFill>
                  <a:srgbClr val="FFFFFF"/>
                </a:solidFill>
              </a:rPr>
              <a:t>the</a:t>
            </a:r>
            <a:r>
              <a:rPr lang="es-ES" b="1" dirty="0">
                <a:solidFill>
                  <a:srgbClr val="FFFFFF"/>
                </a:solidFill>
              </a:rPr>
              <a:t> </a:t>
            </a:r>
            <a:r>
              <a:rPr lang="es-ES" b="1" dirty="0" err="1">
                <a:solidFill>
                  <a:srgbClr val="FFFFFF"/>
                </a:solidFill>
              </a:rPr>
              <a:t>surface</a:t>
            </a:r>
            <a:r>
              <a:rPr lang="es-ES" b="1" dirty="0">
                <a:solidFill>
                  <a:srgbClr val="FFFFFF"/>
                </a:solidFill>
              </a:rPr>
              <a:t> and </a:t>
            </a:r>
            <a:r>
              <a:rPr lang="es-ES" b="1" dirty="0" err="1">
                <a:solidFill>
                  <a:srgbClr val="FFFFFF"/>
                </a:solidFill>
              </a:rPr>
              <a:t>atmosphere</a:t>
            </a:r>
            <a:r>
              <a:rPr lang="es-ES" b="1" dirty="0">
                <a:solidFill>
                  <a:srgbClr val="FFFFFF"/>
                </a:solidFill>
              </a:rPr>
              <a:t> </a:t>
            </a:r>
            <a:r>
              <a:rPr lang="es-ES" b="1" dirty="0" err="1">
                <a:solidFill>
                  <a:srgbClr val="FFFFFF"/>
                </a:solidFill>
              </a:rPr>
              <a:t>on</a:t>
            </a:r>
            <a:r>
              <a:rPr lang="es-ES" b="1" dirty="0">
                <a:solidFill>
                  <a:srgbClr val="FFFFFF"/>
                </a:solidFill>
              </a:rPr>
              <a:t> </a:t>
            </a:r>
            <a:r>
              <a:rPr lang="es-ES" b="1" dirty="0" err="1">
                <a:solidFill>
                  <a:srgbClr val="FFFFFF"/>
                </a:solidFill>
              </a:rPr>
              <a:t>the</a:t>
            </a:r>
            <a:r>
              <a:rPr lang="es-ES" b="1" dirty="0">
                <a:solidFill>
                  <a:srgbClr val="FFFFFF"/>
                </a:solidFill>
              </a:rPr>
              <a:t> </a:t>
            </a:r>
            <a:r>
              <a:rPr lang="es-ES" b="1" dirty="0" err="1">
                <a:solidFill>
                  <a:srgbClr val="FFFFFF"/>
                </a:solidFill>
              </a:rPr>
              <a:t>day</a:t>
            </a:r>
            <a:r>
              <a:rPr lang="es-ES" b="1" dirty="0">
                <a:solidFill>
                  <a:srgbClr val="FFFFFF"/>
                </a:solidFill>
              </a:rPr>
              <a:t> </a:t>
            </a:r>
            <a:r>
              <a:rPr lang="es-ES" b="1" dirty="0" err="1">
                <a:solidFill>
                  <a:srgbClr val="FFFFFF"/>
                </a:solidFill>
              </a:rPr>
              <a:t>side</a:t>
            </a:r>
            <a:r>
              <a:rPr lang="es-ES" b="1" dirty="0">
                <a:solidFill>
                  <a:srgbClr val="FFFFFF"/>
                </a:solidFill>
              </a:rPr>
              <a:t> of </a:t>
            </a:r>
            <a:r>
              <a:rPr lang="es-ES" b="1" dirty="0" err="1">
                <a:solidFill>
                  <a:srgbClr val="FFFFFF"/>
                </a:solidFill>
              </a:rPr>
              <a:t>the</a:t>
            </a:r>
            <a:r>
              <a:rPr lang="es-ES" b="1" dirty="0">
                <a:solidFill>
                  <a:srgbClr val="FFFFFF"/>
                </a:solidFill>
              </a:rPr>
              <a:t> </a:t>
            </a:r>
            <a:r>
              <a:rPr lang="es-ES" b="1" dirty="0" err="1">
                <a:solidFill>
                  <a:srgbClr val="FFFFFF"/>
                </a:solidFill>
              </a:rPr>
              <a:t>planet</a:t>
            </a:r>
            <a:r>
              <a:rPr lang="es-ES" b="1" dirty="0">
                <a:solidFill>
                  <a:srgbClr val="FFFFFF"/>
                </a:solidFill>
              </a:rPr>
              <a:t>, </a:t>
            </a:r>
            <a:r>
              <a:rPr lang="es-ES" b="1" dirty="0" err="1">
                <a:solidFill>
                  <a:srgbClr val="FFFFFF"/>
                </a:solidFill>
              </a:rPr>
              <a:t>causing</a:t>
            </a:r>
            <a:r>
              <a:rPr lang="es-ES" b="1" dirty="0">
                <a:solidFill>
                  <a:srgbClr val="FFFFFF"/>
                </a:solidFill>
              </a:rPr>
              <a:t> air </a:t>
            </a:r>
            <a:r>
              <a:rPr lang="es-ES" b="1" dirty="0" err="1">
                <a:solidFill>
                  <a:srgbClr val="FFFFFF"/>
                </a:solidFill>
              </a:rPr>
              <a:t>to</a:t>
            </a:r>
            <a:r>
              <a:rPr lang="es-ES" b="1" dirty="0">
                <a:solidFill>
                  <a:srgbClr val="FFFFFF"/>
                </a:solidFill>
              </a:rPr>
              <a:t> </a:t>
            </a:r>
            <a:r>
              <a:rPr lang="es-ES" b="1" dirty="0" err="1">
                <a:solidFill>
                  <a:srgbClr val="FFFFFF"/>
                </a:solidFill>
              </a:rPr>
              <a:t>expand</a:t>
            </a:r>
            <a:r>
              <a:rPr lang="es-ES" b="1" dirty="0">
                <a:solidFill>
                  <a:srgbClr val="FFFFFF"/>
                </a:solidFill>
              </a:rPr>
              <a:t> </a:t>
            </a:r>
            <a:r>
              <a:rPr lang="es-ES" b="1" dirty="0" err="1">
                <a:solidFill>
                  <a:srgbClr val="FFFFFF"/>
                </a:solidFill>
              </a:rPr>
              <a:t>upwards</a:t>
            </a:r>
            <a:r>
              <a:rPr lang="es-ES" b="1" dirty="0">
                <a:solidFill>
                  <a:srgbClr val="FFFFFF"/>
                </a:solidFill>
              </a:rPr>
              <a:t>. </a:t>
            </a:r>
          </a:p>
          <a:p>
            <a:endParaRPr lang="es-ES" b="1" dirty="0">
              <a:solidFill>
                <a:srgbClr val="FFFFFF"/>
              </a:solidFill>
            </a:endParaRPr>
          </a:p>
          <a:p>
            <a:endParaRPr lang="es-ES" dirty="0"/>
          </a:p>
        </p:txBody>
      </p:sp>
      <p:sp>
        <p:nvSpPr>
          <p:cNvPr id="10" name="CuadroTexto 9"/>
          <p:cNvSpPr txBox="1"/>
          <p:nvPr/>
        </p:nvSpPr>
        <p:spPr>
          <a:xfrm>
            <a:off x="6019800" y="4559300"/>
            <a:ext cx="32131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b="1" dirty="0">
              <a:solidFill>
                <a:srgbClr val="FFFFFF"/>
              </a:solidFill>
            </a:endParaRPr>
          </a:p>
          <a:p>
            <a:pPr algn="ctr"/>
            <a:r>
              <a:rPr lang="es-ES" b="1" dirty="0">
                <a:solidFill>
                  <a:srgbClr val="FFFFFF"/>
                </a:solidFill>
              </a:rPr>
              <a:t>Air </a:t>
            </a:r>
            <a:r>
              <a:rPr lang="es-ES" b="1" dirty="0" err="1">
                <a:solidFill>
                  <a:srgbClr val="FFFFFF"/>
                </a:solidFill>
              </a:rPr>
              <a:t>flows</a:t>
            </a:r>
            <a:r>
              <a:rPr lang="es-ES" b="1" dirty="0">
                <a:solidFill>
                  <a:srgbClr val="FFFFFF"/>
                </a:solidFill>
              </a:rPr>
              <a:t> </a:t>
            </a:r>
            <a:r>
              <a:rPr lang="es-ES" b="1" dirty="0" err="1">
                <a:solidFill>
                  <a:srgbClr val="FFFFFF"/>
                </a:solidFill>
              </a:rPr>
              <a:t>out</a:t>
            </a:r>
            <a:r>
              <a:rPr lang="es-ES" b="1" dirty="0">
                <a:solidFill>
                  <a:srgbClr val="FFFFFF"/>
                </a:solidFill>
              </a:rPr>
              <a:t> of </a:t>
            </a:r>
            <a:r>
              <a:rPr lang="es-ES" b="1" dirty="0" err="1">
                <a:solidFill>
                  <a:srgbClr val="FFFFFF"/>
                </a:solidFill>
              </a:rPr>
              <a:t>the</a:t>
            </a:r>
            <a:r>
              <a:rPr lang="es-ES" b="1" dirty="0">
                <a:solidFill>
                  <a:srgbClr val="FFFFFF"/>
                </a:solidFill>
              </a:rPr>
              <a:t> </a:t>
            </a:r>
            <a:r>
              <a:rPr lang="es-ES" b="1" dirty="0" err="1">
                <a:solidFill>
                  <a:srgbClr val="FFFFFF"/>
                </a:solidFill>
              </a:rPr>
              <a:t>bulge</a:t>
            </a:r>
            <a:r>
              <a:rPr lang="es-ES" b="1" dirty="0">
                <a:solidFill>
                  <a:srgbClr val="FFFFFF"/>
                </a:solidFill>
              </a:rPr>
              <a:t>, </a:t>
            </a:r>
            <a:r>
              <a:rPr lang="es-ES" b="1" dirty="0" err="1">
                <a:solidFill>
                  <a:srgbClr val="FFFFFF"/>
                </a:solidFill>
              </a:rPr>
              <a:t>lowering</a:t>
            </a:r>
            <a:r>
              <a:rPr lang="es-ES" b="1" dirty="0">
                <a:solidFill>
                  <a:srgbClr val="FFFFFF"/>
                </a:solidFill>
              </a:rPr>
              <a:t> </a:t>
            </a:r>
            <a:r>
              <a:rPr lang="es-ES" b="1" dirty="0" err="1">
                <a:solidFill>
                  <a:srgbClr val="FFFFFF"/>
                </a:solidFill>
              </a:rPr>
              <a:t>the</a:t>
            </a:r>
            <a:r>
              <a:rPr lang="es-ES" b="1" dirty="0">
                <a:solidFill>
                  <a:srgbClr val="FFFFFF"/>
                </a:solidFill>
              </a:rPr>
              <a:t> </a:t>
            </a:r>
            <a:r>
              <a:rPr lang="es-ES" b="1" dirty="0" err="1">
                <a:solidFill>
                  <a:srgbClr val="FFFFFF"/>
                </a:solidFill>
              </a:rPr>
              <a:t>pressure</a:t>
            </a:r>
            <a:r>
              <a:rPr lang="es-ES" b="1" dirty="0">
                <a:solidFill>
                  <a:srgbClr val="FFFFFF"/>
                </a:solidFill>
              </a:rPr>
              <a:t> of air </a:t>
            </a:r>
            <a:r>
              <a:rPr lang="es-ES" b="1" dirty="0" err="1">
                <a:solidFill>
                  <a:srgbClr val="FFFFFF"/>
                </a:solidFill>
              </a:rPr>
              <a:t>felt</a:t>
            </a:r>
            <a:r>
              <a:rPr lang="es-ES" b="1" dirty="0">
                <a:solidFill>
                  <a:srgbClr val="FFFFFF"/>
                </a:solidFill>
              </a:rPr>
              <a:t> at </a:t>
            </a:r>
            <a:r>
              <a:rPr lang="es-ES" b="1" dirty="0" err="1">
                <a:solidFill>
                  <a:srgbClr val="FFFFFF"/>
                </a:solidFill>
              </a:rPr>
              <a:t>the</a:t>
            </a:r>
            <a:r>
              <a:rPr lang="es-ES" b="1" dirty="0">
                <a:solidFill>
                  <a:srgbClr val="FFFFFF"/>
                </a:solidFill>
              </a:rPr>
              <a:t> </a:t>
            </a:r>
            <a:r>
              <a:rPr lang="es-ES" b="1" dirty="0" err="1">
                <a:solidFill>
                  <a:srgbClr val="FFFFFF"/>
                </a:solidFill>
              </a:rPr>
              <a:t>surface</a:t>
            </a:r>
            <a:r>
              <a:rPr lang="es-ES" b="1" dirty="0">
                <a:solidFill>
                  <a:srgbClr val="FFFFFF"/>
                </a:solidFill>
              </a:rPr>
              <a:t>. </a:t>
            </a:r>
            <a:r>
              <a:rPr lang="es-ES" b="1" dirty="0" err="1">
                <a:solidFill>
                  <a:srgbClr val="FFFFFF"/>
                </a:solidFill>
              </a:rPr>
              <a:t>Contrary</a:t>
            </a:r>
            <a:r>
              <a:rPr lang="es-ES" b="1" dirty="0">
                <a:solidFill>
                  <a:srgbClr val="FFFFFF"/>
                </a:solidFill>
              </a:rPr>
              <a:t> </a:t>
            </a:r>
            <a:r>
              <a:rPr lang="es-ES" b="1" dirty="0" err="1">
                <a:solidFill>
                  <a:srgbClr val="FFFFFF"/>
                </a:solidFill>
              </a:rPr>
              <a:t>effect</a:t>
            </a:r>
            <a:r>
              <a:rPr lang="es-ES" b="1" dirty="0">
                <a:solidFill>
                  <a:srgbClr val="FFFFFF"/>
                </a:solidFill>
              </a:rPr>
              <a:t> </a:t>
            </a:r>
            <a:r>
              <a:rPr lang="es-ES" b="1" dirty="0" err="1">
                <a:solidFill>
                  <a:srgbClr val="FFFFFF"/>
                </a:solidFill>
              </a:rPr>
              <a:t>is</a:t>
            </a:r>
            <a:r>
              <a:rPr lang="es-ES" b="1" dirty="0">
                <a:solidFill>
                  <a:srgbClr val="FFFFFF"/>
                </a:solidFill>
              </a:rPr>
              <a:t> </a:t>
            </a:r>
            <a:r>
              <a:rPr lang="es-ES" b="1" dirty="0" err="1">
                <a:solidFill>
                  <a:srgbClr val="FFFFFF"/>
                </a:solidFill>
              </a:rPr>
              <a:t>shown</a:t>
            </a:r>
            <a:r>
              <a:rPr lang="es-ES" b="1" dirty="0">
                <a:solidFill>
                  <a:srgbClr val="FFFFFF"/>
                </a:solidFill>
              </a:rPr>
              <a:t> </a:t>
            </a:r>
            <a:r>
              <a:rPr lang="es-ES" b="1" dirty="0" err="1">
                <a:solidFill>
                  <a:srgbClr val="FFFFFF"/>
                </a:solidFill>
              </a:rPr>
              <a:t>on</a:t>
            </a:r>
            <a:r>
              <a:rPr lang="es-ES" b="1" dirty="0">
                <a:solidFill>
                  <a:srgbClr val="FFFFFF"/>
                </a:solidFill>
              </a:rPr>
              <a:t> </a:t>
            </a:r>
            <a:r>
              <a:rPr lang="es-ES" b="1" dirty="0" err="1">
                <a:solidFill>
                  <a:srgbClr val="FFFFFF"/>
                </a:solidFill>
              </a:rPr>
              <a:t>the</a:t>
            </a:r>
            <a:r>
              <a:rPr lang="es-ES" b="1" dirty="0">
                <a:solidFill>
                  <a:srgbClr val="FFFFFF"/>
                </a:solidFill>
              </a:rPr>
              <a:t> </a:t>
            </a:r>
            <a:r>
              <a:rPr lang="es-ES" b="1" dirty="0" err="1">
                <a:solidFill>
                  <a:srgbClr val="FFFFFF"/>
                </a:solidFill>
              </a:rPr>
              <a:t>night</a:t>
            </a:r>
            <a:r>
              <a:rPr lang="es-ES" b="1" dirty="0">
                <a:solidFill>
                  <a:srgbClr val="FFFFFF"/>
                </a:solidFill>
              </a:rPr>
              <a:t> </a:t>
            </a:r>
            <a:r>
              <a:rPr lang="es-ES" b="1" dirty="0" err="1">
                <a:solidFill>
                  <a:srgbClr val="FFFFFF"/>
                </a:solidFill>
              </a:rPr>
              <a:t>side</a:t>
            </a:r>
            <a:r>
              <a:rPr lang="es-ES" b="1" dirty="0">
                <a:solidFill>
                  <a:srgbClr val="FFFFFF"/>
                </a:solidFill>
              </a:rPr>
              <a:t> of </a:t>
            </a:r>
            <a:r>
              <a:rPr lang="es-ES" b="1" dirty="0" err="1">
                <a:solidFill>
                  <a:srgbClr val="FFFFFF"/>
                </a:solidFill>
              </a:rPr>
              <a:t>the</a:t>
            </a:r>
            <a:r>
              <a:rPr lang="es-ES" b="1" dirty="0">
                <a:solidFill>
                  <a:srgbClr val="FFFFFF"/>
                </a:solidFill>
              </a:rPr>
              <a:t> </a:t>
            </a:r>
            <a:r>
              <a:rPr lang="es-ES" b="1" dirty="0" err="1">
                <a:solidFill>
                  <a:srgbClr val="FFFFFF"/>
                </a:solidFill>
              </a:rPr>
              <a:t>planet</a:t>
            </a:r>
            <a:r>
              <a:rPr lang="es-ES" b="1" dirty="0">
                <a:solidFill>
                  <a:srgbClr val="FFFFFF"/>
                </a:solidFill>
              </a:rPr>
              <a:t>. </a:t>
            </a:r>
          </a:p>
          <a:p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6400800" y="2428776"/>
            <a:ext cx="2654300" cy="230832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FFFFFF"/>
                </a:solidFill>
              </a:rPr>
              <a:t>At </a:t>
            </a:r>
            <a:r>
              <a:rPr lang="es-ES" b="1" dirty="0" err="1">
                <a:solidFill>
                  <a:srgbClr val="FFFFFF"/>
                </a:solidFill>
              </a:rPr>
              <a:t>higher</a:t>
            </a:r>
            <a:r>
              <a:rPr lang="es-ES" b="1" dirty="0">
                <a:solidFill>
                  <a:srgbClr val="FFFFFF"/>
                </a:solidFill>
              </a:rPr>
              <a:t> </a:t>
            </a:r>
            <a:r>
              <a:rPr lang="es-ES" b="1" dirty="0" err="1">
                <a:solidFill>
                  <a:srgbClr val="FFFFFF"/>
                </a:solidFill>
              </a:rPr>
              <a:t>levels</a:t>
            </a:r>
            <a:r>
              <a:rPr lang="es-ES" b="1" dirty="0">
                <a:solidFill>
                  <a:srgbClr val="FFFFFF"/>
                </a:solidFill>
              </a:rPr>
              <a:t> in </a:t>
            </a:r>
            <a:r>
              <a:rPr lang="es-ES" b="1" dirty="0" err="1">
                <a:solidFill>
                  <a:srgbClr val="FFFFFF"/>
                </a:solidFill>
              </a:rPr>
              <a:t>the</a:t>
            </a:r>
            <a:r>
              <a:rPr lang="es-ES" b="1" dirty="0">
                <a:solidFill>
                  <a:srgbClr val="FFFFFF"/>
                </a:solidFill>
              </a:rPr>
              <a:t> </a:t>
            </a:r>
            <a:r>
              <a:rPr lang="es-ES" b="1" dirty="0" err="1">
                <a:solidFill>
                  <a:srgbClr val="FFFFFF"/>
                </a:solidFill>
              </a:rPr>
              <a:t>atmosphere</a:t>
            </a:r>
            <a:r>
              <a:rPr lang="es-ES" b="1" dirty="0">
                <a:solidFill>
                  <a:srgbClr val="FFFFFF"/>
                </a:solidFill>
              </a:rPr>
              <a:t>, </a:t>
            </a:r>
            <a:r>
              <a:rPr lang="es-ES" b="1" dirty="0" err="1">
                <a:solidFill>
                  <a:srgbClr val="FFFFFF"/>
                </a:solidFill>
              </a:rPr>
              <a:t>this</a:t>
            </a:r>
            <a:r>
              <a:rPr lang="es-ES" b="1" dirty="0">
                <a:solidFill>
                  <a:srgbClr val="FFFFFF"/>
                </a:solidFill>
              </a:rPr>
              <a:t> </a:t>
            </a:r>
            <a:r>
              <a:rPr lang="es-ES" b="1" dirty="0" err="1">
                <a:solidFill>
                  <a:srgbClr val="FFFFFF"/>
                </a:solidFill>
              </a:rPr>
              <a:t>bulge</a:t>
            </a:r>
            <a:r>
              <a:rPr lang="es-ES" b="1" dirty="0">
                <a:solidFill>
                  <a:srgbClr val="FFFFFF"/>
                </a:solidFill>
              </a:rPr>
              <a:t> of air </a:t>
            </a:r>
            <a:r>
              <a:rPr lang="es-ES" b="1" dirty="0" err="1">
                <a:solidFill>
                  <a:srgbClr val="FFFFFF"/>
                </a:solidFill>
              </a:rPr>
              <a:t>then</a:t>
            </a:r>
            <a:r>
              <a:rPr lang="es-ES" b="1" dirty="0">
                <a:solidFill>
                  <a:srgbClr val="FFFFFF"/>
                </a:solidFill>
              </a:rPr>
              <a:t> </a:t>
            </a:r>
            <a:r>
              <a:rPr lang="es-ES" b="1" dirty="0" err="1">
                <a:solidFill>
                  <a:srgbClr val="FFFFFF"/>
                </a:solidFill>
              </a:rPr>
              <a:t>expands</a:t>
            </a:r>
            <a:r>
              <a:rPr lang="es-ES" b="1" dirty="0">
                <a:solidFill>
                  <a:srgbClr val="FFFFFF"/>
                </a:solidFill>
              </a:rPr>
              <a:t> </a:t>
            </a:r>
            <a:r>
              <a:rPr lang="es-ES" b="1" dirty="0" err="1">
                <a:solidFill>
                  <a:srgbClr val="FFFFFF"/>
                </a:solidFill>
              </a:rPr>
              <a:t>outward</a:t>
            </a:r>
            <a:r>
              <a:rPr lang="es-ES" b="1" dirty="0">
                <a:solidFill>
                  <a:srgbClr val="FFFFFF"/>
                </a:solidFill>
              </a:rPr>
              <a:t>, </a:t>
            </a:r>
            <a:r>
              <a:rPr lang="es-ES" b="1" dirty="0" err="1">
                <a:solidFill>
                  <a:srgbClr val="FFFFFF"/>
                </a:solidFill>
              </a:rPr>
              <a:t>to</a:t>
            </a:r>
            <a:r>
              <a:rPr lang="es-ES" b="1" dirty="0">
                <a:solidFill>
                  <a:srgbClr val="FFFFFF"/>
                </a:solidFill>
              </a:rPr>
              <a:t> </a:t>
            </a:r>
            <a:r>
              <a:rPr lang="es-ES" b="1" dirty="0" err="1">
                <a:solidFill>
                  <a:srgbClr val="FFFFFF"/>
                </a:solidFill>
              </a:rPr>
              <a:t>the</a:t>
            </a:r>
            <a:r>
              <a:rPr lang="es-ES" b="1" dirty="0">
                <a:solidFill>
                  <a:srgbClr val="FFFFFF"/>
                </a:solidFill>
              </a:rPr>
              <a:t> </a:t>
            </a:r>
            <a:r>
              <a:rPr lang="es-ES" b="1" dirty="0" err="1">
                <a:solidFill>
                  <a:srgbClr val="FFFFFF"/>
                </a:solidFill>
              </a:rPr>
              <a:t>sides</a:t>
            </a:r>
            <a:r>
              <a:rPr lang="es-ES" b="1" dirty="0">
                <a:solidFill>
                  <a:srgbClr val="FFFFFF"/>
                </a:solidFill>
              </a:rPr>
              <a:t>, in </a:t>
            </a:r>
            <a:r>
              <a:rPr lang="es-ES" b="1" dirty="0" err="1">
                <a:solidFill>
                  <a:srgbClr val="FFFFFF"/>
                </a:solidFill>
              </a:rPr>
              <a:t>order</a:t>
            </a:r>
            <a:r>
              <a:rPr lang="es-ES" b="1" dirty="0">
                <a:solidFill>
                  <a:srgbClr val="FFFFFF"/>
                </a:solidFill>
              </a:rPr>
              <a:t> </a:t>
            </a:r>
            <a:r>
              <a:rPr lang="es-ES" b="1" dirty="0" err="1">
                <a:solidFill>
                  <a:srgbClr val="FFFFFF"/>
                </a:solidFill>
              </a:rPr>
              <a:t>to</a:t>
            </a:r>
            <a:r>
              <a:rPr lang="es-ES" b="1" dirty="0">
                <a:solidFill>
                  <a:srgbClr val="FFFFFF"/>
                </a:solidFill>
              </a:rPr>
              <a:t> </a:t>
            </a:r>
            <a:r>
              <a:rPr lang="es-ES" b="1" dirty="0" err="1">
                <a:solidFill>
                  <a:srgbClr val="FFFFFF"/>
                </a:solidFill>
              </a:rPr>
              <a:t>equalize</a:t>
            </a:r>
            <a:r>
              <a:rPr lang="es-ES" b="1" dirty="0">
                <a:solidFill>
                  <a:srgbClr val="FFFFFF"/>
                </a:solidFill>
              </a:rPr>
              <a:t> </a:t>
            </a:r>
            <a:r>
              <a:rPr lang="es-ES" b="1" dirty="0" err="1">
                <a:solidFill>
                  <a:srgbClr val="FFFFFF"/>
                </a:solidFill>
              </a:rPr>
              <a:t>the</a:t>
            </a:r>
            <a:r>
              <a:rPr lang="es-ES" b="1" dirty="0">
                <a:solidFill>
                  <a:srgbClr val="FFFFFF"/>
                </a:solidFill>
              </a:rPr>
              <a:t> </a:t>
            </a:r>
            <a:r>
              <a:rPr lang="es-ES" b="1" dirty="0" err="1">
                <a:solidFill>
                  <a:srgbClr val="FFFFFF"/>
                </a:solidFill>
              </a:rPr>
              <a:t>pressure</a:t>
            </a:r>
            <a:r>
              <a:rPr lang="es-ES" b="1" dirty="0">
                <a:solidFill>
                  <a:srgbClr val="FFFFFF"/>
                </a:solidFill>
              </a:rPr>
              <a:t> </a:t>
            </a:r>
            <a:r>
              <a:rPr lang="es-ES" b="1" dirty="0" err="1">
                <a:solidFill>
                  <a:srgbClr val="FFFFFF"/>
                </a:solidFill>
              </a:rPr>
              <a:t>around</a:t>
            </a:r>
            <a:r>
              <a:rPr lang="es-ES" b="1" dirty="0">
                <a:solidFill>
                  <a:srgbClr val="FFFFFF"/>
                </a:solidFill>
              </a:rPr>
              <a:t> </a:t>
            </a:r>
            <a:r>
              <a:rPr lang="es-ES" b="1" dirty="0" err="1">
                <a:solidFill>
                  <a:srgbClr val="FFFFFF"/>
                </a:solidFill>
              </a:rPr>
              <a:t>it</a:t>
            </a:r>
            <a:r>
              <a:rPr lang="es-ES" b="1" dirty="0">
                <a:solidFill>
                  <a:srgbClr val="FFFFFF"/>
                </a:solidFill>
              </a:rPr>
              <a:t>, as </a:t>
            </a:r>
            <a:r>
              <a:rPr lang="es-ES" b="1" dirty="0" err="1">
                <a:solidFill>
                  <a:srgbClr val="FFFFFF"/>
                </a:solidFill>
              </a:rPr>
              <a:t>shown</a:t>
            </a:r>
            <a:r>
              <a:rPr lang="es-ES" b="1" dirty="0">
                <a:solidFill>
                  <a:srgbClr val="FFFFFF"/>
                </a:solidFill>
              </a:rPr>
              <a:t> </a:t>
            </a:r>
            <a:r>
              <a:rPr lang="es-ES" b="1" dirty="0" err="1">
                <a:solidFill>
                  <a:srgbClr val="FFFFFF"/>
                </a:solidFill>
              </a:rPr>
              <a:t>by</a:t>
            </a:r>
            <a:r>
              <a:rPr lang="es-ES" b="1" dirty="0">
                <a:solidFill>
                  <a:srgbClr val="FFFFFF"/>
                </a:solidFill>
              </a:rPr>
              <a:t> </a:t>
            </a:r>
            <a:r>
              <a:rPr lang="es-ES" b="1" dirty="0" err="1">
                <a:solidFill>
                  <a:srgbClr val="FFFFFF"/>
                </a:solidFill>
              </a:rPr>
              <a:t>the</a:t>
            </a:r>
            <a:r>
              <a:rPr lang="es-ES" b="1" dirty="0">
                <a:solidFill>
                  <a:srgbClr val="FFFFFF"/>
                </a:solidFill>
              </a:rPr>
              <a:t> red </a:t>
            </a:r>
            <a:r>
              <a:rPr lang="es-ES" b="1" dirty="0" err="1">
                <a:solidFill>
                  <a:srgbClr val="FFFFFF"/>
                </a:solidFill>
              </a:rPr>
              <a:t>arrows</a:t>
            </a:r>
            <a:r>
              <a:rPr lang="es-ES" b="1" dirty="0">
                <a:solidFill>
                  <a:srgbClr val="FFFFFF"/>
                </a:solidFill>
              </a:rPr>
              <a:t>. </a:t>
            </a:r>
          </a:p>
          <a:p>
            <a:pPr algn="ctr"/>
            <a:endParaRPr lang="es-ES" dirty="0"/>
          </a:p>
        </p:txBody>
      </p:sp>
      <p:pic>
        <p:nvPicPr>
          <p:cNvPr id="13" name="Imagen 12" descr="pressure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65" y="1091622"/>
            <a:ext cx="8837335" cy="464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863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0" grpId="0"/>
      <p:bldP spid="10" grpId="1"/>
      <p:bldP spid="9" grpId="0" animBg="1"/>
      <p:bldP spid="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Upslope/Downslope Winds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Slope winds may be driven by:</a:t>
            </a:r>
          </a:p>
          <a:p>
            <a:pPr lvl="1"/>
            <a:r>
              <a:rPr lang="en-US" dirty="0" smtClean="0"/>
              <a:t>Buoyancy (anabatic/katabatic)</a:t>
            </a:r>
          </a:p>
          <a:p>
            <a:pPr lvl="1"/>
            <a:r>
              <a:rPr lang="en-US" dirty="0" smtClean="0"/>
              <a:t>Dynamical forcing (pressure gradients): this </a:t>
            </a:r>
            <a:r>
              <a:rPr lang="en-US" dirty="0" err="1" smtClean="0"/>
              <a:t>mesoscale</a:t>
            </a:r>
            <a:r>
              <a:rPr lang="en-US" dirty="0" smtClean="0"/>
              <a:t> flows, like mountain waves and gravity waves, are dynamically generated by the interaction of the wind with the topography. These phenomena can oppose buoyancy forces and provide a mechanism for warm air to descend or cold air to rise.</a:t>
            </a:r>
          </a:p>
          <a:p>
            <a:pPr lvl="1"/>
            <a:r>
              <a:rPr lang="en-US" dirty="0" smtClean="0"/>
              <a:t>Some combination of the two</a:t>
            </a:r>
          </a:p>
          <a:p>
            <a:r>
              <a:rPr lang="en-US" dirty="0" smtClean="0"/>
              <a:t>Potential temperature provides a convenient way to assess</a:t>
            </a:r>
          </a:p>
          <a:p>
            <a:pPr lvl="1"/>
            <a:r>
              <a:rPr lang="en-US" dirty="0" smtClean="0"/>
              <a:t>Potentially cold air will sink, warm air will rise.</a:t>
            </a:r>
          </a:p>
          <a:p>
            <a:pPr lvl="1"/>
            <a:r>
              <a:rPr lang="en-US" dirty="0" smtClean="0"/>
              <a:t>Sinking warm air or rising cold air must be dynamically driven.  </a:t>
            </a:r>
            <a:endParaRPr lang="en-US" dirty="0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B05D-20DD-B948-A23F-E0605048A8D6}" type="slidenum">
              <a:rPr lang="es-ES" smtClean="0"/>
              <a:t>24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EPSC2015, NANTES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2344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eaLnBrk="1" hangingPunct="1"/>
            <a:r>
              <a:rPr lang="en-US" sz="3000">
                <a:solidFill>
                  <a:schemeClr val="bg1"/>
                </a:solidFill>
                <a:latin typeface="Calibri" charset="0"/>
              </a:rPr>
              <a:t>Global scale circulation</a:t>
            </a:r>
          </a:p>
        </p:txBody>
      </p:sp>
      <p:pic>
        <p:nvPicPr>
          <p:cNvPr id="28675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59213"/>
            <a:ext cx="2541588" cy="25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2413" y="3810000"/>
            <a:ext cx="2541587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reeform 16"/>
          <p:cNvSpPr/>
          <p:nvPr/>
        </p:nvSpPr>
        <p:spPr>
          <a:xfrm>
            <a:off x="2105025" y="4044950"/>
            <a:ext cx="1176338" cy="657225"/>
          </a:xfrm>
          <a:custGeom>
            <a:avLst/>
            <a:gdLst>
              <a:gd name="connsiteX0" fmla="*/ 275098 w 1175851"/>
              <a:gd name="connsiteY0" fmla="*/ 656593 h 656593"/>
              <a:gd name="connsiteX1" fmla="*/ 131797 w 1175851"/>
              <a:gd name="connsiteY1" fmla="*/ 472348 h 656593"/>
              <a:gd name="connsiteX2" fmla="*/ 2143 w 1175851"/>
              <a:gd name="connsiteY2" fmla="*/ 213040 h 656593"/>
              <a:gd name="connsiteX3" fmla="*/ 240979 w 1175851"/>
              <a:gd name="connsiteY3" fmla="*/ 21972 h 656593"/>
              <a:gd name="connsiteX4" fmla="*/ 739122 w 1175851"/>
              <a:gd name="connsiteY4" fmla="*/ 49267 h 656593"/>
              <a:gd name="connsiteX5" fmla="*/ 1175851 w 1175851"/>
              <a:gd name="connsiteY5" fmla="*/ 424581 h 656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5851" h="656593">
                <a:moveTo>
                  <a:pt x="275098" y="656593"/>
                </a:moveTo>
                <a:cubicBezTo>
                  <a:pt x="226193" y="601433"/>
                  <a:pt x="177289" y="546273"/>
                  <a:pt x="131797" y="472348"/>
                </a:cubicBezTo>
                <a:cubicBezTo>
                  <a:pt x="86305" y="398423"/>
                  <a:pt x="-16054" y="288103"/>
                  <a:pt x="2143" y="213040"/>
                </a:cubicBezTo>
                <a:cubicBezTo>
                  <a:pt x="20340" y="137977"/>
                  <a:pt x="118149" y="49267"/>
                  <a:pt x="240979" y="21972"/>
                </a:cubicBezTo>
                <a:cubicBezTo>
                  <a:pt x="363809" y="-5323"/>
                  <a:pt x="583310" y="-17834"/>
                  <a:pt x="739122" y="49267"/>
                </a:cubicBezTo>
                <a:cubicBezTo>
                  <a:pt x="894934" y="116368"/>
                  <a:pt x="1035392" y="270474"/>
                  <a:pt x="1175851" y="424581"/>
                </a:cubicBezTo>
              </a:path>
            </a:pathLst>
          </a:custGeom>
          <a:noFill/>
          <a:ln w="41275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8" name="Freeform 17"/>
          <p:cNvSpPr/>
          <p:nvPr/>
        </p:nvSpPr>
        <p:spPr>
          <a:xfrm>
            <a:off x="2714625" y="4586288"/>
            <a:ext cx="741363" cy="1508125"/>
          </a:xfrm>
          <a:custGeom>
            <a:avLst/>
            <a:gdLst>
              <a:gd name="connsiteX0" fmla="*/ 586854 w 741633"/>
              <a:gd name="connsiteY0" fmla="*/ 0 h 1508077"/>
              <a:gd name="connsiteX1" fmla="*/ 716508 w 741633"/>
              <a:gd name="connsiteY1" fmla="*/ 259307 h 1508077"/>
              <a:gd name="connsiteX2" fmla="*/ 730156 w 741633"/>
              <a:gd name="connsiteY2" fmla="*/ 655092 h 1508077"/>
              <a:gd name="connsiteX3" fmla="*/ 586854 w 741633"/>
              <a:gd name="connsiteY3" fmla="*/ 1098645 h 1508077"/>
              <a:gd name="connsiteX4" fmla="*/ 320723 w 741633"/>
              <a:gd name="connsiteY4" fmla="*/ 1419367 h 1508077"/>
              <a:gd name="connsiteX5" fmla="*/ 0 w 741633"/>
              <a:gd name="connsiteY5" fmla="*/ 1508077 h 150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1633" h="1508077">
                <a:moveTo>
                  <a:pt x="586854" y="0"/>
                </a:moveTo>
                <a:cubicBezTo>
                  <a:pt x="639739" y="75062"/>
                  <a:pt x="692624" y="150125"/>
                  <a:pt x="716508" y="259307"/>
                </a:cubicBezTo>
                <a:cubicBezTo>
                  <a:pt x="740392" y="368489"/>
                  <a:pt x="751765" y="515202"/>
                  <a:pt x="730156" y="655092"/>
                </a:cubicBezTo>
                <a:cubicBezTo>
                  <a:pt x="708547" y="794982"/>
                  <a:pt x="655093" y="971266"/>
                  <a:pt x="586854" y="1098645"/>
                </a:cubicBezTo>
                <a:cubicBezTo>
                  <a:pt x="518615" y="1226024"/>
                  <a:pt x="418532" y="1351128"/>
                  <a:pt x="320723" y="1419367"/>
                </a:cubicBezTo>
                <a:cubicBezTo>
                  <a:pt x="222914" y="1487606"/>
                  <a:pt x="111457" y="1497841"/>
                  <a:pt x="0" y="1508077"/>
                </a:cubicBezTo>
              </a:path>
            </a:pathLst>
          </a:custGeom>
          <a:noFill/>
          <a:ln w="38100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9" name="Freeform 18"/>
          <p:cNvSpPr/>
          <p:nvPr/>
        </p:nvSpPr>
        <p:spPr>
          <a:xfrm>
            <a:off x="2322513" y="4995863"/>
            <a:ext cx="288925" cy="1084262"/>
          </a:xfrm>
          <a:custGeom>
            <a:avLst/>
            <a:gdLst>
              <a:gd name="connsiteX0" fmla="*/ 288881 w 288881"/>
              <a:gd name="connsiteY0" fmla="*/ 1084997 h 1084997"/>
              <a:gd name="connsiteX1" fmla="*/ 43222 w 288881"/>
              <a:gd name="connsiteY1" fmla="*/ 982638 h 1084997"/>
              <a:gd name="connsiteX2" fmla="*/ 9102 w 288881"/>
              <a:gd name="connsiteY2" fmla="*/ 743803 h 1084997"/>
              <a:gd name="connsiteX3" fmla="*/ 145580 w 288881"/>
              <a:gd name="connsiteY3" fmla="*/ 259307 h 1084997"/>
              <a:gd name="connsiteX4" fmla="*/ 166051 w 288881"/>
              <a:gd name="connsiteY4" fmla="*/ 0 h 1084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881" h="1084997">
                <a:moveTo>
                  <a:pt x="288881" y="1084997"/>
                </a:moveTo>
                <a:cubicBezTo>
                  <a:pt x="189366" y="1062250"/>
                  <a:pt x="89852" y="1039504"/>
                  <a:pt x="43222" y="982638"/>
                </a:cubicBezTo>
                <a:cubicBezTo>
                  <a:pt x="-3408" y="925772"/>
                  <a:pt x="-7958" y="864358"/>
                  <a:pt x="9102" y="743803"/>
                </a:cubicBezTo>
                <a:cubicBezTo>
                  <a:pt x="26162" y="623248"/>
                  <a:pt x="119422" y="383274"/>
                  <a:pt x="145580" y="259307"/>
                </a:cubicBezTo>
                <a:cubicBezTo>
                  <a:pt x="171738" y="135340"/>
                  <a:pt x="168894" y="67670"/>
                  <a:pt x="166051" y="0"/>
                </a:cubicBezTo>
              </a:path>
            </a:pathLst>
          </a:custGeom>
          <a:noFill/>
          <a:ln w="38100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grpSp>
        <p:nvGrpSpPr>
          <p:cNvPr id="28680" name="Group 22"/>
          <p:cNvGrpSpPr>
            <a:grpSpLocks/>
          </p:cNvGrpSpPr>
          <p:nvPr/>
        </p:nvGrpSpPr>
        <p:grpSpPr bwMode="auto">
          <a:xfrm rot="10800000">
            <a:off x="5715000" y="4102100"/>
            <a:ext cx="1350963" cy="2047875"/>
            <a:chOff x="4704033" y="4161067"/>
            <a:chExt cx="1351101" cy="2048664"/>
          </a:xfrm>
        </p:grpSpPr>
        <p:sp>
          <p:nvSpPr>
            <p:cNvPr id="20" name="Freeform 19"/>
            <p:cNvSpPr/>
            <p:nvPr/>
          </p:nvSpPr>
          <p:spPr>
            <a:xfrm>
              <a:off x="4738962" y="4230944"/>
              <a:ext cx="1176458" cy="655890"/>
            </a:xfrm>
            <a:custGeom>
              <a:avLst/>
              <a:gdLst>
                <a:gd name="connsiteX0" fmla="*/ 275098 w 1175851"/>
                <a:gd name="connsiteY0" fmla="*/ 656593 h 656593"/>
                <a:gd name="connsiteX1" fmla="*/ 131797 w 1175851"/>
                <a:gd name="connsiteY1" fmla="*/ 472348 h 656593"/>
                <a:gd name="connsiteX2" fmla="*/ 2143 w 1175851"/>
                <a:gd name="connsiteY2" fmla="*/ 213040 h 656593"/>
                <a:gd name="connsiteX3" fmla="*/ 240979 w 1175851"/>
                <a:gd name="connsiteY3" fmla="*/ 21972 h 656593"/>
                <a:gd name="connsiteX4" fmla="*/ 739122 w 1175851"/>
                <a:gd name="connsiteY4" fmla="*/ 49267 h 656593"/>
                <a:gd name="connsiteX5" fmla="*/ 1175851 w 1175851"/>
                <a:gd name="connsiteY5" fmla="*/ 424581 h 656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5851" h="656593">
                  <a:moveTo>
                    <a:pt x="275098" y="656593"/>
                  </a:moveTo>
                  <a:cubicBezTo>
                    <a:pt x="226193" y="601433"/>
                    <a:pt x="177289" y="546273"/>
                    <a:pt x="131797" y="472348"/>
                  </a:cubicBezTo>
                  <a:cubicBezTo>
                    <a:pt x="86305" y="398423"/>
                    <a:pt x="-16054" y="288103"/>
                    <a:pt x="2143" y="213040"/>
                  </a:cubicBezTo>
                  <a:cubicBezTo>
                    <a:pt x="20340" y="137977"/>
                    <a:pt x="118149" y="49267"/>
                    <a:pt x="240979" y="21972"/>
                  </a:cubicBezTo>
                  <a:cubicBezTo>
                    <a:pt x="363809" y="-5323"/>
                    <a:pt x="583310" y="-17834"/>
                    <a:pt x="739122" y="49267"/>
                  </a:cubicBezTo>
                  <a:cubicBezTo>
                    <a:pt x="894934" y="116368"/>
                    <a:pt x="1035392" y="270474"/>
                    <a:pt x="1175851" y="424581"/>
                  </a:cubicBezTo>
                </a:path>
              </a:pathLst>
            </a:custGeom>
            <a:noFill/>
            <a:ln w="41275"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5348624" y="4735963"/>
              <a:ext cx="741439" cy="1508706"/>
            </a:xfrm>
            <a:custGeom>
              <a:avLst/>
              <a:gdLst>
                <a:gd name="connsiteX0" fmla="*/ 586854 w 741633"/>
                <a:gd name="connsiteY0" fmla="*/ 0 h 1508077"/>
                <a:gd name="connsiteX1" fmla="*/ 716508 w 741633"/>
                <a:gd name="connsiteY1" fmla="*/ 259307 h 1508077"/>
                <a:gd name="connsiteX2" fmla="*/ 730156 w 741633"/>
                <a:gd name="connsiteY2" fmla="*/ 655092 h 1508077"/>
                <a:gd name="connsiteX3" fmla="*/ 586854 w 741633"/>
                <a:gd name="connsiteY3" fmla="*/ 1098645 h 1508077"/>
                <a:gd name="connsiteX4" fmla="*/ 320723 w 741633"/>
                <a:gd name="connsiteY4" fmla="*/ 1419367 h 1508077"/>
                <a:gd name="connsiteX5" fmla="*/ 0 w 741633"/>
                <a:gd name="connsiteY5" fmla="*/ 1508077 h 150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1633" h="1508077">
                  <a:moveTo>
                    <a:pt x="586854" y="0"/>
                  </a:moveTo>
                  <a:cubicBezTo>
                    <a:pt x="639739" y="75062"/>
                    <a:pt x="692624" y="150125"/>
                    <a:pt x="716508" y="259307"/>
                  </a:cubicBezTo>
                  <a:cubicBezTo>
                    <a:pt x="740392" y="368489"/>
                    <a:pt x="751765" y="515202"/>
                    <a:pt x="730156" y="655092"/>
                  </a:cubicBezTo>
                  <a:cubicBezTo>
                    <a:pt x="708547" y="794982"/>
                    <a:pt x="655093" y="971266"/>
                    <a:pt x="586854" y="1098645"/>
                  </a:cubicBezTo>
                  <a:cubicBezTo>
                    <a:pt x="518615" y="1226024"/>
                    <a:pt x="418532" y="1351128"/>
                    <a:pt x="320723" y="1419367"/>
                  </a:cubicBezTo>
                  <a:cubicBezTo>
                    <a:pt x="222914" y="1487606"/>
                    <a:pt x="111457" y="1497841"/>
                    <a:pt x="0" y="1508077"/>
                  </a:cubicBezTo>
                </a:path>
              </a:pathLst>
            </a:custGeom>
            <a:noFill/>
            <a:ln w="38100"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4921543" y="5180635"/>
              <a:ext cx="288955" cy="1084680"/>
            </a:xfrm>
            <a:custGeom>
              <a:avLst/>
              <a:gdLst>
                <a:gd name="connsiteX0" fmla="*/ 288881 w 288881"/>
                <a:gd name="connsiteY0" fmla="*/ 1084997 h 1084997"/>
                <a:gd name="connsiteX1" fmla="*/ 43222 w 288881"/>
                <a:gd name="connsiteY1" fmla="*/ 982638 h 1084997"/>
                <a:gd name="connsiteX2" fmla="*/ 9102 w 288881"/>
                <a:gd name="connsiteY2" fmla="*/ 743803 h 1084997"/>
                <a:gd name="connsiteX3" fmla="*/ 145580 w 288881"/>
                <a:gd name="connsiteY3" fmla="*/ 259307 h 1084997"/>
                <a:gd name="connsiteX4" fmla="*/ 166051 w 288881"/>
                <a:gd name="connsiteY4" fmla="*/ 0 h 1084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881" h="1084997">
                  <a:moveTo>
                    <a:pt x="288881" y="1084997"/>
                  </a:moveTo>
                  <a:cubicBezTo>
                    <a:pt x="189366" y="1062250"/>
                    <a:pt x="89852" y="1039504"/>
                    <a:pt x="43222" y="982638"/>
                  </a:cubicBezTo>
                  <a:cubicBezTo>
                    <a:pt x="-3408" y="925772"/>
                    <a:pt x="-7958" y="864358"/>
                    <a:pt x="9102" y="743803"/>
                  </a:cubicBezTo>
                  <a:cubicBezTo>
                    <a:pt x="26162" y="623248"/>
                    <a:pt x="119422" y="383274"/>
                    <a:pt x="145580" y="259307"/>
                  </a:cubicBezTo>
                  <a:cubicBezTo>
                    <a:pt x="171738" y="135340"/>
                    <a:pt x="168894" y="67670"/>
                    <a:pt x="166051" y="0"/>
                  </a:cubicBezTo>
                </a:path>
              </a:pathLst>
            </a:custGeom>
            <a:noFill/>
            <a:ln w="38100"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</p:grpSp>
      <p:pic>
        <p:nvPicPr>
          <p:cNvPr id="28681" name="Picture 2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38100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2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9138" y="1066800"/>
            <a:ext cx="38100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ight Arrow 28"/>
          <p:cNvSpPr/>
          <p:nvPr/>
        </p:nvSpPr>
        <p:spPr>
          <a:xfrm rot="16200000">
            <a:off x="1304926" y="2582862"/>
            <a:ext cx="1600200" cy="339725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30" name="Right Arrow 29"/>
          <p:cNvSpPr/>
          <p:nvPr/>
        </p:nvSpPr>
        <p:spPr>
          <a:xfrm rot="5400000">
            <a:off x="5389563" y="2368550"/>
            <a:ext cx="1600200" cy="3397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DBFBAB-0DF9-194E-92CD-EF5C201010B3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/>
              <a:t>JpGU. May/23/2016                                      Jorge Pla-García </a:t>
            </a:r>
            <a:endParaRPr lang="en-US" dirty="0"/>
          </a:p>
        </p:txBody>
      </p:sp>
      <p:sp>
        <p:nvSpPr>
          <p:cNvPr id="28687" name="TextBox 26"/>
          <p:cNvSpPr txBox="1">
            <a:spLocks noChangeArrowheads="1"/>
          </p:cNvSpPr>
          <p:nvPr/>
        </p:nvSpPr>
        <p:spPr bwMode="auto">
          <a:xfrm>
            <a:off x="1524000" y="914400"/>
            <a:ext cx="1901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Mean Winds Ls 90</a:t>
            </a:r>
          </a:p>
        </p:txBody>
      </p:sp>
      <p:sp>
        <p:nvSpPr>
          <p:cNvPr id="28688" name="TextBox 27"/>
          <p:cNvSpPr txBox="1">
            <a:spLocks noChangeArrowheads="1"/>
          </p:cNvSpPr>
          <p:nvPr/>
        </p:nvSpPr>
        <p:spPr bwMode="auto">
          <a:xfrm>
            <a:off x="5527675" y="925513"/>
            <a:ext cx="2017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Mean Winds Ls 270</a:t>
            </a:r>
          </a:p>
        </p:txBody>
      </p:sp>
      <p:sp>
        <p:nvSpPr>
          <p:cNvPr id="28689" name="TextBox 23"/>
          <p:cNvSpPr txBox="1">
            <a:spLocks noChangeArrowheads="1"/>
          </p:cNvSpPr>
          <p:nvPr/>
        </p:nvSpPr>
        <p:spPr bwMode="auto">
          <a:xfrm>
            <a:off x="3505200" y="4495800"/>
            <a:ext cx="20939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chemeClr val="bg1"/>
                </a:solidFill>
              </a:rPr>
              <a:t>Seasonal Reversal of</a:t>
            </a:r>
          </a:p>
          <a:p>
            <a:pPr algn="ctr" eaLnBrk="1" hangingPunct="1"/>
            <a:r>
              <a:rPr lang="en-US" sz="1800">
                <a:solidFill>
                  <a:schemeClr val="bg1"/>
                </a:solidFill>
              </a:rPr>
              <a:t>Mean Circulation</a:t>
            </a:r>
          </a:p>
        </p:txBody>
      </p:sp>
    </p:spTree>
    <p:extLst>
      <p:ext uri="{BB962C8B-B14F-4D97-AF65-F5344CB8AC3E}">
        <p14:creationId xmlns:p14="http://schemas.microsoft.com/office/powerpoint/2010/main" val="1309362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0" y="533400"/>
            <a:ext cx="5753100" cy="57785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EPSC2015, NANTES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DCFA-58CA-4F0F-9D01-4A726B18FE44}" type="slidenum">
              <a:rPr lang="en-US" smtClean="0"/>
              <a:t>26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-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/>
              <a:t>The</a:t>
            </a:r>
            <a:r>
              <a:rPr lang="en-US" sz="3800" dirty="0" smtClean="0"/>
              <a:t> Regional-Scale. Nighttime</a:t>
            </a: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124092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3294063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5538" y="685800"/>
            <a:ext cx="3294062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138" y="3429000"/>
            <a:ext cx="3294062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5538" y="3429000"/>
            <a:ext cx="3294062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 flipV="1">
            <a:off x="8305800" y="990600"/>
            <a:ext cx="0" cy="838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25" name="TextBox 20"/>
          <p:cNvSpPr txBox="1">
            <a:spLocks noChangeArrowheads="1"/>
          </p:cNvSpPr>
          <p:nvPr/>
        </p:nvSpPr>
        <p:spPr bwMode="auto">
          <a:xfrm>
            <a:off x="8416925" y="990600"/>
            <a:ext cx="650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Hadley </a:t>
            </a:r>
          </a:p>
          <a:p>
            <a:pPr eaLnBrk="1" hangingPunct="1"/>
            <a:r>
              <a:rPr lang="en-US" sz="1200"/>
              <a:t>Cell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8305800" y="1828800"/>
            <a:ext cx="0" cy="838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8321675" y="3659188"/>
            <a:ext cx="0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29" name="TextBox 24"/>
          <p:cNvSpPr txBox="1">
            <a:spLocks noChangeArrowheads="1"/>
          </p:cNvSpPr>
          <p:nvPr/>
        </p:nvSpPr>
        <p:spPr bwMode="auto">
          <a:xfrm>
            <a:off x="8321675" y="3886200"/>
            <a:ext cx="614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Hadley</a:t>
            </a:r>
          </a:p>
          <a:p>
            <a:pPr eaLnBrk="1" hangingPunct="1"/>
            <a:r>
              <a:rPr lang="en-US" sz="1200"/>
              <a:t>Cell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8347075" y="4662488"/>
            <a:ext cx="0" cy="838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31" name="TextBox 26"/>
          <p:cNvSpPr txBox="1">
            <a:spLocks noChangeArrowheads="1"/>
          </p:cNvSpPr>
          <p:nvPr/>
        </p:nvSpPr>
        <p:spPr bwMode="auto">
          <a:xfrm>
            <a:off x="8305800" y="4872038"/>
            <a:ext cx="885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Dichotomy</a:t>
            </a:r>
          </a:p>
          <a:p>
            <a:pPr eaLnBrk="1" hangingPunct="1"/>
            <a:r>
              <a:rPr lang="en-US" sz="1200"/>
              <a:t>Downslope</a:t>
            </a:r>
          </a:p>
        </p:txBody>
      </p:sp>
      <p:cxnSp>
        <p:nvCxnSpPr>
          <p:cNvPr id="19" name="Straight Arrow Connector 25"/>
          <p:cNvCxnSpPr/>
          <p:nvPr/>
        </p:nvCxnSpPr>
        <p:spPr>
          <a:xfrm flipV="1">
            <a:off x="4343400" y="4648200"/>
            <a:ext cx="0" cy="838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1"/>
          <p:cNvCxnSpPr/>
          <p:nvPr/>
        </p:nvCxnSpPr>
        <p:spPr>
          <a:xfrm flipV="1">
            <a:off x="4343400" y="1905000"/>
            <a:ext cx="0" cy="838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34" name="TextBox 22"/>
          <p:cNvSpPr txBox="1">
            <a:spLocks noChangeArrowheads="1"/>
          </p:cNvSpPr>
          <p:nvPr/>
        </p:nvSpPr>
        <p:spPr bwMode="auto">
          <a:xfrm>
            <a:off x="4343400" y="2209800"/>
            <a:ext cx="885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Dichotomy</a:t>
            </a:r>
          </a:p>
          <a:p>
            <a:pPr eaLnBrk="1" hangingPunct="1"/>
            <a:r>
              <a:rPr lang="en-US" sz="1200"/>
              <a:t>Downslope</a:t>
            </a:r>
          </a:p>
        </p:txBody>
      </p:sp>
      <p:sp>
        <p:nvSpPr>
          <p:cNvPr id="60435" name="TextBox 26"/>
          <p:cNvSpPr txBox="1">
            <a:spLocks noChangeArrowheads="1"/>
          </p:cNvSpPr>
          <p:nvPr/>
        </p:nvSpPr>
        <p:spPr bwMode="auto">
          <a:xfrm>
            <a:off x="4343400" y="4876800"/>
            <a:ext cx="885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Dichotomy</a:t>
            </a:r>
          </a:p>
          <a:p>
            <a:pPr eaLnBrk="1" hangingPunct="1"/>
            <a:r>
              <a:rPr lang="en-US" sz="1200"/>
              <a:t>Downslope</a:t>
            </a:r>
          </a:p>
        </p:txBody>
      </p:sp>
      <p:pic>
        <p:nvPicPr>
          <p:cNvPr id="60436" name="Imagen 30" descr="hadley.tif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3733800"/>
            <a:ext cx="4953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7" name="Imagen 31" descr="hadley.tif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990600"/>
            <a:ext cx="4953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Arrow Connector 21"/>
          <p:cNvCxnSpPr/>
          <p:nvPr/>
        </p:nvCxnSpPr>
        <p:spPr>
          <a:xfrm flipV="1">
            <a:off x="1905000" y="1219200"/>
            <a:ext cx="685800" cy="1295400"/>
          </a:xfrm>
          <a:prstGeom prst="straightConnector1">
            <a:avLst/>
          </a:prstGeom>
          <a:ln w="571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21"/>
          <p:cNvCxnSpPr/>
          <p:nvPr/>
        </p:nvCxnSpPr>
        <p:spPr>
          <a:xfrm flipV="1">
            <a:off x="5791200" y="1295400"/>
            <a:ext cx="685800" cy="1295400"/>
          </a:xfrm>
          <a:prstGeom prst="straightConnector1">
            <a:avLst/>
          </a:prstGeom>
          <a:ln w="571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21"/>
          <p:cNvCxnSpPr/>
          <p:nvPr/>
        </p:nvCxnSpPr>
        <p:spPr>
          <a:xfrm flipV="1">
            <a:off x="1828800" y="3962400"/>
            <a:ext cx="685800" cy="1295400"/>
          </a:xfrm>
          <a:prstGeom prst="straightConnector1">
            <a:avLst/>
          </a:prstGeom>
          <a:ln w="571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21"/>
          <p:cNvCxnSpPr/>
          <p:nvPr/>
        </p:nvCxnSpPr>
        <p:spPr>
          <a:xfrm>
            <a:off x="6019800" y="4495800"/>
            <a:ext cx="533400" cy="9144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Más 14"/>
          <p:cNvSpPr/>
          <p:nvPr/>
        </p:nvSpPr>
        <p:spPr>
          <a:xfrm>
            <a:off x="8534400" y="1600200"/>
            <a:ext cx="304800" cy="304800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800"/>
          </a:p>
        </p:txBody>
      </p:sp>
      <p:sp>
        <p:nvSpPr>
          <p:cNvPr id="9" name="Explosión 1 8"/>
          <p:cNvSpPr/>
          <p:nvPr/>
        </p:nvSpPr>
        <p:spPr>
          <a:xfrm>
            <a:off x="8305800" y="4267200"/>
            <a:ext cx="914400" cy="685800"/>
          </a:xfrm>
          <a:prstGeom prst="irregularSeal1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" sz="1000" b="1" dirty="0">
                <a:solidFill>
                  <a:schemeClr val="tx1"/>
                </a:solidFill>
              </a:rPr>
              <a:t>FIGHT</a:t>
            </a:r>
          </a:p>
        </p:txBody>
      </p:sp>
      <p:sp>
        <p:nvSpPr>
          <p:cNvPr id="30" name="Elipse 29"/>
          <p:cNvSpPr/>
          <p:nvPr/>
        </p:nvSpPr>
        <p:spPr>
          <a:xfrm>
            <a:off x="2590800" y="1752600"/>
            <a:ext cx="566738" cy="4746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1" name="Elipse 30"/>
          <p:cNvSpPr/>
          <p:nvPr/>
        </p:nvSpPr>
        <p:spPr>
          <a:xfrm>
            <a:off x="6553200" y="4495800"/>
            <a:ext cx="566738" cy="4746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2" name="Elipse 31"/>
          <p:cNvSpPr/>
          <p:nvPr/>
        </p:nvSpPr>
        <p:spPr>
          <a:xfrm>
            <a:off x="6629400" y="1752600"/>
            <a:ext cx="566738" cy="4746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7" name="Elipse 36"/>
          <p:cNvSpPr/>
          <p:nvPr/>
        </p:nvSpPr>
        <p:spPr>
          <a:xfrm>
            <a:off x="2590800" y="4495800"/>
            <a:ext cx="566738" cy="4746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265C8-2754-EA45-977C-124A23FCBAB8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30749" name="Title 1"/>
          <p:cNvSpPr txBox="1">
            <a:spLocks/>
          </p:cNvSpPr>
          <p:nvPr/>
        </p:nvSpPr>
        <p:spPr bwMode="auto">
          <a:xfrm>
            <a:off x="457200" y="-25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/>
              <a:t>Regional scale (dichotomy). Nighttime</a:t>
            </a:r>
          </a:p>
        </p:txBody>
      </p:sp>
      <p:sp>
        <p:nvSpPr>
          <p:cNvPr id="43" name="TextBox 22"/>
          <p:cNvSpPr txBox="1">
            <a:spLocks noChangeArrowheads="1"/>
          </p:cNvSpPr>
          <p:nvPr/>
        </p:nvSpPr>
        <p:spPr bwMode="auto">
          <a:xfrm>
            <a:off x="8258175" y="2133600"/>
            <a:ext cx="885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Dichotomy</a:t>
            </a:r>
          </a:p>
          <a:p>
            <a:pPr eaLnBrk="1" hangingPunct="1"/>
            <a:r>
              <a:rPr lang="en-US" sz="1200"/>
              <a:t>Downslope</a:t>
            </a:r>
          </a:p>
        </p:txBody>
      </p:sp>
      <p:sp>
        <p:nvSpPr>
          <p:cNvPr id="30752" name="TextBox 10"/>
          <p:cNvSpPr txBox="1">
            <a:spLocks noChangeArrowheads="1"/>
          </p:cNvSpPr>
          <p:nvPr/>
        </p:nvSpPr>
        <p:spPr bwMode="auto">
          <a:xfrm>
            <a:off x="990600" y="5934075"/>
            <a:ext cx="74660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Gale crater circled. Strong Influence of Topographic Dichotomy Except </a:t>
            </a:r>
            <a:r>
              <a:rPr lang="en-US" sz="1800" dirty="0" err="1"/>
              <a:t>Ls</a:t>
            </a:r>
            <a:r>
              <a:rPr lang="en-US" sz="1800" dirty="0"/>
              <a:t>=270</a:t>
            </a:r>
          </a:p>
          <a:p>
            <a:pPr eaLnBrk="1" hangingPunct="1"/>
            <a:r>
              <a:rPr lang="en-US" sz="1800" dirty="0"/>
              <a:t>Southerly Regional Winds Except at </a:t>
            </a:r>
            <a:r>
              <a:rPr lang="en-US" sz="1800" dirty="0" err="1"/>
              <a:t>Ls</a:t>
            </a:r>
            <a:r>
              <a:rPr lang="en-US" sz="1800" dirty="0"/>
              <a:t>=270: Hadley Cell winds </a:t>
            </a:r>
            <a:r>
              <a:rPr lang="en-US" sz="1800" dirty="0" smtClean="0"/>
              <a:t>WINS!</a:t>
            </a:r>
            <a:r>
              <a:rPr lang="en-US" sz="1800" dirty="0"/>
              <a:t>!</a:t>
            </a:r>
          </a:p>
          <a:p>
            <a:pPr eaLnBrk="1"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35159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5" grpId="0"/>
      <p:bldP spid="60429" grpId="0"/>
      <p:bldP spid="60431" grpId="0"/>
      <p:bldP spid="60434" grpId="0"/>
      <p:bldP spid="60435" grpId="0"/>
      <p:bldP spid="9" grpId="0" animBg="1"/>
      <p:bldP spid="4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fficeArt object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6800" y="457200"/>
            <a:ext cx="6934200" cy="6248400"/>
          </a:xfrm>
          <a:prstGeom prst="rect">
            <a:avLst/>
          </a:prstGeom>
          <a:ln w="9525" cap="flat">
            <a:solidFill>
              <a:srgbClr val="000000"/>
            </a:solidFill>
            <a:prstDash val="solid"/>
            <a:round/>
          </a:ln>
          <a:effectLst/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457200" y="-3810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 smtClean="0"/>
              <a:t>Surface winds and potential temperature (</a:t>
            </a:r>
            <a:r>
              <a:rPr lang="en-US" sz="2000" dirty="0" smtClean="0"/>
              <a:t>1600LMST)</a:t>
            </a:r>
            <a:endParaRPr lang="en-US" sz="2000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0B22A-31A1-2F44-AE7C-2DDF8C1A0CC6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427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fficeArt object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6800" y="441600"/>
            <a:ext cx="6947999" cy="6264000"/>
          </a:xfrm>
          <a:prstGeom prst="rect">
            <a:avLst/>
          </a:prstGeom>
          <a:ln w="9525" cap="flat">
            <a:solidFill>
              <a:srgbClr val="000000"/>
            </a:solidFill>
            <a:prstDash val="solid"/>
            <a:round/>
          </a:ln>
          <a:effectLst/>
        </p:spPr>
      </p:pic>
      <p:pic>
        <p:nvPicPr>
          <p:cNvPr id="7" name="officeArt object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600" y="1143000"/>
            <a:ext cx="5410200" cy="4267200"/>
          </a:xfrm>
          <a:prstGeom prst="rect">
            <a:avLst/>
          </a:prstGeom>
          <a:ln w="9525" cap="flat">
            <a:solidFill>
              <a:srgbClr val="000000"/>
            </a:solidFill>
            <a:prstDash val="solid"/>
            <a:round/>
          </a:ln>
          <a:effectLst/>
        </p:spPr>
      </p:pic>
      <p:sp>
        <p:nvSpPr>
          <p:cNvPr id="8" name="Elipse 7"/>
          <p:cNvSpPr/>
          <p:nvPr/>
        </p:nvSpPr>
        <p:spPr>
          <a:xfrm rot="530895">
            <a:off x="6078155" y="4063073"/>
            <a:ext cx="379186" cy="788094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cxnSp>
        <p:nvCxnSpPr>
          <p:cNvPr id="10" name="Conector recto 9"/>
          <p:cNvCxnSpPr>
            <a:stCxn id="8" idx="4"/>
          </p:cNvCxnSpPr>
          <p:nvPr/>
        </p:nvCxnSpPr>
        <p:spPr>
          <a:xfrm flipH="1">
            <a:off x="5638800" y="4846478"/>
            <a:ext cx="568336" cy="56372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>
            <a:stCxn id="8" idx="0"/>
          </p:cNvCxnSpPr>
          <p:nvPr/>
        </p:nvCxnSpPr>
        <p:spPr>
          <a:xfrm flipH="1" flipV="1">
            <a:off x="5638800" y="1143000"/>
            <a:ext cx="689560" cy="292476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 bwMode="auto">
          <a:xfrm>
            <a:off x="457200" y="-3810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/>
              <a:t>Surface winds and potential temperature (</a:t>
            </a:r>
            <a:r>
              <a:rPr lang="en-US" sz="2000" dirty="0" smtClean="0"/>
              <a:t>2200LMST)</a:t>
            </a:r>
            <a:endParaRPr lang="en-US" sz="2000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0B22A-31A1-2F44-AE7C-2DDF8C1A0CC6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11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99" y="1602258"/>
            <a:ext cx="9220200" cy="48683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667000"/>
            <a:ext cx="3048000" cy="3048000"/>
          </a:xfrm>
          <a:prstGeom prst="rect">
            <a:avLst/>
          </a:prstGeom>
          <a:effectLst>
            <a:glow rad="292100">
              <a:schemeClr val="tx1"/>
            </a:glow>
          </a:effectLst>
        </p:spPr>
      </p:pic>
      <p:cxnSp>
        <p:nvCxnSpPr>
          <p:cNvPr id="21" name="Straight Connector 20"/>
          <p:cNvCxnSpPr/>
          <p:nvPr/>
        </p:nvCxnSpPr>
        <p:spPr>
          <a:xfrm flipV="1">
            <a:off x="3657600" y="4114800"/>
            <a:ext cx="762000" cy="1600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657600" y="2667000"/>
            <a:ext cx="762000" cy="1524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60927" y="2209800"/>
            <a:ext cx="3120854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Opportunity:  Flat with no Met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Oil and Water: Topography and Mission Meteorology</a:t>
            </a:r>
            <a:endParaRPr lang="en-US" sz="2800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B05D-20DD-B948-A23F-E0605048A8D6}" type="slidenum">
              <a:rPr lang="es-ES" smtClean="0"/>
              <a:t>3</a:t>
            </a:fld>
            <a:endParaRPr lang="es-ES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EPSC2015, NANTES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0945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457200" y="-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smtClean="0"/>
              <a:t>Cross-Sections: </a:t>
            </a:r>
            <a:r>
              <a:rPr lang="en-US" sz="2200" dirty="0" err="1" smtClean="0"/>
              <a:t>meridional</a:t>
            </a:r>
            <a:r>
              <a:rPr lang="en-US" sz="2200" dirty="0" smtClean="0"/>
              <a:t> wind and potential temperature 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944" y="503486"/>
            <a:ext cx="3803256" cy="2620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124200"/>
            <a:ext cx="3803256" cy="24211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018086"/>
            <a:ext cx="3851057" cy="26207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44" y="685800"/>
            <a:ext cx="3803256" cy="227571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200" y="5562600"/>
            <a:ext cx="8458200" cy="7792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Warm, capping inversion at all seasons but </a:t>
            </a:r>
            <a:r>
              <a:rPr lang="en-US" dirty="0" err="1" smtClean="0"/>
              <a:t>Ls</a:t>
            </a:r>
            <a:r>
              <a:rPr lang="en-US" dirty="0" smtClean="0"/>
              <a:t>=270: stronger vertical mixing.  Warm air tends to override crater air mass at other seasons. Mountain wave at </a:t>
            </a:r>
            <a:r>
              <a:rPr lang="en-US" dirty="0" err="1" smtClean="0"/>
              <a:t>Ls</a:t>
            </a:r>
            <a:r>
              <a:rPr lang="en-US" dirty="0" smtClean="0"/>
              <a:t>=270.  Strong downslope winds AND MIXING at </a:t>
            </a:r>
            <a:r>
              <a:rPr lang="en-US" dirty="0" err="1" smtClean="0"/>
              <a:t>Ls</a:t>
            </a:r>
            <a:r>
              <a:rPr lang="en-US" dirty="0" smtClean="0"/>
              <a:t>=270 along north rim.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371600" y="2057400"/>
            <a:ext cx="381000" cy="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426633" y="4572000"/>
            <a:ext cx="381000" cy="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867400" y="1981200"/>
            <a:ext cx="381000" cy="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8001000" y="2065867"/>
            <a:ext cx="381000" cy="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819400" y="2065867"/>
            <a:ext cx="381000" cy="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B05D-20DD-B948-A23F-E0605048A8D6}" type="slidenum">
              <a:rPr lang="es-ES" smtClean="0"/>
              <a:t>30</a:t>
            </a:fld>
            <a:endParaRPr lang="es-ES"/>
          </a:p>
        </p:txBody>
      </p:sp>
      <p:cxnSp>
        <p:nvCxnSpPr>
          <p:cNvPr id="18" name="Straight Arrow Connector 12"/>
          <p:cNvCxnSpPr/>
          <p:nvPr/>
        </p:nvCxnSpPr>
        <p:spPr>
          <a:xfrm flipH="1">
            <a:off x="7562850" y="4542367"/>
            <a:ext cx="383118" cy="601133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  <a:effectLst>
            <a:glow rad="101600">
              <a:schemeClr val="bg1">
                <a:alpha val="7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Marcador de pie de página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EPSC2015, NANTES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6867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82" y="550601"/>
            <a:ext cx="3873918" cy="24211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57200"/>
            <a:ext cx="3873918" cy="26207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48000"/>
            <a:ext cx="3873918" cy="26207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144" y="3276600"/>
            <a:ext cx="3803256" cy="22424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09800" y="653534"/>
            <a:ext cx="314189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/>
              <a:t>0410</a:t>
            </a:r>
            <a:endParaRPr lang="en-US" sz="1200" dirty="0"/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B05D-20DD-B948-A23F-E0605048A8D6}" type="slidenum">
              <a:rPr lang="es-ES" smtClean="0"/>
              <a:t>31</a:t>
            </a:fld>
            <a:endParaRPr lang="es-E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" y="-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smtClean="0"/>
              <a:t>Cross-Sections: Vertical wind and potential temperature</a:t>
            </a:r>
            <a:endParaRPr lang="en-US" sz="2200" dirty="0"/>
          </a:p>
        </p:txBody>
      </p:sp>
      <p:sp>
        <p:nvSpPr>
          <p:cNvPr id="15" name="Rectangle 9"/>
          <p:cNvSpPr/>
          <p:nvPr/>
        </p:nvSpPr>
        <p:spPr>
          <a:xfrm>
            <a:off x="457200" y="5662364"/>
            <a:ext cx="8458200" cy="7792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Cold air in crater. Action shifts from Mt. Sharp to north crater room at </a:t>
            </a:r>
            <a:r>
              <a:rPr lang="en-US" dirty="0" err="1" smtClean="0"/>
              <a:t>Ls</a:t>
            </a:r>
            <a:r>
              <a:rPr lang="en-US" dirty="0" smtClean="0"/>
              <a:t>=270. Strong mountain wave AND MIXING at </a:t>
            </a:r>
            <a:r>
              <a:rPr lang="en-US" dirty="0" err="1" smtClean="0"/>
              <a:t>Ls</a:t>
            </a:r>
            <a:r>
              <a:rPr lang="en-US" dirty="0" smtClean="0"/>
              <a:t>=270. 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EPSC2015, NANTES</a:t>
            </a:r>
            <a:endParaRPr lang="es-ES"/>
          </a:p>
        </p:txBody>
      </p:sp>
      <p:cxnSp>
        <p:nvCxnSpPr>
          <p:cNvPr id="12" name="Straight Arrow Connector 12"/>
          <p:cNvCxnSpPr/>
          <p:nvPr/>
        </p:nvCxnSpPr>
        <p:spPr>
          <a:xfrm flipH="1">
            <a:off x="7789333" y="4453467"/>
            <a:ext cx="190501" cy="486833"/>
          </a:xfrm>
          <a:prstGeom prst="straightConnector1">
            <a:avLst/>
          </a:prstGeom>
          <a:ln w="22225">
            <a:solidFill>
              <a:srgbClr val="FF1B4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2"/>
          <p:cNvCxnSpPr/>
          <p:nvPr/>
        </p:nvCxnSpPr>
        <p:spPr>
          <a:xfrm>
            <a:off x="7454900" y="4411133"/>
            <a:ext cx="0" cy="579967"/>
          </a:xfrm>
          <a:prstGeom prst="straightConnector1">
            <a:avLst/>
          </a:prstGeom>
          <a:ln w="222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2"/>
          <p:cNvCxnSpPr/>
          <p:nvPr/>
        </p:nvCxnSpPr>
        <p:spPr>
          <a:xfrm flipH="1" flipV="1">
            <a:off x="7611534" y="4360333"/>
            <a:ext cx="63499" cy="579967"/>
          </a:xfrm>
          <a:prstGeom prst="straightConnector1">
            <a:avLst/>
          </a:prstGeom>
          <a:ln w="222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109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82" y="550601"/>
            <a:ext cx="3873918" cy="24211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57200"/>
            <a:ext cx="3873918" cy="26207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48000"/>
            <a:ext cx="3873918" cy="26207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144" y="3276600"/>
            <a:ext cx="3803256" cy="22424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09800" y="653534"/>
            <a:ext cx="314189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/>
              <a:t>0410</a:t>
            </a:r>
            <a:endParaRPr lang="en-US" sz="1200" dirty="0"/>
          </a:p>
        </p:txBody>
      </p:sp>
      <p:sp>
        <p:nvSpPr>
          <p:cNvPr id="9" name="Oval 8"/>
          <p:cNvSpPr/>
          <p:nvPr/>
        </p:nvSpPr>
        <p:spPr>
          <a:xfrm>
            <a:off x="7315200" y="3886200"/>
            <a:ext cx="990600" cy="1219200"/>
          </a:xfrm>
          <a:prstGeom prst="ellipse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723932" y="3657600"/>
            <a:ext cx="1289840" cy="923330"/>
          </a:xfrm>
          <a:prstGeom prst="rect">
            <a:avLst/>
          </a:prstGeom>
          <a:solidFill>
            <a:schemeClr val="accent1">
              <a:alpha val="6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Warming</a:t>
            </a:r>
          </a:p>
          <a:p>
            <a:r>
              <a:rPr lang="en-US" dirty="0" smtClean="0"/>
              <a:t>Downslope </a:t>
            </a:r>
          </a:p>
          <a:p>
            <a:r>
              <a:rPr lang="en-US" dirty="0" smtClean="0"/>
              <a:t>Winds</a:t>
            </a:r>
            <a:endParaRPr lang="en-US" dirty="0"/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B05D-20DD-B948-A23F-E0605048A8D6}" type="slidenum">
              <a:rPr lang="es-ES" smtClean="0"/>
              <a:t>32</a:t>
            </a:fld>
            <a:endParaRPr lang="es-E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-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smtClean="0"/>
              <a:t>Cross-Sections: Vertical wind and potential temperature</a:t>
            </a:r>
            <a:endParaRPr lang="en-US" sz="2200" dirty="0"/>
          </a:p>
        </p:txBody>
      </p:sp>
      <p:sp>
        <p:nvSpPr>
          <p:cNvPr id="15" name="Rectangle 9"/>
          <p:cNvSpPr/>
          <p:nvPr/>
        </p:nvSpPr>
        <p:spPr>
          <a:xfrm>
            <a:off x="457200" y="5662364"/>
            <a:ext cx="8458200" cy="7792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Cold air in crater. Action shifts from Mt. Sharp to north crater room at </a:t>
            </a:r>
            <a:r>
              <a:rPr lang="en-US" dirty="0" err="1" smtClean="0"/>
              <a:t>Ls</a:t>
            </a:r>
            <a:r>
              <a:rPr lang="en-US" dirty="0" smtClean="0"/>
              <a:t>=270. Strong mountain wave AND MIXING at </a:t>
            </a:r>
            <a:r>
              <a:rPr lang="en-US" dirty="0" err="1" smtClean="0"/>
              <a:t>Ls</a:t>
            </a:r>
            <a:r>
              <a:rPr lang="en-US" dirty="0" smtClean="0"/>
              <a:t>=270. 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EPSC2015, NANTES</a:t>
            </a:r>
            <a:endParaRPr lang="es-ES"/>
          </a:p>
        </p:txBody>
      </p:sp>
      <p:cxnSp>
        <p:nvCxnSpPr>
          <p:cNvPr id="16" name="Straight Arrow Connector 12"/>
          <p:cNvCxnSpPr/>
          <p:nvPr/>
        </p:nvCxnSpPr>
        <p:spPr>
          <a:xfrm flipH="1">
            <a:off x="7776634" y="4445000"/>
            <a:ext cx="211666" cy="495300"/>
          </a:xfrm>
          <a:prstGeom prst="straightConnector1">
            <a:avLst/>
          </a:prstGeom>
          <a:ln w="222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2"/>
          <p:cNvCxnSpPr/>
          <p:nvPr/>
        </p:nvCxnSpPr>
        <p:spPr>
          <a:xfrm flipH="1">
            <a:off x="7416802" y="4445000"/>
            <a:ext cx="59265" cy="575733"/>
          </a:xfrm>
          <a:prstGeom prst="straightConnector1">
            <a:avLst/>
          </a:prstGeom>
          <a:ln w="222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2"/>
          <p:cNvCxnSpPr/>
          <p:nvPr/>
        </p:nvCxnSpPr>
        <p:spPr>
          <a:xfrm flipH="1" flipV="1">
            <a:off x="7607300" y="4381501"/>
            <a:ext cx="63500" cy="512232"/>
          </a:xfrm>
          <a:prstGeom prst="straightConnector1">
            <a:avLst/>
          </a:prstGeom>
          <a:ln w="222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588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57" y="998438"/>
            <a:ext cx="6343956" cy="5124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6477000" y="2933700"/>
            <a:ext cx="520700" cy="36855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150956" y="3531040"/>
            <a:ext cx="304800" cy="47516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553200" y="192279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Downslope arrives</a:t>
            </a:r>
            <a:endParaRPr lang="en-US" sz="14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502400" y="2413000"/>
            <a:ext cx="303382" cy="38100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197600" y="2184400"/>
            <a:ext cx="254000" cy="6096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239165" y="1892434"/>
            <a:ext cx="187035" cy="348246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871994" y="1569269"/>
            <a:ext cx="2201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Onset of </a:t>
            </a:r>
            <a:r>
              <a:rPr lang="en-US" sz="1400" dirty="0" err="1" smtClean="0"/>
              <a:t>radiational</a:t>
            </a:r>
            <a:r>
              <a:rPr lang="en-US" sz="1400" dirty="0" smtClean="0"/>
              <a:t> cooling</a:t>
            </a:r>
            <a:endParaRPr lang="en-US" sz="1400" dirty="0"/>
          </a:p>
        </p:txBody>
      </p:sp>
      <p:sp>
        <p:nvSpPr>
          <p:cNvPr id="23" name="Right Brace 22"/>
          <p:cNvSpPr/>
          <p:nvPr/>
        </p:nvSpPr>
        <p:spPr>
          <a:xfrm rot="19366229">
            <a:off x="6717360" y="2628568"/>
            <a:ext cx="361610" cy="631238"/>
          </a:xfrm>
          <a:prstGeom prst="rightBrace">
            <a:avLst/>
          </a:prstGeom>
          <a:ln w="19050">
            <a:solidFill>
              <a:schemeClr val="tx1"/>
            </a:solidFill>
          </a:ln>
          <a:scene3d>
            <a:camera prst="orthographicFront">
              <a:rot lat="0" lon="0" rev="1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607300" y="2132706"/>
            <a:ext cx="1447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Extensive mixing from breaking mountain waves slows </a:t>
            </a:r>
            <a:r>
              <a:rPr lang="en-US" sz="1400" dirty="0" err="1" smtClean="0"/>
              <a:t>radiational</a:t>
            </a:r>
            <a:r>
              <a:rPr lang="en-US" sz="1400" dirty="0" smtClean="0"/>
              <a:t> cooling</a:t>
            </a:r>
            <a:endParaRPr lang="en-US" sz="1400" dirty="0"/>
          </a:p>
        </p:txBody>
      </p:sp>
      <p:cxnSp>
        <p:nvCxnSpPr>
          <p:cNvPr id="26" name="Straight Arrow Connector 25"/>
          <p:cNvCxnSpPr>
            <a:stCxn id="25" idx="1"/>
          </p:cNvCxnSpPr>
          <p:nvPr/>
        </p:nvCxnSpPr>
        <p:spPr>
          <a:xfrm flipH="1">
            <a:off x="7086600" y="2717482"/>
            <a:ext cx="520700" cy="7651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ight Brace 30"/>
          <p:cNvSpPr/>
          <p:nvPr/>
        </p:nvSpPr>
        <p:spPr>
          <a:xfrm rot="19275596">
            <a:off x="7374558" y="3338605"/>
            <a:ext cx="313940" cy="562536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620000" y="3662816"/>
            <a:ext cx="14351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Dichotomy beats back crater downslope; radiative cooling and cold air reestablished.</a:t>
            </a:r>
            <a:endParaRPr lang="en-US" sz="1400" dirty="0"/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4445000" y="2273300"/>
            <a:ext cx="951314" cy="118902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ight Brace 38"/>
          <p:cNvSpPr/>
          <p:nvPr/>
        </p:nvSpPr>
        <p:spPr>
          <a:xfrm rot="13306830">
            <a:off x="4574910" y="1870896"/>
            <a:ext cx="368911" cy="1499066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3075261" y="1892434"/>
            <a:ext cx="20943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Shallow turbulent convection and mixing within crater.</a:t>
            </a:r>
            <a:endParaRPr lang="en-US" sz="1400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B05D-20DD-B948-A23F-E0605048A8D6}" type="slidenum">
              <a:rPr lang="es-ES" smtClean="0"/>
              <a:t>33</a:t>
            </a:fld>
            <a:endParaRPr lang="es-ES"/>
          </a:p>
        </p:txBody>
      </p:sp>
      <p:sp>
        <p:nvSpPr>
          <p:cNvPr id="20" name="Marcador de pie de página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EPSC2015, NANTES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969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/>
      <p:bldP spid="23" grpId="0" animBg="1"/>
      <p:bldP spid="25" grpId="0"/>
      <p:bldP spid="31" grpId="0" animBg="1"/>
      <p:bldP spid="34" grpId="0"/>
      <p:bldP spid="39" grpId="0" animBg="1"/>
      <p:bldP spid="4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09600" y="2413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Regional scale crater circulation animations</a:t>
            </a:r>
          </a:p>
          <a:p>
            <a:r>
              <a:rPr lang="en-US" sz="2800" b="1" dirty="0" smtClean="0"/>
              <a:t>Surface winds </a:t>
            </a:r>
            <a:r>
              <a:rPr lang="en-US" sz="2800" b="1" dirty="0" err="1" smtClean="0"/>
              <a:t>vs</a:t>
            </a:r>
            <a:r>
              <a:rPr lang="en-US" sz="2800" b="1" dirty="0" smtClean="0"/>
              <a:t> potential temperature</a:t>
            </a:r>
            <a:endParaRPr lang="en-US" sz="28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B05D-20DD-B948-A23F-E0605048A8D6}" type="slidenum">
              <a:rPr lang="es-ES" smtClean="0"/>
              <a:t>34</a:t>
            </a:fld>
            <a:endParaRPr lang="es-ES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EPSC2015, NANTES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0285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0B22A-31A1-2F44-AE7C-2DDF8C1A0CC6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8" name="CuadroTexto 7"/>
          <p:cNvSpPr txBox="1"/>
          <p:nvPr/>
        </p:nvSpPr>
        <p:spPr>
          <a:xfrm rot="16200000">
            <a:off x="6638955" y="2657445"/>
            <a:ext cx="373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 smtClean="0">
                <a:solidFill>
                  <a:schemeClr val="bg1"/>
                </a:solidFill>
              </a:rPr>
              <a:t>Potential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temperature</a:t>
            </a:r>
            <a:endParaRPr lang="es-ES" sz="2000" dirty="0">
              <a:solidFill>
                <a:schemeClr val="bg1"/>
              </a:solidFill>
            </a:endParaRPr>
          </a:p>
        </p:txBody>
      </p:sp>
      <p:pic>
        <p:nvPicPr>
          <p:cNvPr id="2" name="g5_ls270B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1101" r="4979"/>
          <a:stretch/>
        </p:blipFill>
        <p:spPr>
          <a:xfrm>
            <a:off x="4343400" y="1066800"/>
            <a:ext cx="4888599" cy="4500271"/>
          </a:xfrm>
          <a:prstGeom prst="rect">
            <a:avLst/>
          </a:prstGeom>
        </p:spPr>
      </p:pic>
      <p:pic>
        <p:nvPicPr>
          <p:cNvPr id="12" name="g5_ls90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1612" r="6628"/>
          <a:stretch/>
        </p:blipFill>
        <p:spPr>
          <a:xfrm>
            <a:off x="-228600" y="1066800"/>
            <a:ext cx="4800600" cy="45360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62000" y="4724400"/>
            <a:ext cx="373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 smtClean="0">
                <a:solidFill>
                  <a:schemeClr val="bg1"/>
                </a:solidFill>
              </a:rPr>
              <a:t>Wind</a:t>
            </a:r>
            <a:r>
              <a:rPr lang="es-ES" sz="1600" dirty="0" smtClean="0">
                <a:solidFill>
                  <a:schemeClr val="bg1"/>
                </a:solidFill>
              </a:rPr>
              <a:t> </a:t>
            </a:r>
            <a:r>
              <a:rPr lang="es-ES" sz="1600" dirty="0" err="1" smtClean="0">
                <a:solidFill>
                  <a:schemeClr val="bg1"/>
                </a:solidFill>
              </a:rPr>
              <a:t>speed</a:t>
            </a:r>
            <a:r>
              <a:rPr lang="es-ES" sz="1600" dirty="0" smtClean="0">
                <a:solidFill>
                  <a:schemeClr val="bg1"/>
                </a:solidFill>
              </a:rPr>
              <a:t> and </a:t>
            </a:r>
            <a:r>
              <a:rPr lang="es-ES" sz="1600" dirty="0" err="1" smtClean="0">
                <a:solidFill>
                  <a:schemeClr val="bg1"/>
                </a:solidFill>
              </a:rPr>
              <a:t>direction</a:t>
            </a:r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5334000" y="4724400"/>
            <a:ext cx="373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 smtClean="0">
                <a:solidFill>
                  <a:schemeClr val="bg1"/>
                </a:solidFill>
              </a:rPr>
              <a:t>Wind</a:t>
            </a:r>
            <a:r>
              <a:rPr lang="es-ES" sz="1600" dirty="0" smtClean="0">
                <a:solidFill>
                  <a:schemeClr val="bg1"/>
                </a:solidFill>
              </a:rPr>
              <a:t> </a:t>
            </a:r>
            <a:r>
              <a:rPr lang="es-ES" sz="1600" dirty="0" err="1" smtClean="0">
                <a:solidFill>
                  <a:schemeClr val="bg1"/>
                </a:solidFill>
              </a:rPr>
              <a:t>speed</a:t>
            </a:r>
            <a:r>
              <a:rPr lang="es-ES" sz="1600" dirty="0" smtClean="0">
                <a:solidFill>
                  <a:schemeClr val="bg1"/>
                </a:solidFill>
              </a:rPr>
              <a:t> and </a:t>
            </a:r>
            <a:r>
              <a:rPr lang="es-ES" sz="1600" dirty="0" err="1" smtClean="0">
                <a:solidFill>
                  <a:schemeClr val="bg1"/>
                </a:solidFill>
              </a:rPr>
              <a:t>direction</a:t>
            </a:r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 rot="16200000">
            <a:off x="6455777" y="2002423"/>
            <a:ext cx="373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 smtClean="0">
                <a:solidFill>
                  <a:schemeClr val="bg1"/>
                </a:solidFill>
              </a:rPr>
              <a:t>Potential</a:t>
            </a:r>
            <a:r>
              <a:rPr lang="es-ES" sz="1600" dirty="0" smtClean="0">
                <a:solidFill>
                  <a:schemeClr val="bg1"/>
                </a:solidFill>
              </a:rPr>
              <a:t> </a:t>
            </a:r>
            <a:r>
              <a:rPr lang="es-ES" sz="1600" dirty="0" err="1" smtClean="0">
                <a:solidFill>
                  <a:schemeClr val="bg1"/>
                </a:solidFill>
              </a:rPr>
              <a:t>temperature</a:t>
            </a:r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 rot="16200000">
            <a:off x="1883777" y="2002423"/>
            <a:ext cx="373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 smtClean="0">
                <a:solidFill>
                  <a:schemeClr val="bg1"/>
                </a:solidFill>
              </a:rPr>
              <a:t>Potential</a:t>
            </a:r>
            <a:r>
              <a:rPr lang="es-ES" sz="1600" dirty="0" smtClean="0">
                <a:solidFill>
                  <a:schemeClr val="bg1"/>
                </a:solidFill>
              </a:rPr>
              <a:t> </a:t>
            </a:r>
            <a:r>
              <a:rPr lang="es-ES" sz="1600" dirty="0" err="1" smtClean="0">
                <a:solidFill>
                  <a:schemeClr val="bg1"/>
                </a:solidFill>
              </a:rPr>
              <a:t>temperature</a:t>
            </a:r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5334000"/>
            <a:ext cx="419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 err="1" smtClean="0">
                <a:solidFill>
                  <a:schemeClr val="bg1"/>
                </a:solidFill>
              </a:rPr>
              <a:t>During</a:t>
            </a:r>
            <a:r>
              <a:rPr lang="es-ES" sz="1600" dirty="0" smtClean="0">
                <a:solidFill>
                  <a:schemeClr val="bg1"/>
                </a:solidFill>
              </a:rPr>
              <a:t> Ls0, Ls90 and Ls180 </a:t>
            </a:r>
            <a:r>
              <a:rPr lang="es-ES" sz="1600" dirty="0" err="1" smtClean="0">
                <a:solidFill>
                  <a:schemeClr val="bg1"/>
                </a:solidFill>
              </a:rPr>
              <a:t>the</a:t>
            </a:r>
            <a:r>
              <a:rPr lang="es-ES" sz="1600" dirty="0" smtClean="0">
                <a:solidFill>
                  <a:schemeClr val="bg1"/>
                </a:solidFill>
              </a:rPr>
              <a:t> </a:t>
            </a:r>
            <a:r>
              <a:rPr lang="es-ES" sz="1600" dirty="0" err="1" smtClean="0">
                <a:solidFill>
                  <a:schemeClr val="bg1"/>
                </a:solidFill>
              </a:rPr>
              <a:t>crater</a:t>
            </a:r>
            <a:r>
              <a:rPr lang="es-ES" sz="1600" dirty="0" smtClean="0">
                <a:solidFill>
                  <a:schemeClr val="bg1"/>
                </a:solidFill>
              </a:rPr>
              <a:t> </a:t>
            </a:r>
            <a:r>
              <a:rPr lang="es-ES" sz="1600" dirty="0">
                <a:solidFill>
                  <a:schemeClr val="bg1"/>
                </a:solidFill>
              </a:rPr>
              <a:t>air </a:t>
            </a:r>
            <a:r>
              <a:rPr lang="es-ES" sz="1600" dirty="0" err="1">
                <a:solidFill>
                  <a:schemeClr val="bg1"/>
                </a:solidFill>
              </a:rPr>
              <a:t>mass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dirty="0" err="1">
                <a:solidFill>
                  <a:schemeClr val="bg1"/>
                </a:solidFill>
              </a:rPr>
              <a:t>is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dirty="0" err="1">
                <a:solidFill>
                  <a:schemeClr val="bg1"/>
                </a:solidFill>
              </a:rPr>
              <a:t>generally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dirty="0" err="1">
                <a:solidFill>
                  <a:schemeClr val="bg1"/>
                </a:solidFill>
              </a:rPr>
              <a:t>much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b="1" dirty="0" err="1">
                <a:solidFill>
                  <a:schemeClr val="bg1"/>
                </a:solidFill>
              </a:rPr>
              <a:t>colder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dirty="0" err="1">
                <a:solidFill>
                  <a:schemeClr val="bg1"/>
                </a:solidFill>
              </a:rPr>
              <a:t>than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dirty="0" err="1">
                <a:solidFill>
                  <a:schemeClr val="bg1"/>
                </a:solidFill>
              </a:rPr>
              <a:t>outside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dirty="0" err="1">
                <a:solidFill>
                  <a:schemeClr val="bg1"/>
                </a:solidFill>
              </a:rPr>
              <a:t>the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dirty="0" err="1">
                <a:solidFill>
                  <a:schemeClr val="bg1"/>
                </a:solidFill>
              </a:rPr>
              <a:t>crater</a:t>
            </a:r>
            <a:r>
              <a:rPr lang="es-ES" sz="1600" dirty="0">
                <a:solidFill>
                  <a:schemeClr val="bg1"/>
                </a:solidFill>
              </a:rPr>
              <a:t>. As </a:t>
            </a:r>
            <a:r>
              <a:rPr lang="es-ES" sz="1600" dirty="0" err="1">
                <a:solidFill>
                  <a:schemeClr val="bg1"/>
                </a:solidFill>
              </a:rPr>
              <a:t>the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dirty="0" err="1">
                <a:solidFill>
                  <a:schemeClr val="bg1"/>
                </a:solidFill>
              </a:rPr>
              <a:t>cold</a:t>
            </a:r>
            <a:r>
              <a:rPr lang="es-ES" sz="1600" dirty="0">
                <a:solidFill>
                  <a:schemeClr val="bg1"/>
                </a:solidFill>
              </a:rPr>
              <a:t> air </a:t>
            </a:r>
            <a:r>
              <a:rPr lang="es-ES" sz="1600" dirty="0" err="1" smtClean="0">
                <a:solidFill>
                  <a:schemeClr val="bg1"/>
                </a:solidFill>
              </a:rPr>
              <a:t>descends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dirty="0" err="1" smtClean="0">
                <a:solidFill>
                  <a:schemeClr val="bg1"/>
                </a:solidFill>
              </a:rPr>
              <a:t>encounters</a:t>
            </a:r>
            <a:r>
              <a:rPr lang="es-ES" sz="1600" dirty="0" smtClean="0">
                <a:solidFill>
                  <a:schemeClr val="bg1"/>
                </a:solidFill>
              </a:rPr>
              <a:t> </a:t>
            </a:r>
            <a:r>
              <a:rPr lang="es-ES" sz="1600" dirty="0" err="1">
                <a:solidFill>
                  <a:schemeClr val="bg1"/>
                </a:solidFill>
              </a:rPr>
              <a:t>ever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dirty="0" err="1" smtClean="0">
                <a:solidFill>
                  <a:schemeClr val="bg1"/>
                </a:solidFill>
              </a:rPr>
              <a:t>increasing</a:t>
            </a:r>
            <a:r>
              <a:rPr lang="es-ES" sz="1600" dirty="0" smtClean="0">
                <a:solidFill>
                  <a:schemeClr val="bg1"/>
                </a:solidFill>
              </a:rPr>
              <a:t> </a:t>
            </a:r>
            <a:r>
              <a:rPr lang="es-ES" sz="1600" dirty="0" err="1" smtClean="0">
                <a:solidFill>
                  <a:schemeClr val="bg1"/>
                </a:solidFill>
              </a:rPr>
              <a:t>cold</a:t>
            </a:r>
            <a:r>
              <a:rPr lang="es-ES" sz="1600" dirty="0" smtClean="0">
                <a:solidFill>
                  <a:schemeClr val="bg1"/>
                </a:solidFill>
              </a:rPr>
              <a:t> </a:t>
            </a:r>
            <a:r>
              <a:rPr lang="es-ES" sz="1600" dirty="0">
                <a:solidFill>
                  <a:schemeClr val="bg1"/>
                </a:solidFill>
              </a:rPr>
              <a:t>air </a:t>
            </a:r>
            <a:r>
              <a:rPr lang="es-ES" sz="1600" dirty="0" err="1" smtClean="0">
                <a:solidFill>
                  <a:schemeClr val="bg1"/>
                </a:solidFill>
              </a:rPr>
              <a:t>until</a:t>
            </a:r>
            <a:r>
              <a:rPr lang="es-ES" sz="1600" dirty="0" smtClean="0">
                <a:solidFill>
                  <a:schemeClr val="bg1"/>
                </a:solidFill>
              </a:rPr>
              <a:t> </a:t>
            </a:r>
            <a:r>
              <a:rPr lang="es-ES" sz="1600" dirty="0" err="1">
                <a:solidFill>
                  <a:schemeClr val="bg1"/>
                </a:solidFill>
              </a:rPr>
              <a:t>loss</a:t>
            </a:r>
            <a:r>
              <a:rPr lang="es-ES" sz="1600" dirty="0">
                <a:solidFill>
                  <a:schemeClr val="bg1"/>
                </a:solidFill>
              </a:rPr>
              <a:t> of </a:t>
            </a:r>
            <a:r>
              <a:rPr lang="es-ES" sz="1600" dirty="0" err="1">
                <a:solidFill>
                  <a:schemeClr val="bg1"/>
                </a:solidFill>
              </a:rPr>
              <a:t>negative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dirty="0" err="1" smtClean="0">
                <a:solidFill>
                  <a:schemeClr val="bg1"/>
                </a:solidFill>
              </a:rPr>
              <a:t>buoyancy</a:t>
            </a:r>
            <a:r>
              <a:rPr lang="es-ES" sz="1600" dirty="0" smtClean="0">
                <a:solidFill>
                  <a:schemeClr val="bg1"/>
                </a:solidFill>
              </a:rPr>
              <a:t>. </a:t>
            </a:r>
            <a:r>
              <a:rPr lang="es-ES" sz="1600" b="1" dirty="0" err="1" smtClean="0">
                <a:solidFill>
                  <a:schemeClr val="bg1"/>
                </a:solidFill>
              </a:rPr>
              <a:t>Reduced</a:t>
            </a:r>
            <a:r>
              <a:rPr lang="es-ES" sz="1600" dirty="0" smtClean="0">
                <a:solidFill>
                  <a:schemeClr val="bg1"/>
                </a:solidFill>
              </a:rPr>
              <a:t> </a:t>
            </a:r>
            <a:r>
              <a:rPr lang="es-ES" sz="1600" dirty="0" err="1">
                <a:solidFill>
                  <a:schemeClr val="bg1"/>
                </a:solidFill>
              </a:rPr>
              <a:t>mixing</a:t>
            </a:r>
            <a:r>
              <a:rPr lang="es-ES" sz="1600" dirty="0">
                <a:solidFill>
                  <a:schemeClr val="bg1"/>
                </a:solidFill>
              </a:rPr>
              <a:t> in </a:t>
            </a:r>
            <a:r>
              <a:rPr lang="es-ES" sz="1600" dirty="0" err="1" smtClean="0">
                <a:solidFill>
                  <a:schemeClr val="bg1"/>
                </a:solidFill>
              </a:rPr>
              <a:t>bottom</a:t>
            </a:r>
            <a:r>
              <a:rPr lang="es-ES" sz="1600" dirty="0" smtClean="0">
                <a:solidFill>
                  <a:schemeClr val="bg1"/>
                </a:solidFill>
              </a:rPr>
              <a:t> </a:t>
            </a:r>
            <a:r>
              <a:rPr lang="es-ES" sz="1600" dirty="0">
                <a:solidFill>
                  <a:schemeClr val="bg1"/>
                </a:solidFill>
              </a:rPr>
              <a:t>of </a:t>
            </a:r>
            <a:r>
              <a:rPr lang="es-ES" sz="1600" dirty="0" err="1" smtClean="0">
                <a:solidFill>
                  <a:schemeClr val="bg1"/>
                </a:solidFill>
              </a:rPr>
              <a:t>crater</a:t>
            </a:r>
            <a:r>
              <a:rPr lang="es-ES" sz="1600" dirty="0" smtClean="0">
                <a:solidFill>
                  <a:schemeClr val="bg1"/>
                </a:solidFill>
              </a:rPr>
              <a:t>.</a:t>
            </a:r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4572000" y="5334000"/>
            <a:ext cx="434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b="1" dirty="0" smtClean="0">
                <a:solidFill>
                  <a:schemeClr val="bg1"/>
                </a:solidFill>
              </a:rPr>
              <a:t>UNIQUE</a:t>
            </a:r>
            <a:r>
              <a:rPr lang="es-ES" sz="1600" dirty="0" smtClean="0">
                <a:solidFill>
                  <a:schemeClr val="bg1"/>
                </a:solidFill>
              </a:rPr>
              <a:t> </a:t>
            </a:r>
            <a:r>
              <a:rPr lang="es-ES" sz="1600" dirty="0" err="1" smtClean="0">
                <a:solidFill>
                  <a:schemeClr val="bg1"/>
                </a:solidFill>
              </a:rPr>
              <a:t>season</a:t>
            </a:r>
            <a:r>
              <a:rPr lang="es-ES" sz="1600" dirty="0" smtClean="0">
                <a:solidFill>
                  <a:schemeClr val="bg1"/>
                </a:solidFill>
              </a:rPr>
              <a:t> </a:t>
            </a:r>
            <a:r>
              <a:rPr lang="es-ES" sz="1600" dirty="0">
                <a:solidFill>
                  <a:schemeClr val="bg1"/>
                </a:solidFill>
              </a:rPr>
              <a:t>at </a:t>
            </a:r>
            <a:r>
              <a:rPr lang="es-ES" sz="1600" dirty="0" smtClean="0">
                <a:solidFill>
                  <a:schemeClr val="bg1"/>
                </a:solidFill>
              </a:rPr>
              <a:t>Gale. </a:t>
            </a:r>
            <a:r>
              <a:rPr lang="es-ES" sz="1600" dirty="0" err="1" smtClean="0">
                <a:solidFill>
                  <a:schemeClr val="bg1"/>
                </a:solidFill>
              </a:rPr>
              <a:t>Slope</a:t>
            </a:r>
            <a:r>
              <a:rPr lang="es-ES" sz="1600" dirty="0" smtClean="0">
                <a:solidFill>
                  <a:schemeClr val="bg1"/>
                </a:solidFill>
              </a:rPr>
              <a:t> </a:t>
            </a:r>
            <a:r>
              <a:rPr lang="es-ES" sz="1600" dirty="0" err="1" smtClean="0">
                <a:solidFill>
                  <a:schemeClr val="bg1"/>
                </a:solidFill>
              </a:rPr>
              <a:t>winds</a:t>
            </a:r>
            <a:r>
              <a:rPr lang="es-ES" sz="1600" dirty="0" smtClean="0">
                <a:solidFill>
                  <a:schemeClr val="bg1"/>
                </a:solidFill>
              </a:rPr>
              <a:t> </a:t>
            </a:r>
            <a:r>
              <a:rPr lang="es-ES" sz="1600" dirty="0" err="1" smtClean="0">
                <a:solidFill>
                  <a:schemeClr val="bg1"/>
                </a:solidFill>
              </a:rPr>
              <a:t>driven</a:t>
            </a:r>
            <a:r>
              <a:rPr lang="es-ES" sz="1600" dirty="0" smtClean="0">
                <a:solidFill>
                  <a:schemeClr val="bg1"/>
                </a:solidFill>
              </a:rPr>
              <a:t> </a:t>
            </a:r>
            <a:r>
              <a:rPr lang="es-ES" sz="1600" dirty="0" err="1" smtClean="0">
                <a:solidFill>
                  <a:schemeClr val="bg1"/>
                </a:solidFill>
              </a:rPr>
              <a:t>by</a:t>
            </a:r>
            <a:r>
              <a:rPr lang="es-ES" sz="1600" dirty="0" smtClean="0">
                <a:solidFill>
                  <a:schemeClr val="bg1"/>
                </a:solidFill>
              </a:rPr>
              <a:t> </a:t>
            </a:r>
            <a:r>
              <a:rPr lang="es-ES" sz="1600" dirty="0" err="1" smtClean="0">
                <a:solidFill>
                  <a:schemeClr val="bg1"/>
                </a:solidFill>
              </a:rPr>
              <a:t>buoyancy+dynamical</a:t>
            </a:r>
            <a:r>
              <a:rPr lang="es-ES" sz="1600" dirty="0" smtClean="0">
                <a:solidFill>
                  <a:schemeClr val="bg1"/>
                </a:solidFill>
              </a:rPr>
              <a:t> </a:t>
            </a:r>
            <a:r>
              <a:rPr lang="es-ES" sz="1600" dirty="0" err="1" smtClean="0">
                <a:solidFill>
                  <a:schemeClr val="bg1"/>
                </a:solidFill>
              </a:rPr>
              <a:t>forcing</a:t>
            </a:r>
            <a:r>
              <a:rPr lang="es-ES" sz="1600" dirty="0" smtClean="0">
                <a:solidFill>
                  <a:schemeClr val="bg1"/>
                </a:solidFill>
              </a:rPr>
              <a:t>. Air </a:t>
            </a:r>
            <a:r>
              <a:rPr lang="es-ES" sz="1600" dirty="0" err="1">
                <a:solidFill>
                  <a:schemeClr val="bg1"/>
                </a:solidFill>
              </a:rPr>
              <a:t>mass</a:t>
            </a:r>
            <a:r>
              <a:rPr lang="es-ES" sz="1600" dirty="0">
                <a:solidFill>
                  <a:schemeClr val="bg1"/>
                </a:solidFill>
              </a:rPr>
              <a:t> in </a:t>
            </a:r>
            <a:r>
              <a:rPr lang="es-ES" sz="1600" dirty="0" err="1">
                <a:solidFill>
                  <a:schemeClr val="bg1"/>
                </a:solidFill>
              </a:rPr>
              <a:t>crater</a:t>
            </a:r>
            <a:r>
              <a:rPr lang="es-ES" sz="1600" dirty="0">
                <a:solidFill>
                  <a:schemeClr val="bg1"/>
                </a:solidFill>
              </a:rPr>
              <a:t> mixes </a:t>
            </a:r>
            <a:r>
              <a:rPr lang="es-ES" sz="1600" dirty="0" err="1">
                <a:solidFill>
                  <a:schemeClr val="bg1"/>
                </a:solidFill>
              </a:rPr>
              <a:t>with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dirty="0" err="1">
                <a:solidFill>
                  <a:schemeClr val="bg1"/>
                </a:solidFill>
              </a:rPr>
              <a:t>the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dirty="0" err="1">
                <a:solidFill>
                  <a:schemeClr val="bg1"/>
                </a:solidFill>
              </a:rPr>
              <a:t>atmosphere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dirty="0" err="1">
                <a:solidFill>
                  <a:schemeClr val="bg1"/>
                </a:solidFill>
              </a:rPr>
              <a:t>external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dirty="0" err="1">
                <a:solidFill>
                  <a:schemeClr val="bg1"/>
                </a:solidFill>
              </a:rPr>
              <a:t>due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dirty="0" err="1">
                <a:solidFill>
                  <a:schemeClr val="bg1"/>
                </a:solidFill>
              </a:rPr>
              <a:t>to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dirty="0" err="1">
                <a:solidFill>
                  <a:schemeClr val="bg1"/>
                </a:solidFill>
              </a:rPr>
              <a:t>strong</a:t>
            </a:r>
            <a:r>
              <a:rPr lang="es-ES" sz="1600" dirty="0">
                <a:solidFill>
                  <a:schemeClr val="bg1"/>
                </a:solidFill>
              </a:rPr>
              <a:t>, </a:t>
            </a:r>
            <a:r>
              <a:rPr lang="es-ES" sz="1600" dirty="0" err="1">
                <a:solidFill>
                  <a:schemeClr val="bg1"/>
                </a:solidFill>
              </a:rPr>
              <a:t>flushing</a:t>
            </a:r>
            <a:r>
              <a:rPr lang="es-ES" sz="1600" dirty="0">
                <a:solidFill>
                  <a:schemeClr val="bg1"/>
                </a:solidFill>
              </a:rPr>
              <a:t>, </a:t>
            </a:r>
            <a:r>
              <a:rPr lang="es-ES" sz="1600" dirty="0" err="1">
                <a:solidFill>
                  <a:schemeClr val="bg1"/>
                </a:solidFill>
              </a:rPr>
              <a:t>northerly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dirty="0" err="1">
                <a:solidFill>
                  <a:schemeClr val="bg1"/>
                </a:solidFill>
              </a:rPr>
              <a:t>flow</a:t>
            </a:r>
            <a:r>
              <a:rPr lang="es-ES" sz="1600" dirty="0">
                <a:solidFill>
                  <a:schemeClr val="bg1"/>
                </a:solidFill>
              </a:rPr>
              <a:t> and </a:t>
            </a:r>
            <a:r>
              <a:rPr lang="es-ES" sz="1600" dirty="0" err="1">
                <a:solidFill>
                  <a:schemeClr val="bg1"/>
                </a:solidFill>
              </a:rPr>
              <a:t>breaking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dirty="0" err="1">
                <a:solidFill>
                  <a:schemeClr val="bg1"/>
                </a:solidFill>
              </a:rPr>
              <a:t>mountain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dirty="0" err="1" smtClean="0">
                <a:solidFill>
                  <a:schemeClr val="bg1"/>
                </a:solidFill>
              </a:rPr>
              <a:t>waves</a:t>
            </a:r>
            <a:r>
              <a:rPr lang="es-ES" sz="1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609600" y="609600"/>
            <a:ext cx="16764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ES" dirty="0"/>
          </a:p>
          <a:p>
            <a:r>
              <a:rPr lang="es-ES" sz="16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s-ES" sz="1600" dirty="0" smtClean="0">
                <a:solidFill>
                  <a:schemeClr val="bg1">
                    <a:lumMod val="75000"/>
                  </a:schemeClr>
                </a:solidFill>
              </a:rPr>
              <a:t>         </a:t>
            </a:r>
            <a:r>
              <a:rPr lang="es-ES" sz="1600" dirty="0" err="1" smtClean="0">
                <a:solidFill>
                  <a:schemeClr val="bg1">
                    <a:lumMod val="75000"/>
                  </a:schemeClr>
                </a:solidFill>
              </a:rPr>
              <a:t>Ls</a:t>
            </a:r>
            <a:r>
              <a:rPr lang="es-ES" sz="1600" dirty="0" smtClean="0">
                <a:solidFill>
                  <a:schemeClr val="bg1">
                    <a:lumMod val="75000"/>
                  </a:schemeClr>
                </a:solidFill>
              </a:rPr>
              <a:t> 90 </a:t>
            </a:r>
            <a:r>
              <a:rPr lang="es-ES" sz="1600" dirty="0" err="1" smtClean="0">
                <a:solidFill>
                  <a:schemeClr val="bg1">
                    <a:lumMod val="75000"/>
                  </a:schemeClr>
                </a:solidFill>
              </a:rPr>
              <a:t>Grid</a:t>
            </a:r>
            <a:r>
              <a:rPr lang="es-ES" sz="1600" dirty="0" smtClean="0">
                <a:solidFill>
                  <a:schemeClr val="bg1">
                    <a:lumMod val="75000"/>
                  </a:schemeClr>
                </a:solidFill>
              </a:rPr>
              <a:t> 5</a:t>
            </a:r>
            <a:endParaRPr lang="es-ES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381000" y="127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>
                <a:solidFill>
                  <a:schemeClr val="bg1"/>
                </a:solidFill>
              </a:rPr>
              <a:t>Regional scale crater circulation animations</a:t>
            </a:r>
          </a:p>
          <a:p>
            <a:pPr algn="ctr" eaLnBrk="1" hangingPunct="1"/>
            <a:r>
              <a:rPr lang="en-US" sz="1800" b="1" dirty="0">
                <a:solidFill>
                  <a:schemeClr val="bg1"/>
                </a:solidFill>
              </a:rPr>
              <a:t>Surface winds </a:t>
            </a:r>
            <a:r>
              <a:rPr lang="en-US" sz="1800" b="1" dirty="0" err="1">
                <a:solidFill>
                  <a:schemeClr val="bg1"/>
                </a:solidFill>
              </a:rPr>
              <a:t>vs</a:t>
            </a:r>
            <a:r>
              <a:rPr lang="en-US" sz="1800" b="1" dirty="0">
                <a:solidFill>
                  <a:schemeClr val="bg1"/>
                </a:solidFill>
              </a:rPr>
              <a:t> potential temperature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170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5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762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Implications for Water, Dust and Trace Gasses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The primary origin of water is N. Polar cap in Spring/Summer.  </a:t>
            </a:r>
          </a:p>
          <a:p>
            <a:pPr lvl="1"/>
            <a:r>
              <a:rPr lang="en-US" dirty="0" smtClean="0"/>
              <a:t>Mean circulation not favorable for transport to Gale.</a:t>
            </a:r>
          </a:p>
          <a:p>
            <a:pPr lvl="1"/>
            <a:r>
              <a:rPr lang="en-US" dirty="0" smtClean="0"/>
              <a:t>Daytime crater circulation ventilates crater.</a:t>
            </a:r>
          </a:p>
          <a:p>
            <a:pPr lvl="1"/>
            <a:r>
              <a:rPr lang="en-US" dirty="0" smtClean="0"/>
              <a:t>Nighttime circulations from outside crater cannot penetrate to crate floor.</a:t>
            </a:r>
          </a:p>
          <a:p>
            <a:pPr lvl="1"/>
            <a:r>
              <a:rPr lang="en-US" dirty="0" err="1" smtClean="0"/>
              <a:t>Ls</a:t>
            </a:r>
            <a:r>
              <a:rPr lang="en-US" dirty="0" smtClean="0"/>
              <a:t> 270 allows for mixing to crater floor, but air is dry.</a:t>
            </a:r>
          </a:p>
          <a:p>
            <a:r>
              <a:rPr lang="en-US" dirty="0" smtClean="0"/>
              <a:t>Dust lifting is suppressed during day </a:t>
            </a:r>
          </a:p>
          <a:p>
            <a:pPr lvl="1"/>
            <a:r>
              <a:rPr lang="en-US" dirty="0" smtClean="0"/>
              <a:t>Shallow boundary layer = no dust devils</a:t>
            </a:r>
          </a:p>
          <a:p>
            <a:pPr lvl="1"/>
            <a:r>
              <a:rPr lang="en-US" dirty="0" smtClean="0"/>
              <a:t>Little lifting of dust at night in crater floor.</a:t>
            </a:r>
          </a:p>
          <a:p>
            <a:pPr lvl="1"/>
            <a:r>
              <a:rPr lang="en-US" dirty="0" smtClean="0"/>
              <a:t>Stronger winds and dust devils outside crater.</a:t>
            </a:r>
          </a:p>
          <a:p>
            <a:pPr lvl="1"/>
            <a:r>
              <a:rPr lang="en-US" dirty="0" smtClean="0"/>
              <a:t>Dusty air should blow </a:t>
            </a:r>
            <a:r>
              <a:rPr lang="en-US" u="sng" dirty="0" smtClean="0"/>
              <a:t>over</a:t>
            </a:r>
            <a:r>
              <a:rPr lang="en-US" dirty="0" smtClean="0"/>
              <a:t> crater.</a:t>
            </a:r>
          </a:p>
          <a:p>
            <a:pPr lvl="1"/>
            <a:r>
              <a:rPr lang="en-US" dirty="0" smtClean="0"/>
              <a:t>Crater is relatively clear (</a:t>
            </a:r>
            <a:r>
              <a:rPr lang="en-US" dirty="0" err="1" smtClean="0"/>
              <a:t>Moores</a:t>
            </a:r>
            <a:r>
              <a:rPr lang="en-US" dirty="0"/>
              <a:t> </a:t>
            </a:r>
            <a:r>
              <a:rPr lang="en-US" dirty="0" smtClean="0"/>
              <a:t>et al., 2014)</a:t>
            </a:r>
          </a:p>
          <a:p>
            <a:r>
              <a:rPr lang="en-US" dirty="0" smtClean="0"/>
              <a:t>Trace gasses (incl. methane).</a:t>
            </a:r>
          </a:p>
          <a:p>
            <a:pPr lvl="1"/>
            <a:r>
              <a:rPr lang="en-US" dirty="0" smtClean="0"/>
              <a:t>Reduced air mass exchange between crater and external air except </a:t>
            </a:r>
            <a:r>
              <a:rPr lang="en-US" dirty="0" err="1" smtClean="0"/>
              <a:t>Ls</a:t>
            </a:r>
            <a:r>
              <a:rPr lang="en-US" dirty="0" smtClean="0"/>
              <a:t> 270.</a:t>
            </a:r>
          </a:p>
          <a:p>
            <a:pPr lvl="1"/>
            <a:r>
              <a:rPr lang="en-US" dirty="0" smtClean="0"/>
              <a:t>Crater may not be representative of bulk trace gas composition depending on photochemical lifetimes.</a:t>
            </a:r>
          </a:p>
          <a:p>
            <a:pPr lvl="1"/>
            <a:r>
              <a:rPr lang="en-US" dirty="0" smtClean="0"/>
              <a:t>Gas sources in crater will tend to increase concentration with time.</a:t>
            </a:r>
          </a:p>
        </p:txBody>
      </p:sp>
    </p:spTree>
    <p:extLst>
      <p:ext uri="{BB962C8B-B14F-4D97-AF65-F5344CB8AC3E}">
        <p14:creationId xmlns:p14="http://schemas.microsoft.com/office/powerpoint/2010/main" val="2223147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Gale Crater Water Cycle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Atmospheric transport is the driving mechanism in the absence of a local source.</a:t>
            </a:r>
          </a:p>
          <a:p>
            <a:r>
              <a:rPr lang="en-US" dirty="0" smtClean="0"/>
              <a:t>Global seasonal water sources are at the poles with the north being the most dominate.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u="sng" dirty="0" smtClean="0"/>
              <a:t>What is the origin of the air in Gale Crater?</a:t>
            </a:r>
            <a:endParaRPr lang="en-US" b="1" u="sn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DCFA-58CA-4F0F-9D01-4A726B18FE44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343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46" y="609600"/>
            <a:ext cx="7696200" cy="607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Seasonal Water Vapor Transport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DCFA-58CA-4F0F-9D01-4A726B18FE44}" type="slidenum">
              <a:rPr lang="en-US" smtClean="0"/>
              <a:t>38</a:t>
            </a:fld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322041" y="1828800"/>
            <a:ext cx="878359" cy="609600"/>
          </a:xfrm>
          <a:prstGeom prst="straightConnector1">
            <a:avLst/>
          </a:prstGeom>
          <a:ln w="635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905000" y="3810000"/>
            <a:ext cx="856220" cy="685800"/>
          </a:xfrm>
          <a:prstGeom prst="straightConnector1">
            <a:avLst/>
          </a:prstGeom>
          <a:ln w="635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524000" y="44958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Sublimation of north H</a:t>
            </a:r>
            <a:r>
              <a:rPr lang="en-US" b="1" baseline="-25000" dirty="0" smtClean="0"/>
              <a:t>2</a:t>
            </a:r>
            <a:r>
              <a:rPr lang="en-US" b="1" dirty="0" smtClean="0"/>
              <a:t>O cap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6649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-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The Regional-Scale (Nighttime)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7" y="639088"/>
            <a:ext cx="3829985" cy="28661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423" y="2841637"/>
            <a:ext cx="4079178" cy="305259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DCFA-58CA-4F0F-9D01-4A726B18FE44}" type="slidenum">
              <a:rPr lang="en-US" smtClean="0"/>
              <a:t>39</a:t>
            </a:fld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4038600" y="914400"/>
            <a:ext cx="0" cy="838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150422" y="1033503"/>
            <a:ext cx="650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Hadley </a:t>
            </a:r>
          </a:p>
          <a:p>
            <a:r>
              <a:rPr lang="en-US" sz="1200" dirty="0" smtClean="0"/>
              <a:t>Cell</a:t>
            </a:r>
            <a:endParaRPr lang="en-US" sz="1200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4038600" y="1871703"/>
            <a:ext cx="0" cy="838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990595" y="2095838"/>
            <a:ext cx="886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Dichotomy</a:t>
            </a:r>
          </a:p>
          <a:p>
            <a:r>
              <a:rPr lang="en-US" sz="1200" dirty="0" smtClean="0"/>
              <a:t>Downslope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8321749" y="3659831"/>
            <a:ext cx="0" cy="914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321749" y="3886199"/>
            <a:ext cx="614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Hadley</a:t>
            </a:r>
          </a:p>
          <a:p>
            <a:r>
              <a:rPr lang="en-US" sz="1200" dirty="0" smtClean="0"/>
              <a:t>Cell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8346378" y="4661837"/>
            <a:ext cx="0" cy="838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305800" y="4872335"/>
            <a:ext cx="886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Dichotomy</a:t>
            </a:r>
          </a:p>
          <a:p>
            <a:r>
              <a:rPr lang="en-US" sz="1200" dirty="0" smtClean="0"/>
              <a:t>Downslope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82657" y="990600"/>
            <a:ext cx="37517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Dry (?) air from south flowing towards crater.</a:t>
            </a:r>
          </a:p>
          <a:p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574005" y="4537820"/>
            <a:ext cx="35764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Dry (?) air from north flowing towards crater.</a:t>
            </a:r>
          </a:p>
        </p:txBody>
      </p:sp>
    </p:spTree>
    <p:extLst>
      <p:ext uri="{BB962C8B-B14F-4D97-AF65-F5344CB8AC3E}">
        <p14:creationId xmlns:p14="http://schemas.microsoft.com/office/powerpoint/2010/main" val="2273860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99" y="1602258"/>
            <a:ext cx="9220200" cy="486839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286000"/>
            <a:ext cx="3124200" cy="3181350"/>
          </a:xfrm>
          <a:effectLst>
            <a:glow rad="241300">
              <a:schemeClr val="tx1"/>
            </a:glow>
          </a:effectLst>
        </p:spPr>
      </p:pic>
      <p:cxnSp>
        <p:nvCxnSpPr>
          <p:cNvPr id="9" name="Straight Connector 8"/>
          <p:cNvCxnSpPr/>
          <p:nvPr/>
        </p:nvCxnSpPr>
        <p:spPr>
          <a:xfrm flipV="1">
            <a:off x="3505200" y="2286000"/>
            <a:ext cx="1676400" cy="1295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505200" y="3581400"/>
            <a:ext cx="1676400" cy="1905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410199" y="5638800"/>
            <a:ext cx="2828275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VL1:  Flat with Meteorology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Oil and Water: Topography and Mission Meteorology</a:t>
            </a:r>
            <a:endParaRPr lang="en-US" sz="2800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B05D-20DD-B948-A23F-E0605048A8D6}" type="slidenum">
              <a:rPr lang="es-ES" smtClean="0"/>
              <a:t>4</a:t>
            </a:fld>
            <a:endParaRPr lang="es-ES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EPSC2015, NANTES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9892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Water 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North polar cap is source of water in Spring/Summer and sink of water in Fall/Winter.</a:t>
            </a:r>
          </a:p>
          <a:p>
            <a:r>
              <a:rPr lang="en-US" dirty="0" smtClean="0"/>
              <a:t>In Spring/Summer air comes from north during day…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…but does </a:t>
            </a:r>
            <a:r>
              <a:rPr lang="en-US" u="sng" dirty="0" smtClean="0"/>
              <a:t>not</a:t>
            </a:r>
            <a:r>
              <a:rPr lang="en-US" dirty="0" smtClean="0"/>
              <a:t> make it to crater floor.</a:t>
            </a:r>
          </a:p>
          <a:p>
            <a:r>
              <a:rPr lang="en-US" dirty="0" smtClean="0"/>
              <a:t>At night, air comes from dry southern hemisphere.</a:t>
            </a:r>
          </a:p>
          <a:p>
            <a:r>
              <a:rPr lang="en-US" dirty="0" smtClean="0"/>
              <a:t>Floor of Gale crater predisposed to dry air flow at all seasons and all times of day.</a:t>
            </a:r>
          </a:p>
          <a:p>
            <a:endParaRPr lang="en-US" u="sng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DCFA-58CA-4F0F-9D01-4A726B18FE44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238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4150"/>
            <a:ext cx="8229600" cy="609600"/>
          </a:xfrm>
        </p:spPr>
        <p:txBody>
          <a:bodyPr/>
          <a:lstStyle/>
          <a:p>
            <a:r>
              <a:rPr lang="en-US" sz="3000" u="sng" dirty="0" smtClean="0">
                <a:solidFill>
                  <a:srgbClr val="000000"/>
                </a:solidFill>
              </a:rPr>
              <a:t>Conclusions</a:t>
            </a:r>
            <a:endParaRPr lang="en-US" sz="3000" u="sng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25450"/>
            <a:ext cx="8610600" cy="5949950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en-US" sz="4200" dirty="0"/>
              <a:t>The most meteorologically rich environment measured on Mars</a:t>
            </a:r>
            <a:r>
              <a:rPr lang="en-US" sz="4200" dirty="0" smtClean="0"/>
              <a:t>.</a:t>
            </a:r>
            <a:endParaRPr lang="en-US" sz="4200" dirty="0">
              <a:sym typeface="Wingdings" pitchFamily="2" charset="2"/>
            </a:endParaRPr>
          </a:p>
          <a:p>
            <a:pPr algn="just"/>
            <a:r>
              <a:rPr lang="en-US" sz="4200" dirty="0">
                <a:sym typeface="Wingdings" pitchFamily="2" charset="2"/>
              </a:rPr>
              <a:t>The model does appear to be doing a reasonable job representing the meteorological conditions. Pressure and ground temperatures provide the most robust parameters with which to test the model predictions. Good agreement MRAMS-REMS.</a:t>
            </a:r>
            <a:endParaRPr lang="en-US" sz="4200" dirty="0"/>
          </a:p>
          <a:p>
            <a:pPr algn="just"/>
            <a:r>
              <a:rPr lang="en-US" sz="4200" dirty="0"/>
              <a:t>REMS data interpretation is hindered by a lack of spatial context in which to </a:t>
            </a:r>
            <a:r>
              <a:rPr lang="en-US" sz="4200" dirty="0" smtClean="0"/>
              <a:t>place </a:t>
            </a:r>
            <a:r>
              <a:rPr lang="en-US" sz="4200" dirty="0"/>
              <a:t>the observations. MRAMS, properly validated, can be used to provide this context.</a:t>
            </a:r>
          </a:p>
          <a:p>
            <a:pPr algn="just"/>
            <a:r>
              <a:rPr lang="en-US" sz="4200" dirty="0"/>
              <a:t>Global and regional circulations play a major role in the crater environment </a:t>
            </a:r>
            <a:r>
              <a:rPr lang="en-US" sz="4200" dirty="0">
                <a:sym typeface="Wingdings" pitchFamily="2" charset="2"/>
              </a:rPr>
              <a:t> Context is everything!</a:t>
            </a:r>
            <a:endParaRPr lang="en-US" sz="4200" dirty="0"/>
          </a:p>
          <a:p>
            <a:pPr algn="just"/>
            <a:r>
              <a:rPr lang="en-US" sz="4200" dirty="0">
                <a:sym typeface="Wingdings" pitchFamily="2" charset="2"/>
              </a:rPr>
              <a:t>Variability at night in pressure and temperatures both in modeling and observations due to complex downslope flow interactions.</a:t>
            </a:r>
          </a:p>
          <a:p>
            <a:r>
              <a:rPr lang="en-US" sz="4200" dirty="0">
                <a:sym typeface="Wingdings" pitchFamily="2" charset="2"/>
              </a:rPr>
              <a:t>Crater air mass is generally much colder than outside the crater. </a:t>
            </a:r>
          </a:p>
          <a:p>
            <a:pPr lvl="1"/>
            <a:r>
              <a:rPr lang="en-US" sz="4200" dirty="0">
                <a:sym typeface="Wingdings" pitchFamily="2" charset="2"/>
              </a:rPr>
              <a:t>Reduced mixing in very bottom of crater—but more than previously thought.</a:t>
            </a:r>
          </a:p>
          <a:p>
            <a:pPr lvl="1"/>
            <a:r>
              <a:rPr lang="en-US" sz="4200" dirty="0">
                <a:sym typeface="Wingdings" pitchFamily="2" charset="2"/>
              </a:rPr>
              <a:t>Overrunning air flow.</a:t>
            </a:r>
          </a:p>
          <a:p>
            <a:pPr lvl="1"/>
            <a:r>
              <a:rPr lang="en-US" sz="4200" dirty="0">
                <a:sym typeface="Wingdings" pitchFamily="2" charset="2"/>
              </a:rPr>
              <a:t>Stable boundary layer.</a:t>
            </a:r>
          </a:p>
          <a:p>
            <a:pPr algn="just"/>
            <a:r>
              <a:rPr lang="en-US" sz="4200" b="1" dirty="0">
                <a:sym typeface="Wingdings" pitchFamily="2" charset="2"/>
              </a:rPr>
              <a:t>Ls270 season at Gale is unique</a:t>
            </a:r>
            <a:r>
              <a:rPr lang="en-US" sz="4200" dirty="0">
                <a:sym typeface="Wingdings" pitchFamily="2" charset="2"/>
              </a:rPr>
              <a:t>. Is a period when the air mass in crater mixes with the atmosphere external due to breaking mountain waves</a:t>
            </a:r>
          </a:p>
          <a:p>
            <a:pPr lvl="0" algn="just"/>
            <a:r>
              <a:rPr lang="es-ES_tradnl" sz="4200" dirty="0" err="1"/>
              <a:t>Model</a:t>
            </a:r>
            <a:r>
              <a:rPr lang="es-ES_tradnl" sz="4200" dirty="0"/>
              <a:t> </a:t>
            </a:r>
            <a:r>
              <a:rPr lang="es-ES_tradnl" sz="4200" dirty="0" err="1"/>
              <a:t>results</a:t>
            </a:r>
            <a:r>
              <a:rPr lang="es-ES_tradnl" sz="4200" dirty="0"/>
              <a:t> </a:t>
            </a:r>
            <a:r>
              <a:rPr lang="es-ES_tradnl" sz="4200" dirty="0" err="1"/>
              <a:t>should</a:t>
            </a:r>
            <a:r>
              <a:rPr lang="es-ES_tradnl" sz="4200" dirty="0"/>
              <a:t> be </a:t>
            </a:r>
            <a:r>
              <a:rPr lang="es-ES_tradnl" sz="4200" dirty="0" err="1"/>
              <a:t>considered</a:t>
            </a:r>
            <a:r>
              <a:rPr lang="es-ES_tradnl" sz="4200" dirty="0"/>
              <a:t> </a:t>
            </a:r>
            <a:r>
              <a:rPr lang="es-ES_tradnl" sz="4200" dirty="0" err="1"/>
              <a:t>representative</a:t>
            </a:r>
            <a:r>
              <a:rPr lang="es-ES_tradnl" sz="4200" dirty="0"/>
              <a:t>, </a:t>
            </a:r>
            <a:r>
              <a:rPr lang="es-ES_tradnl" sz="4200" dirty="0" err="1"/>
              <a:t>but</a:t>
            </a:r>
            <a:r>
              <a:rPr lang="es-ES_tradnl" sz="4200" dirty="0"/>
              <a:t> </a:t>
            </a:r>
            <a:r>
              <a:rPr lang="es-ES_tradnl" sz="4200" dirty="0" err="1"/>
              <a:t>not</a:t>
            </a:r>
            <a:r>
              <a:rPr lang="es-ES_tradnl" sz="4200" dirty="0"/>
              <a:t> </a:t>
            </a:r>
            <a:r>
              <a:rPr lang="es-ES_tradnl" sz="4200" dirty="0" err="1"/>
              <a:t>necessarily</a:t>
            </a:r>
            <a:r>
              <a:rPr lang="es-ES_tradnl" sz="4200" dirty="0"/>
              <a:t> </a:t>
            </a:r>
            <a:r>
              <a:rPr lang="es-ES_tradnl" sz="4200" dirty="0" err="1"/>
              <a:t>predictions</a:t>
            </a:r>
            <a:r>
              <a:rPr lang="es-ES_tradnl" sz="4200" dirty="0"/>
              <a:t> of </a:t>
            </a:r>
            <a:r>
              <a:rPr lang="es-ES_tradnl" sz="4200" dirty="0" err="1"/>
              <a:t>the</a:t>
            </a:r>
            <a:r>
              <a:rPr lang="es-ES_tradnl" sz="4200" dirty="0"/>
              <a:t> </a:t>
            </a:r>
            <a:r>
              <a:rPr lang="es-ES_tradnl" sz="4200" dirty="0" err="1"/>
              <a:t>exact</a:t>
            </a:r>
            <a:r>
              <a:rPr lang="es-ES_tradnl" sz="4200" dirty="0"/>
              <a:t> time </a:t>
            </a:r>
            <a:r>
              <a:rPr lang="es-ES_tradnl" sz="4200" dirty="0" err="1"/>
              <a:t>or</a:t>
            </a:r>
            <a:r>
              <a:rPr lang="es-ES_tradnl" sz="4200" dirty="0"/>
              <a:t> </a:t>
            </a:r>
            <a:r>
              <a:rPr lang="es-ES_tradnl" sz="4200" dirty="0" err="1"/>
              <a:t>locations</a:t>
            </a:r>
            <a:r>
              <a:rPr lang="es-ES_tradnl" sz="4200" dirty="0"/>
              <a:t> of </a:t>
            </a:r>
            <a:r>
              <a:rPr lang="es-ES_tradnl" sz="4200" dirty="0" err="1"/>
              <a:t>meteorological</a:t>
            </a:r>
            <a:r>
              <a:rPr lang="es-ES_tradnl" sz="4200" dirty="0"/>
              <a:t> </a:t>
            </a:r>
            <a:r>
              <a:rPr lang="es-ES_tradnl" sz="4200" dirty="0" err="1"/>
              <a:t>events</a:t>
            </a:r>
            <a:r>
              <a:rPr lang="es-ES_tradnl" sz="4200" dirty="0" smtClean="0"/>
              <a:t>.</a:t>
            </a:r>
            <a:endParaRPr lang="en-US" sz="4200" dirty="0"/>
          </a:p>
          <a:p>
            <a:endParaRPr lang="en-US" sz="3100" dirty="0">
              <a:solidFill>
                <a:schemeClr val="bg1"/>
              </a:solidFill>
              <a:sym typeface="Wingdings" pitchFamily="2" charset="2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B05D-20DD-B948-A23F-E0605048A8D6}" type="slidenum">
              <a:rPr lang="es-ES" smtClean="0"/>
              <a:t>41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EPSC2015, NANTES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6634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Backup</a:t>
            </a:r>
            <a:r>
              <a:rPr lang="es-ES" dirty="0" smtClean="0"/>
              <a:t> </a:t>
            </a:r>
            <a:r>
              <a:rPr lang="es-ES" dirty="0" err="1" smtClean="0"/>
              <a:t>Slides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B05D-20DD-B948-A23F-E0605048A8D6}" type="slidenum">
              <a:rPr lang="es-ES" smtClean="0"/>
              <a:t>42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EPSC2015, NANTES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7703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n 7" descr="MRAMS_PRESS_CYCL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787775"/>
            <a:ext cx="3754438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agen 8" descr="MRAMS_WINDSPEED_CYCLE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0"/>
            <a:ext cx="35242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agen 5" descr="MRAMS_SFCTEMP_CYCLE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85800"/>
            <a:ext cx="3754438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n 6" descr="MRAMS_AIRTEMP_CYCLE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3524250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-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Gale MRAMS Predictions. Time series</a:t>
            </a:r>
            <a:endParaRPr lang="en-US" sz="3200" dirty="0"/>
          </a:p>
        </p:txBody>
      </p:sp>
      <p:sp>
        <p:nvSpPr>
          <p:cNvPr id="2" name="Elipse 1"/>
          <p:cNvSpPr/>
          <p:nvPr/>
        </p:nvSpPr>
        <p:spPr>
          <a:xfrm>
            <a:off x="2286000" y="4114800"/>
            <a:ext cx="304800" cy="137160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0"/>
                </a:schemeClr>
              </a:gs>
              <a:gs pos="80000">
                <a:schemeClr val="accent1">
                  <a:shade val="93000"/>
                  <a:satMod val="130000"/>
                  <a:alpha val="0"/>
                </a:schemeClr>
              </a:gs>
              <a:gs pos="100000">
                <a:schemeClr val="accent1">
                  <a:shade val="94000"/>
                  <a:satMod val="135000"/>
                  <a:alpha val="0"/>
                </a:schemeClr>
              </a:gs>
            </a:gsLst>
            <a:lin ang="16200000" scaled="0"/>
            <a:tileRect/>
          </a:gra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Elipse 10"/>
          <p:cNvSpPr/>
          <p:nvPr/>
        </p:nvSpPr>
        <p:spPr>
          <a:xfrm rot="19877114">
            <a:off x="2291977" y="1681043"/>
            <a:ext cx="397971" cy="139556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0"/>
                </a:schemeClr>
              </a:gs>
              <a:gs pos="80000">
                <a:schemeClr val="accent1">
                  <a:shade val="93000"/>
                  <a:satMod val="130000"/>
                  <a:alpha val="0"/>
                </a:schemeClr>
              </a:gs>
              <a:gs pos="100000">
                <a:schemeClr val="accent1">
                  <a:shade val="94000"/>
                  <a:satMod val="135000"/>
                  <a:alpha val="0"/>
                </a:schemeClr>
              </a:gs>
            </a:gsLst>
            <a:lin ang="16200000" scaled="0"/>
            <a:tileRect/>
          </a:gra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lipse 11"/>
          <p:cNvSpPr/>
          <p:nvPr/>
        </p:nvSpPr>
        <p:spPr>
          <a:xfrm rot="20289339">
            <a:off x="3477804" y="1565596"/>
            <a:ext cx="448997" cy="1168136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0"/>
                </a:schemeClr>
              </a:gs>
              <a:gs pos="80000">
                <a:schemeClr val="accent1">
                  <a:shade val="93000"/>
                  <a:satMod val="130000"/>
                  <a:alpha val="0"/>
                </a:schemeClr>
              </a:gs>
              <a:gs pos="100000">
                <a:schemeClr val="accent1">
                  <a:shade val="94000"/>
                  <a:satMod val="135000"/>
                  <a:alpha val="0"/>
                </a:schemeClr>
              </a:gs>
            </a:gsLst>
            <a:lin ang="16200000" scaled="0"/>
            <a:tileRect/>
          </a:gra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/>
          <p:cNvSpPr/>
          <p:nvPr/>
        </p:nvSpPr>
        <p:spPr>
          <a:xfrm rot="20289339">
            <a:off x="1005026" y="2182507"/>
            <a:ext cx="452782" cy="984079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0"/>
                </a:schemeClr>
              </a:gs>
              <a:gs pos="80000">
                <a:schemeClr val="accent1">
                  <a:shade val="93000"/>
                  <a:satMod val="130000"/>
                  <a:alpha val="0"/>
                </a:schemeClr>
              </a:gs>
              <a:gs pos="100000">
                <a:schemeClr val="accent1">
                  <a:shade val="94000"/>
                  <a:satMod val="135000"/>
                  <a:alpha val="0"/>
                </a:schemeClr>
              </a:gs>
            </a:gsLst>
            <a:lin ang="16200000" scaled="0"/>
            <a:tileRect/>
          </a:gra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Rectangle 16"/>
          <p:cNvSpPr/>
          <p:nvPr/>
        </p:nvSpPr>
        <p:spPr>
          <a:xfrm>
            <a:off x="2971800" y="2819401"/>
            <a:ext cx="34290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V</a:t>
            </a:r>
            <a:r>
              <a:rPr lang="en-US" sz="1400" dirty="0" smtClean="0"/>
              <a:t>ariability at night due to complex downslope flow interactions.  Warm departures due to downslope winds and vertical mixing. </a:t>
            </a:r>
            <a:endParaRPr lang="en-US" sz="1400" dirty="0"/>
          </a:p>
        </p:txBody>
      </p:sp>
      <p:sp>
        <p:nvSpPr>
          <p:cNvPr id="22" name="Rectangle 14"/>
          <p:cNvSpPr/>
          <p:nvPr/>
        </p:nvSpPr>
        <p:spPr>
          <a:xfrm>
            <a:off x="1371600" y="5562600"/>
            <a:ext cx="35814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endParaRPr lang="en-US" sz="1400" dirty="0" smtClean="0"/>
          </a:p>
          <a:p>
            <a:pPr marL="0" lvl="1" algn="ctr"/>
            <a:r>
              <a:rPr lang="en-US" sz="1400" dirty="0" smtClean="0"/>
              <a:t>Highest </a:t>
            </a:r>
            <a:r>
              <a:rPr lang="en-US" sz="1400" dirty="0"/>
              <a:t>wind speeds overnight </a:t>
            </a:r>
            <a:r>
              <a:rPr lang="en-US" sz="1400" dirty="0" err="1"/>
              <a:t>Ls</a:t>
            </a:r>
            <a:r>
              <a:rPr lang="en-US" sz="1400" dirty="0"/>
              <a:t>=</a:t>
            </a:r>
            <a:r>
              <a:rPr lang="en-US" sz="1400" dirty="0" smtClean="0"/>
              <a:t>270.  </a:t>
            </a:r>
            <a:r>
              <a:rPr lang="es-ES_tradnl" sz="1400" dirty="0" err="1" smtClean="0"/>
              <a:t>Winds</a:t>
            </a:r>
            <a:r>
              <a:rPr lang="es-ES_tradnl" sz="1400" dirty="0" smtClean="0"/>
              <a:t> </a:t>
            </a:r>
            <a:r>
              <a:rPr lang="es-ES_tradnl" sz="1400" dirty="0" err="1"/>
              <a:t>speeds</a:t>
            </a:r>
            <a:r>
              <a:rPr lang="es-ES_tradnl" sz="1400" dirty="0"/>
              <a:t> show a </a:t>
            </a:r>
            <a:r>
              <a:rPr lang="es-ES_tradnl" sz="1400" dirty="0" err="1"/>
              <a:t>diurnal</a:t>
            </a:r>
            <a:r>
              <a:rPr lang="es-ES_tradnl" sz="1400" dirty="0"/>
              <a:t> </a:t>
            </a:r>
            <a:r>
              <a:rPr lang="es-ES_tradnl" sz="1400" dirty="0" err="1"/>
              <a:t>pattern</a:t>
            </a:r>
            <a:r>
              <a:rPr lang="es-ES_tradnl" sz="1400" dirty="0"/>
              <a:t> </a:t>
            </a:r>
            <a:r>
              <a:rPr lang="es-ES_tradnl" sz="1400" dirty="0" err="1"/>
              <a:t>with</a:t>
            </a:r>
            <a:r>
              <a:rPr lang="es-ES_tradnl" sz="1400" dirty="0"/>
              <a:t> </a:t>
            </a:r>
            <a:r>
              <a:rPr lang="es-ES_tradnl" sz="1400" dirty="0" err="1"/>
              <a:t>the</a:t>
            </a:r>
            <a:r>
              <a:rPr lang="es-ES_tradnl" sz="1400" dirty="0"/>
              <a:t> </a:t>
            </a:r>
            <a:r>
              <a:rPr lang="es-ES_tradnl" sz="1400" dirty="0" err="1"/>
              <a:t>strongest</a:t>
            </a:r>
            <a:r>
              <a:rPr lang="es-ES_tradnl" sz="1400" dirty="0"/>
              <a:t> </a:t>
            </a:r>
            <a:r>
              <a:rPr lang="es-ES_tradnl" sz="1400" dirty="0" err="1"/>
              <a:t>winds</a:t>
            </a:r>
            <a:r>
              <a:rPr lang="es-ES_tradnl" sz="1400" dirty="0"/>
              <a:t> at </a:t>
            </a:r>
            <a:r>
              <a:rPr lang="es-ES_tradnl" sz="1400" dirty="0" err="1"/>
              <a:t>night</a:t>
            </a:r>
            <a:r>
              <a:rPr lang="es-ES_tradnl" sz="1400" dirty="0"/>
              <a:t>, </a:t>
            </a:r>
            <a:r>
              <a:rPr lang="es-ES_tradnl" sz="1400" dirty="0" err="1"/>
              <a:t>regardless</a:t>
            </a:r>
            <a:r>
              <a:rPr lang="es-ES_tradnl" sz="1400" dirty="0"/>
              <a:t> of </a:t>
            </a:r>
            <a:r>
              <a:rPr lang="es-ES_tradnl" sz="1400" dirty="0" err="1"/>
              <a:t>season</a:t>
            </a:r>
            <a:r>
              <a:rPr lang="es-ES_tradnl" sz="1400" dirty="0"/>
              <a:t>.</a:t>
            </a:r>
          </a:p>
          <a:p>
            <a:pPr algn="ctr"/>
            <a:endParaRPr lang="en-US" sz="1400" dirty="0"/>
          </a:p>
        </p:txBody>
      </p:sp>
      <p:sp>
        <p:nvSpPr>
          <p:cNvPr id="23" name="Rectangle 14"/>
          <p:cNvSpPr/>
          <p:nvPr/>
        </p:nvSpPr>
        <p:spPr>
          <a:xfrm>
            <a:off x="4953000" y="2216528"/>
            <a:ext cx="3243203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Seasonal changes in ground temperature:  min/max and amplitude.  </a:t>
            </a:r>
            <a:endParaRPr lang="en-US" sz="1400" dirty="0"/>
          </a:p>
        </p:txBody>
      </p:sp>
      <p:sp>
        <p:nvSpPr>
          <p:cNvPr id="24" name="Rectangle 14"/>
          <p:cNvSpPr/>
          <p:nvPr/>
        </p:nvSpPr>
        <p:spPr>
          <a:xfrm>
            <a:off x="4800600" y="6019800"/>
            <a:ext cx="4157603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Amplitude of the diurnal pressure cycle is reasonable accurate. Overall global pressure is </a:t>
            </a:r>
            <a:r>
              <a:rPr lang="en-US" sz="1400" dirty="0" err="1" smtClean="0"/>
              <a:t>slighty</a:t>
            </a:r>
            <a:r>
              <a:rPr lang="en-US" sz="1400" dirty="0" smtClean="0"/>
              <a:t> lower. </a:t>
            </a:r>
            <a:endParaRPr lang="en-US" sz="1400" dirty="0"/>
          </a:p>
        </p:txBody>
      </p:sp>
      <p:sp>
        <p:nvSpPr>
          <p:cNvPr id="8" name="Elipse 7"/>
          <p:cNvSpPr/>
          <p:nvPr/>
        </p:nvSpPr>
        <p:spPr>
          <a:xfrm>
            <a:off x="6934200" y="4648200"/>
            <a:ext cx="381000" cy="1143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0"/>
                </a:schemeClr>
              </a:gs>
              <a:gs pos="80000">
                <a:schemeClr val="accent1">
                  <a:shade val="93000"/>
                  <a:satMod val="130000"/>
                  <a:alpha val="0"/>
                </a:schemeClr>
              </a:gs>
              <a:gs pos="100000">
                <a:schemeClr val="accent1">
                  <a:shade val="94000"/>
                  <a:satMod val="135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Elipse 26"/>
          <p:cNvSpPr/>
          <p:nvPr/>
        </p:nvSpPr>
        <p:spPr>
          <a:xfrm>
            <a:off x="5486400" y="4572000"/>
            <a:ext cx="304800" cy="1143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0"/>
                </a:schemeClr>
              </a:gs>
              <a:gs pos="80000">
                <a:schemeClr val="accent1">
                  <a:shade val="93000"/>
                  <a:satMod val="130000"/>
                  <a:alpha val="0"/>
                </a:schemeClr>
              </a:gs>
              <a:gs pos="100000">
                <a:schemeClr val="accent1">
                  <a:shade val="94000"/>
                  <a:satMod val="135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B05D-20DD-B948-A23F-E0605048A8D6}" type="slidenum">
              <a:rPr lang="es-ES" smtClean="0"/>
              <a:t>43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EPSC2015, NANTES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3344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8" grpId="0" animBg="1"/>
      <p:bldP spid="8" grpId="1" animBg="1"/>
      <p:bldP spid="27" grpId="0" animBg="1"/>
      <p:bldP spid="27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EPSC2015, NANTES</a:t>
            </a: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B05D-20DD-B948-A23F-E0605048A8D6}" type="slidenum">
              <a:rPr lang="es-ES" smtClean="0"/>
              <a:t>44</a:t>
            </a:fld>
            <a:endParaRPr lang="es-ES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8900007"/>
              </p:ext>
            </p:extLst>
          </p:nvPr>
        </p:nvGraphicFramePr>
        <p:xfrm>
          <a:off x="5562600" y="695141"/>
          <a:ext cx="3124200" cy="280960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562100"/>
                <a:gridCol w="1562100"/>
              </a:tblGrid>
              <a:tr h="542381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Solar </a:t>
                      </a:r>
                      <a:r>
                        <a:rPr lang="es-ES" dirty="0" err="1" smtClean="0"/>
                        <a:t>Longitude</a:t>
                      </a:r>
                      <a:endParaRPr lang="es-E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err="1" smtClean="0"/>
                        <a:t>Corrected</a:t>
                      </a:r>
                      <a:r>
                        <a:rPr lang="es-ES" baseline="0" dirty="0" smtClean="0"/>
                        <a:t> factor</a:t>
                      </a:r>
                      <a:endParaRPr lang="es-E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42381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Ls0</a:t>
                      </a:r>
                      <a:endParaRPr lang="es-E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1.03613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42381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Ls90</a:t>
                      </a:r>
                      <a:endParaRPr lang="es-E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1.113</a:t>
                      </a:r>
                      <a:endParaRPr lang="es-E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42381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Ls180</a:t>
                      </a:r>
                      <a:endParaRPr lang="es-E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1.03960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42381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Ls270</a:t>
                      </a:r>
                      <a:endParaRPr lang="es-E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1.03644</a:t>
                      </a:r>
                      <a:endParaRPr lang="es-E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Marcador de contenido 2"/>
          <p:cNvSpPr>
            <a:spLocks noGrp="1"/>
          </p:cNvSpPr>
          <p:nvPr>
            <p:ph idx="1"/>
          </p:nvPr>
        </p:nvSpPr>
        <p:spPr>
          <a:xfrm>
            <a:off x="133350" y="695142"/>
            <a:ext cx="5187950" cy="3013258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pPr algn="just"/>
            <a:r>
              <a:rPr lang="es-ES" sz="2200" dirty="0"/>
              <a:t>A </a:t>
            </a:r>
            <a:r>
              <a:rPr lang="es-ES" sz="2200" dirty="0" err="1"/>
              <a:t>corrective</a:t>
            </a:r>
            <a:r>
              <a:rPr lang="es-ES" sz="2200" dirty="0"/>
              <a:t> </a:t>
            </a:r>
            <a:r>
              <a:rPr lang="es-ES" sz="2200" dirty="0" err="1"/>
              <a:t>process</a:t>
            </a:r>
            <a:r>
              <a:rPr lang="es-ES" sz="2200" dirty="0"/>
              <a:t> </a:t>
            </a:r>
            <a:r>
              <a:rPr lang="es-ES" sz="2200" dirty="0" err="1"/>
              <a:t>was</a:t>
            </a:r>
            <a:r>
              <a:rPr lang="es-ES" sz="2200" dirty="0"/>
              <a:t> </a:t>
            </a:r>
            <a:r>
              <a:rPr lang="es-ES" sz="2200" dirty="0" err="1"/>
              <a:t>undertaken</a:t>
            </a:r>
            <a:r>
              <a:rPr lang="es-ES" sz="2200" dirty="0"/>
              <a:t> </a:t>
            </a:r>
            <a:r>
              <a:rPr lang="es-ES" sz="2200" dirty="0" err="1"/>
              <a:t>to</a:t>
            </a:r>
            <a:r>
              <a:rPr lang="es-ES" sz="2200" dirty="0"/>
              <a:t> </a:t>
            </a:r>
            <a:r>
              <a:rPr lang="es-ES" sz="2200" dirty="0" err="1"/>
              <a:t>minimize</a:t>
            </a:r>
            <a:r>
              <a:rPr lang="es-ES" sz="2200" dirty="0"/>
              <a:t> </a:t>
            </a:r>
            <a:r>
              <a:rPr lang="es-ES" sz="2200" dirty="0" err="1"/>
              <a:t>the</a:t>
            </a:r>
            <a:r>
              <a:rPr lang="es-ES" sz="2200" dirty="0"/>
              <a:t> </a:t>
            </a:r>
            <a:r>
              <a:rPr lang="es-ES" sz="2200" dirty="0" err="1"/>
              <a:t>pressure</a:t>
            </a:r>
            <a:r>
              <a:rPr lang="es-ES" sz="2200" dirty="0"/>
              <a:t> </a:t>
            </a:r>
            <a:r>
              <a:rPr lang="es-ES" sz="2200" dirty="0" err="1"/>
              <a:t>bias</a:t>
            </a:r>
            <a:r>
              <a:rPr lang="es-ES" sz="2200" dirty="0"/>
              <a:t> </a:t>
            </a:r>
            <a:r>
              <a:rPr lang="es-ES" sz="2200" dirty="0" err="1"/>
              <a:t>between</a:t>
            </a:r>
            <a:r>
              <a:rPr lang="es-ES" sz="2200" dirty="0"/>
              <a:t> MRAMS and </a:t>
            </a:r>
            <a:r>
              <a:rPr lang="es-ES" sz="2200" dirty="0" err="1"/>
              <a:t>observations</a:t>
            </a:r>
            <a:r>
              <a:rPr lang="es-ES" sz="2200" dirty="0"/>
              <a:t>.  </a:t>
            </a:r>
          </a:p>
          <a:p>
            <a:pPr algn="just"/>
            <a:r>
              <a:rPr lang="es-ES" sz="2200" dirty="0"/>
              <a:t>A </a:t>
            </a:r>
            <a:r>
              <a:rPr lang="es-ES" sz="2200" dirty="0" err="1"/>
              <a:t>fractional</a:t>
            </a:r>
            <a:r>
              <a:rPr lang="es-ES" sz="2200" dirty="0"/>
              <a:t> </a:t>
            </a:r>
            <a:r>
              <a:rPr lang="es-ES" sz="2200" dirty="0" err="1"/>
              <a:t>adjustment</a:t>
            </a:r>
            <a:r>
              <a:rPr lang="es-ES" sz="2200" dirty="0"/>
              <a:t> factor </a:t>
            </a:r>
            <a:r>
              <a:rPr lang="es-ES" sz="2200" dirty="0" err="1"/>
              <a:t>for</a:t>
            </a:r>
            <a:r>
              <a:rPr lang="es-ES" sz="2200" dirty="0"/>
              <a:t> </a:t>
            </a:r>
            <a:r>
              <a:rPr lang="es-ES" sz="2200" dirty="0" err="1"/>
              <a:t>pressure</a:t>
            </a:r>
            <a:r>
              <a:rPr lang="es-ES" sz="2200" dirty="0"/>
              <a:t> </a:t>
            </a:r>
            <a:r>
              <a:rPr lang="es-ES" sz="2200" dirty="0" err="1"/>
              <a:t>is</a:t>
            </a:r>
            <a:r>
              <a:rPr lang="es-ES" sz="2200" dirty="0"/>
              <a:t> </a:t>
            </a:r>
            <a:r>
              <a:rPr lang="es-ES" sz="2200" dirty="0" err="1"/>
              <a:t>determined</a:t>
            </a:r>
            <a:r>
              <a:rPr lang="es-ES" sz="2200" dirty="0"/>
              <a:t> </a:t>
            </a:r>
            <a:r>
              <a:rPr lang="es-ES" sz="2200" dirty="0" err="1"/>
              <a:t>by</a:t>
            </a:r>
            <a:r>
              <a:rPr lang="es-ES" sz="2200" dirty="0"/>
              <a:t> </a:t>
            </a:r>
            <a:r>
              <a:rPr lang="es-ES" sz="2200" dirty="0" err="1"/>
              <a:t>dividing</a:t>
            </a:r>
            <a:r>
              <a:rPr lang="es-ES" sz="2200" dirty="0"/>
              <a:t> </a:t>
            </a:r>
            <a:r>
              <a:rPr lang="es-ES" sz="2200" dirty="0" err="1"/>
              <a:t>the</a:t>
            </a:r>
            <a:r>
              <a:rPr lang="es-ES" sz="2200" dirty="0"/>
              <a:t> REMS mean </a:t>
            </a:r>
            <a:r>
              <a:rPr lang="es-ES" sz="2200" dirty="0" err="1"/>
              <a:t>pressure</a:t>
            </a:r>
            <a:r>
              <a:rPr lang="es-ES" sz="2200" dirty="0"/>
              <a:t> </a:t>
            </a:r>
            <a:r>
              <a:rPr lang="es-ES" sz="2200" dirty="0" err="1"/>
              <a:t>by</a:t>
            </a:r>
            <a:r>
              <a:rPr lang="es-ES" sz="2200" dirty="0"/>
              <a:t> </a:t>
            </a:r>
            <a:r>
              <a:rPr lang="es-ES" sz="2200" dirty="0" err="1"/>
              <a:t>the</a:t>
            </a:r>
            <a:r>
              <a:rPr lang="es-ES" sz="2200" dirty="0"/>
              <a:t> MRAMS mean </a:t>
            </a:r>
            <a:r>
              <a:rPr lang="es-ES" sz="2200" dirty="0" err="1"/>
              <a:t>pressure</a:t>
            </a:r>
            <a:r>
              <a:rPr lang="es-ES" sz="2200" dirty="0"/>
              <a:t>. </a:t>
            </a:r>
          </a:p>
          <a:p>
            <a:pPr algn="just"/>
            <a:r>
              <a:rPr lang="es-ES" sz="2200" dirty="0" err="1"/>
              <a:t>This</a:t>
            </a:r>
            <a:r>
              <a:rPr lang="es-ES" sz="2200" dirty="0"/>
              <a:t> </a:t>
            </a:r>
            <a:r>
              <a:rPr lang="es-ES" sz="2200" dirty="0" err="1"/>
              <a:t>multiplication</a:t>
            </a:r>
            <a:r>
              <a:rPr lang="es-ES" sz="2200" dirty="0"/>
              <a:t> preserves </a:t>
            </a:r>
            <a:r>
              <a:rPr lang="es-ES" sz="2200" dirty="0" err="1"/>
              <a:t>hydrostatic</a:t>
            </a:r>
            <a:r>
              <a:rPr lang="es-ES" sz="2200" dirty="0"/>
              <a:t> balance, </a:t>
            </a:r>
            <a:r>
              <a:rPr lang="es-ES" sz="2200" dirty="0" err="1"/>
              <a:t>leaves</a:t>
            </a:r>
            <a:r>
              <a:rPr lang="es-ES" sz="2200" dirty="0"/>
              <a:t> </a:t>
            </a:r>
            <a:r>
              <a:rPr lang="es-ES" sz="2200" dirty="0" err="1"/>
              <a:t>temperature</a:t>
            </a:r>
            <a:r>
              <a:rPr lang="es-ES" sz="2200" dirty="0"/>
              <a:t> </a:t>
            </a:r>
            <a:r>
              <a:rPr lang="es-ES" sz="2200" dirty="0" err="1"/>
              <a:t>unaffected</a:t>
            </a:r>
            <a:r>
              <a:rPr lang="es-ES" sz="2200" dirty="0"/>
              <a:t>. </a:t>
            </a:r>
            <a:r>
              <a:rPr lang="es-ES" sz="2200" dirty="0" err="1"/>
              <a:t>The</a:t>
            </a:r>
            <a:r>
              <a:rPr lang="es-ES" sz="2200" dirty="0"/>
              <a:t> </a:t>
            </a:r>
            <a:r>
              <a:rPr lang="es-ES" sz="2200" dirty="0" err="1"/>
              <a:t>kinematic</a:t>
            </a:r>
            <a:r>
              <a:rPr lang="es-ES" sz="2200" dirty="0"/>
              <a:t> </a:t>
            </a:r>
            <a:r>
              <a:rPr lang="es-ES" sz="2200" dirty="0" err="1"/>
              <a:t>fields</a:t>
            </a:r>
            <a:r>
              <a:rPr lang="es-ES" sz="2200" dirty="0"/>
              <a:t> are </a:t>
            </a:r>
            <a:r>
              <a:rPr lang="es-ES" sz="2200" dirty="0" err="1"/>
              <a:t>assumed</a:t>
            </a:r>
            <a:r>
              <a:rPr lang="es-ES" sz="2200" dirty="0"/>
              <a:t> </a:t>
            </a:r>
            <a:r>
              <a:rPr lang="es-ES" sz="2200" dirty="0" err="1"/>
              <a:t>to</a:t>
            </a:r>
            <a:r>
              <a:rPr lang="es-ES" sz="2200" dirty="0"/>
              <a:t> be </a:t>
            </a:r>
            <a:r>
              <a:rPr lang="es-ES" sz="2200" dirty="0" err="1"/>
              <a:t>unaltered</a:t>
            </a:r>
            <a:r>
              <a:rPr lang="es-ES" sz="2200" dirty="0"/>
              <a:t>. </a:t>
            </a:r>
            <a:r>
              <a:rPr lang="es-ES" sz="2200" dirty="0" err="1" smtClean="0"/>
              <a:t>Changes</a:t>
            </a:r>
            <a:r>
              <a:rPr lang="es-ES" sz="2200" dirty="0" smtClean="0"/>
              <a:t> </a:t>
            </a:r>
            <a:r>
              <a:rPr lang="es-ES" sz="2200" dirty="0" err="1"/>
              <a:t>considered</a:t>
            </a:r>
            <a:r>
              <a:rPr lang="es-ES" sz="2200" dirty="0"/>
              <a:t> </a:t>
            </a:r>
            <a:r>
              <a:rPr lang="es-ES" sz="2200" dirty="0" err="1"/>
              <a:t>here</a:t>
            </a:r>
            <a:r>
              <a:rPr lang="es-ES" sz="2200" dirty="0"/>
              <a:t> are </a:t>
            </a:r>
            <a:r>
              <a:rPr lang="es-ES" sz="2200" dirty="0" err="1"/>
              <a:t>small</a:t>
            </a:r>
            <a:r>
              <a:rPr lang="es-ES" sz="2200" dirty="0"/>
              <a:t> </a:t>
            </a:r>
            <a:r>
              <a:rPr lang="es-ES" sz="2200" dirty="0" err="1"/>
              <a:t>enough</a:t>
            </a:r>
            <a:r>
              <a:rPr lang="es-ES" sz="2200" dirty="0"/>
              <a:t> </a:t>
            </a:r>
            <a:r>
              <a:rPr lang="es-ES" sz="2200" dirty="0" err="1"/>
              <a:t>to</a:t>
            </a:r>
            <a:r>
              <a:rPr lang="es-ES" sz="2200" dirty="0"/>
              <a:t> be </a:t>
            </a:r>
            <a:r>
              <a:rPr lang="es-ES" sz="2200" dirty="0" err="1"/>
              <a:t>inconsequential</a:t>
            </a:r>
            <a:r>
              <a:rPr lang="es-ES" sz="2200" dirty="0"/>
              <a:t>.  </a:t>
            </a:r>
            <a:endParaRPr lang="es-ES" sz="2200" dirty="0" smtClean="0"/>
          </a:p>
          <a:p>
            <a:pPr algn="just"/>
            <a:r>
              <a:rPr lang="es-ES" sz="2200" dirty="0" err="1" smtClean="0"/>
              <a:t>Furthermore</a:t>
            </a:r>
            <a:r>
              <a:rPr lang="es-ES" sz="2200" dirty="0"/>
              <a:t>, </a:t>
            </a:r>
            <a:r>
              <a:rPr lang="es-ES" sz="2200" dirty="0" err="1"/>
              <a:t>any</a:t>
            </a:r>
            <a:r>
              <a:rPr lang="es-ES" sz="2200" dirty="0"/>
              <a:t> </a:t>
            </a:r>
            <a:r>
              <a:rPr lang="es-ES" sz="2200" dirty="0" err="1"/>
              <a:t>potential</a:t>
            </a:r>
            <a:r>
              <a:rPr lang="es-ES" sz="2200" dirty="0"/>
              <a:t> </a:t>
            </a:r>
            <a:r>
              <a:rPr lang="es-ES" sz="2200" dirty="0" err="1"/>
              <a:t>impact</a:t>
            </a:r>
            <a:r>
              <a:rPr lang="es-ES" sz="2200" dirty="0"/>
              <a:t> </a:t>
            </a:r>
            <a:r>
              <a:rPr lang="es-ES" sz="2200" dirty="0" err="1"/>
              <a:t>is</a:t>
            </a:r>
            <a:r>
              <a:rPr lang="es-ES" sz="2200" dirty="0"/>
              <a:t> </a:t>
            </a:r>
            <a:r>
              <a:rPr lang="es-ES" sz="2200" dirty="0" err="1"/>
              <a:t>applicable</a:t>
            </a:r>
            <a:r>
              <a:rPr lang="es-ES" sz="2200" dirty="0"/>
              <a:t> </a:t>
            </a:r>
            <a:r>
              <a:rPr lang="es-ES" sz="2200" dirty="0" err="1"/>
              <a:t>only</a:t>
            </a:r>
            <a:r>
              <a:rPr lang="es-ES" sz="2200" dirty="0"/>
              <a:t> </a:t>
            </a:r>
            <a:r>
              <a:rPr lang="es-ES" sz="2200" dirty="0" err="1"/>
              <a:t>to</a:t>
            </a:r>
            <a:r>
              <a:rPr lang="es-ES" sz="2200" dirty="0"/>
              <a:t> </a:t>
            </a:r>
            <a:r>
              <a:rPr lang="es-ES" sz="2200" dirty="0" err="1"/>
              <a:t>the</a:t>
            </a:r>
            <a:r>
              <a:rPr lang="es-ES" sz="2200" dirty="0"/>
              <a:t> GCM; </a:t>
            </a:r>
            <a:r>
              <a:rPr lang="es-ES" sz="2200" dirty="0" err="1"/>
              <a:t>the</a:t>
            </a:r>
            <a:r>
              <a:rPr lang="es-ES" sz="2200" dirty="0"/>
              <a:t> </a:t>
            </a:r>
            <a:r>
              <a:rPr lang="es-ES" sz="2200" dirty="0" err="1"/>
              <a:t>mesoscale</a:t>
            </a:r>
            <a:r>
              <a:rPr lang="es-ES" sz="2200" dirty="0"/>
              <a:t> </a:t>
            </a:r>
            <a:r>
              <a:rPr lang="es-ES" sz="2200" dirty="0" err="1"/>
              <a:t>model</a:t>
            </a:r>
            <a:r>
              <a:rPr lang="es-ES" sz="2200" dirty="0"/>
              <a:t> </a:t>
            </a:r>
            <a:r>
              <a:rPr lang="es-ES" sz="2200" dirty="0" err="1"/>
              <a:t>will</a:t>
            </a:r>
            <a:r>
              <a:rPr lang="es-ES" sz="2200" dirty="0"/>
              <a:t> </a:t>
            </a:r>
            <a:r>
              <a:rPr lang="es-ES" sz="2200" dirty="0" err="1"/>
              <a:t>adjust</a:t>
            </a:r>
            <a:r>
              <a:rPr lang="es-ES" sz="2200" dirty="0"/>
              <a:t> </a:t>
            </a:r>
            <a:r>
              <a:rPr lang="es-ES" sz="2200" dirty="0" err="1"/>
              <a:t>the</a:t>
            </a:r>
            <a:r>
              <a:rPr lang="es-ES" sz="2200" dirty="0"/>
              <a:t> </a:t>
            </a:r>
            <a:r>
              <a:rPr lang="es-ES" sz="2200" dirty="0" err="1"/>
              <a:t>wind</a:t>
            </a:r>
            <a:r>
              <a:rPr lang="es-ES" sz="2200" dirty="0"/>
              <a:t> </a:t>
            </a:r>
            <a:r>
              <a:rPr lang="es-ES" sz="2200" dirty="0" err="1"/>
              <a:t>field</a:t>
            </a:r>
            <a:r>
              <a:rPr lang="es-ES" sz="2200" dirty="0"/>
              <a:t> </a:t>
            </a:r>
            <a:r>
              <a:rPr lang="es-ES" sz="2200" dirty="0" err="1"/>
              <a:t>to</a:t>
            </a:r>
            <a:r>
              <a:rPr lang="es-ES" sz="2200" dirty="0"/>
              <a:t> be </a:t>
            </a:r>
            <a:r>
              <a:rPr lang="es-ES" sz="2200" dirty="0" err="1"/>
              <a:t>consistent</a:t>
            </a:r>
            <a:r>
              <a:rPr lang="es-ES" sz="2200" dirty="0"/>
              <a:t> </a:t>
            </a:r>
            <a:r>
              <a:rPr lang="es-ES" sz="2200" dirty="0" err="1"/>
              <a:t>with</a:t>
            </a:r>
            <a:r>
              <a:rPr lang="es-ES" sz="2200" dirty="0"/>
              <a:t> </a:t>
            </a:r>
            <a:r>
              <a:rPr lang="es-ES" sz="2200" dirty="0" err="1"/>
              <a:t>the</a:t>
            </a:r>
            <a:r>
              <a:rPr lang="es-ES" sz="2200" dirty="0"/>
              <a:t> </a:t>
            </a:r>
            <a:r>
              <a:rPr lang="es-ES" sz="2200" dirty="0" err="1"/>
              <a:t>thermodynamic</a:t>
            </a:r>
            <a:r>
              <a:rPr lang="es-ES" sz="2200" dirty="0"/>
              <a:t> </a:t>
            </a:r>
            <a:r>
              <a:rPr lang="es-ES" sz="2200" dirty="0" err="1"/>
              <a:t>field</a:t>
            </a:r>
            <a:r>
              <a:rPr lang="es-ES" sz="2200" dirty="0"/>
              <a:t>. </a:t>
            </a:r>
          </a:p>
        </p:txBody>
      </p:sp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2944809"/>
              </p:ext>
            </p:extLst>
          </p:nvPr>
        </p:nvGraphicFramePr>
        <p:xfrm>
          <a:off x="819150" y="3855751"/>
          <a:ext cx="8324850" cy="2125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Documento" r:id="rId3" imgW="8953500" imgH="2286000" progId="Word.Document.12">
                  <p:embed/>
                </p:oleObj>
              </mc:Choice>
              <mc:Fallback>
                <p:oleObj name="Documento" r:id="rId3" imgW="8953500" imgH="2286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19150" y="3855751"/>
                        <a:ext cx="8324850" cy="21254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4057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n 4" descr="mar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6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0B22A-31A1-2F44-AE7C-2DDF8C1A0CC6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23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ítulo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558800"/>
          </a:xfrm>
        </p:spPr>
        <p:txBody>
          <a:bodyPr/>
          <a:lstStyle/>
          <a:p>
            <a:r>
              <a:rPr lang="es-ES" sz="2200" dirty="0" smtClean="0">
                <a:latin typeface="Calibri" charset="0"/>
              </a:rPr>
              <a:t>Solar </a:t>
            </a:r>
            <a:r>
              <a:rPr lang="es-ES" sz="2200" dirty="0" err="1">
                <a:latin typeface="Calibri" charset="0"/>
              </a:rPr>
              <a:t>longitude</a:t>
            </a:r>
            <a:r>
              <a:rPr lang="es-ES" sz="2200" dirty="0">
                <a:latin typeface="Calibri" charset="0"/>
              </a:rPr>
              <a:t> </a:t>
            </a:r>
            <a:r>
              <a:rPr lang="es-ES" sz="2200" dirty="0" smtClean="0">
                <a:latin typeface="Calibri" charset="0"/>
              </a:rPr>
              <a:t>(</a:t>
            </a:r>
            <a:r>
              <a:rPr lang="es-ES" sz="2200" dirty="0" err="1">
                <a:latin typeface="Calibri" charset="0"/>
              </a:rPr>
              <a:t>Ls</a:t>
            </a:r>
            <a:r>
              <a:rPr lang="es-ES" sz="2200" dirty="0">
                <a:latin typeface="Calibri" charset="0"/>
              </a:rPr>
              <a:t>)</a:t>
            </a:r>
          </a:p>
        </p:txBody>
      </p:sp>
      <p:pic>
        <p:nvPicPr>
          <p:cNvPr id="19460" name="Imagen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90600"/>
            <a:ext cx="6705600" cy="4876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0B22A-31A1-2F44-AE7C-2DDF8C1A0CC6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148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Imagen 5" descr="73524-004-AC9E8BE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743200"/>
            <a:ext cx="762000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 descr="REMS_pres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6934200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CuadroTexto 7"/>
          <p:cNvSpPr txBox="1">
            <a:spLocks noChangeArrowheads="1"/>
          </p:cNvSpPr>
          <p:nvPr/>
        </p:nvSpPr>
        <p:spPr bwMode="auto">
          <a:xfrm>
            <a:off x="1676400" y="3962400"/>
            <a:ext cx="91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 b="1"/>
              <a:t>Ls270</a:t>
            </a:r>
          </a:p>
        </p:txBody>
      </p:sp>
      <p:sp>
        <p:nvSpPr>
          <p:cNvPr id="47108" name="CuadroTexto 8"/>
          <p:cNvSpPr txBox="1">
            <a:spLocks noChangeArrowheads="1"/>
          </p:cNvSpPr>
          <p:nvPr/>
        </p:nvSpPr>
        <p:spPr bwMode="auto">
          <a:xfrm>
            <a:off x="3048000" y="5715000"/>
            <a:ext cx="91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 b="1"/>
              <a:t>Ls0</a:t>
            </a:r>
          </a:p>
        </p:txBody>
      </p:sp>
      <p:sp>
        <p:nvSpPr>
          <p:cNvPr id="47109" name="CuadroTexto 9"/>
          <p:cNvSpPr txBox="1">
            <a:spLocks noChangeArrowheads="1"/>
          </p:cNvSpPr>
          <p:nvPr/>
        </p:nvSpPr>
        <p:spPr bwMode="auto">
          <a:xfrm>
            <a:off x="6781800" y="4724400"/>
            <a:ext cx="91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 b="1"/>
              <a:t>Ls90</a:t>
            </a:r>
          </a:p>
        </p:txBody>
      </p:sp>
      <p:sp>
        <p:nvSpPr>
          <p:cNvPr id="47110" name="CuadroTexto 10"/>
          <p:cNvSpPr txBox="1">
            <a:spLocks noChangeArrowheads="1"/>
          </p:cNvSpPr>
          <p:nvPr/>
        </p:nvSpPr>
        <p:spPr bwMode="auto">
          <a:xfrm>
            <a:off x="4800600" y="3505200"/>
            <a:ext cx="91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 b="1"/>
              <a:t>Ls180</a:t>
            </a:r>
          </a:p>
        </p:txBody>
      </p:sp>
      <p:cxnSp>
        <p:nvCxnSpPr>
          <p:cNvPr id="14" name="Conector recto de flecha 13"/>
          <p:cNvCxnSpPr/>
          <p:nvPr/>
        </p:nvCxnSpPr>
        <p:spPr>
          <a:xfrm flipH="1" flipV="1">
            <a:off x="2362200" y="762000"/>
            <a:ext cx="76200" cy="39624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 flipV="1">
            <a:off x="2438400" y="838200"/>
            <a:ext cx="3810000" cy="38862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/>
          <p:nvPr/>
        </p:nvCxnSpPr>
        <p:spPr>
          <a:xfrm flipH="1" flipV="1">
            <a:off x="4114800" y="914400"/>
            <a:ext cx="3200400" cy="34290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 flipV="1">
            <a:off x="5181600" y="1981200"/>
            <a:ext cx="76200" cy="1295400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/>
          <p:nvPr/>
        </p:nvCxnSpPr>
        <p:spPr>
          <a:xfrm flipH="1" flipV="1">
            <a:off x="1447800" y="1981200"/>
            <a:ext cx="3733800" cy="1295400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de flecha 35"/>
          <p:cNvCxnSpPr/>
          <p:nvPr/>
        </p:nvCxnSpPr>
        <p:spPr>
          <a:xfrm flipH="1" flipV="1">
            <a:off x="3200400" y="1295400"/>
            <a:ext cx="381000" cy="5257800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/>
          <p:cNvCxnSpPr/>
          <p:nvPr/>
        </p:nvCxnSpPr>
        <p:spPr>
          <a:xfrm flipV="1">
            <a:off x="3581400" y="1371600"/>
            <a:ext cx="3352800" cy="5181600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uadroTexto 16"/>
          <p:cNvSpPr txBox="1">
            <a:spLocks noChangeArrowheads="1"/>
          </p:cNvSpPr>
          <p:nvPr/>
        </p:nvSpPr>
        <p:spPr bwMode="auto">
          <a:xfrm>
            <a:off x="1981200" y="1524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600"/>
              <a:t>Ls270</a:t>
            </a:r>
          </a:p>
        </p:txBody>
      </p:sp>
      <p:sp>
        <p:nvSpPr>
          <p:cNvPr id="18" name="CuadroTexto 17"/>
          <p:cNvSpPr txBox="1">
            <a:spLocks noChangeArrowheads="1"/>
          </p:cNvSpPr>
          <p:nvPr/>
        </p:nvSpPr>
        <p:spPr bwMode="auto">
          <a:xfrm>
            <a:off x="4876800" y="1524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600"/>
              <a:t>Ls180</a:t>
            </a:r>
          </a:p>
        </p:txBody>
      </p:sp>
      <p:sp>
        <p:nvSpPr>
          <p:cNvPr id="19" name="CuadroTexto 18"/>
          <p:cNvSpPr txBox="1">
            <a:spLocks noChangeArrowheads="1"/>
          </p:cNvSpPr>
          <p:nvPr/>
        </p:nvSpPr>
        <p:spPr bwMode="auto">
          <a:xfrm>
            <a:off x="1066800" y="1524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600"/>
              <a:t>Ls180</a:t>
            </a:r>
          </a:p>
        </p:txBody>
      </p:sp>
      <p:sp>
        <p:nvSpPr>
          <p:cNvPr id="20" name="CuadroTexto 19"/>
          <p:cNvSpPr txBox="1">
            <a:spLocks noChangeArrowheads="1"/>
          </p:cNvSpPr>
          <p:nvPr/>
        </p:nvSpPr>
        <p:spPr bwMode="auto">
          <a:xfrm>
            <a:off x="3886200" y="1524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600"/>
              <a:t>Ls90</a:t>
            </a:r>
          </a:p>
        </p:txBody>
      </p:sp>
      <p:sp>
        <p:nvSpPr>
          <p:cNvPr id="21" name="CuadroTexto 20"/>
          <p:cNvSpPr txBox="1">
            <a:spLocks noChangeArrowheads="1"/>
          </p:cNvSpPr>
          <p:nvPr/>
        </p:nvSpPr>
        <p:spPr bwMode="auto">
          <a:xfrm>
            <a:off x="5943600" y="1524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600"/>
              <a:t>Ls270</a:t>
            </a:r>
          </a:p>
        </p:txBody>
      </p:sp>
      <p:sp>
        <p:nvSpPr>
          <p:cNvPr id="27" name="CuadroTexto 26"/>
          <p:cNvSpPr txBox="1">
            <a:spLocks noChangeArrowheads="1"/>
          </p:cNvSpPr>
          <p:nvPr/>
        </p:nvSpPr>
        <p:spPr bwMode="auto">
          <a:xfrm>
            <a:off x="2971800" y="1524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600"/>
              <a:t>Ls0</a:t>
            </a:r>
          </a:p>
        </p:txBody>
      </p:sp>
      <p:sp>
        <p:nvSpPr>
          <p:cNvPr id="29" name="CuadroTexto 28"/>
          <p:cNvSpPr txBox="1">
            <a:spLocks noChangeArrowheads="1"/>
          </p:cNvSpPr>
          <p:nvPr/>
        </p:nvSpPr>
        <p:spPr bwMode="auto">
          <a:xfrm>
            <a:off x="6781800" y="1524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600"/>
              <a:t>Ls0</a:t>
            </a:r>
          </a:p>
        </p:txBody>
      </p:sp>
      <p:cxnSp>
        <p:nvCxnSpPr>
          <p:cNvPr id="30" name="Conector recto de flecha 29"/>
          <p:cNvCxnSpPr/>
          <p:nvPr/>
        </p:nvCxnSpPr>
        <p:spPr>
          <a:xfrm flipV="1">
            <a:off x="7315200" y="914400"/>
            <a:ext cx="457200" cy="34290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126" name="CuadroTexto 45065"/>
          <p:cNvSpPr txBox="1">
            <a:spLocks noChangeArrowheads="1"/>
          </p:cNvSpPr>
          <p:nvPr/>
        </p:nvSpPr>
        <p:spPr bwMode="auto">
          <a:xfrm>
            <a:off x="3429000" y="-22225"/>
            <a:ext cx="914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200" b="1"/>
              <a:t>REMS</a:t>
            </a:r>
          </a:p>
        </p:txBody>
      </p:sp>
      <p:sp>
        <p:nvSpPr>
          <p:cNvPr id="45" name="CuadroTexto 44"/>
          <p:cNvSpPr txBox="1">
            <a:spLocks noChangeArrowheads="1"/>
          </p:cNvSpPr>
          <p:nvPr/>
        </p:nvSpPr>
        <p:spPr bwMode="auto">
          <a:xfrm>
            <a:off x="7467600" y="1524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600"/>
              <a:t>Ls90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0B22A-31A1-2F44-AE7C-2DDF8C1A0CC6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188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7" grpId="0"/>
      <p:bldP spid="29" grpId="0"/>
      <p:bldP spid="47126" grpId="0"/>
      <p:bldP spid="4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Imagen 4" descr="viking_pres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6200"/>
            <a:ext cx="6108700" cy="669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ector recto 5"/>
          <p:cNvCxnSpPr/>
          <p:nvPr/>
        </p:nvCxnSpPr>
        <p:spPr>
          <a:xfrm flipV="1">
            <a:off x="2819400" y="1676400"/>
            <a:ext cx="3124200" cy="3657600"/>
          </a:xfrm>
          <a:prstGeom prst="line">
            <a:avLst/>
          </a:prstGeom>
          <a:ln w="38100" cmpd="sng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 flipH="1" flipV="1">
            <a:off x="3124200" y="2133600"/>
            <a:ext cx="2971800" cy="3352800"/>
          </a:xfrm>
          <a:prstGeom prst="line">
            <a:avLst/>
          </a:prstGeom>
          <a:ln w="38100" cmpd="sng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0B22A-31A1-2F44-AE7C-2DDF8C1A0CC6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184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Imagen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467600" cy="5759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0B22A-31A1-2F44-AE7C-2DDF8C1A0CC6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383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DW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23" b="22623"/>
          <a:stretch>
            <a:fillRect/>
          </a:stretch>
        </p:blipFill>
        <p:spPr/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99" y="1602258"/>
            <a:ext cx="9220200" cy="48683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76" y="3124200"/>
            <a:ext cx="2990850" cy="2209800"/>
          </a:xfrm>
          <a:prstGeom prst="rect">
            <a:avLst/>
          </a:prstGeom>
          <a:effectLst>
            <a:glow rad="228600">
              <a:schemeClr val="tx1"/>
            </a:glow>
          </a:effectLst>
        </p:spPr>
      </p:pic>
      <p:cxnSp>
        <p:nvCxnSpPr>
          <p:cNvPr id="10" name="Straight Connector 9"/>
          <p:cNvCxnSpPr/>
          <p:nvPr/>
        </p:nvCxnSpPr>
        <p:spPr>
          <a:xfrm flipV="1">
            <a:off x="6029326" y="2971800"/>
            <a:ext cx="1743074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991226" y="2971800"/>
            <a:ext cx="1781174" cy="2362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038476" y="5448895"/>
            <a:ext cx="2828275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VL2:  Flat with Meteorology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Oil and Water: Topography and Mission Meteorology</a:t>
            </a:r>
            <a:endParaRPr lang="en-US" sz="2800" dirty="0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B05D-20DD-B948-A23F-E0605048A8D6}" type="slidenum">
              <a:rPr lang="es-ES" smtClean="0"/>
              <a:t>5</a:t>
            </a:fld>
            <a:endParaRPr lang="es-ES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EPSC2015, NANTES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1167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louds dissolving in foehn win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0B22A-31A1-2F44-AE7C-2DDF8C1A0CC6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790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TKE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98" y="0"/>
            <a:ext cx="7350330" cy="1369272"/>
          </a:xfrm>
          <a:prstGeom prst="rect">
            <a:avLst/>
          </a:prstGeom>
        </p:spPr>
      </p:pic>
      <p:pic>
        <p:nvPicPr>
          <p:cNvPr id="5" name="Imagen 4" descr="TKE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98" y="3504273"/>
            <a:ext cx="7543599" cy="297221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45180" y="1085563"/>
            <a:ext cx="84988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dirty="0" smtClean="0"/>
              <a:t>TKE = </a:t>
            </a:r>
            <a:r>
              <a:rPr lang="es-ES" sz="1800" b="1" dirty="0" err="1" smtClean="0"/>
              <a:t>Turbulent</a:t>
            </a:r>
            <a:r>
              <a:rPr lang="es-ES" sz="1800" b="1" dirty="0" smtClean="0"/>
              <a:t> </a:t>
            </a:r>
            <a:r>
              <a:rPr lang="es-ES" sz="1800" b="1" dirty="0" err="1" smtClean="0"/>
              <a:t>Kinetic</a:t>
            </a:r>
            <a:r>
              <a:rPr lang="es-ES" sz="1800" b="1" dirty="0" smtClean="0"/>
              <a:t> </a:t>
            </a:r>
            <a:r>
              <a:rPr lang="es-ES" sz="1800" b="1" dirty="0" err="1" smtClean="0"/>
              <a:t>Energy</a:t>
            </a:r>
            <a:r>
              <a:rPr lang="es-ES" sz="1800" b="1" dirty="0" smtClean="0"/>
              <a:t> </a:t>
            </a:r>
            <a:r>
              <a:rPr lang="es-ES" sz="1800" dirty="0" smtClean="0"/>
              <a:t>= medida de la turbulencia atmosférica</a:t>
            </a:r>
          </a:p>
          <a:p>
            <a:r>
              <a:rPr lang="es-ES" sz="1800" b="1" dirty="0" smtClean="0"/>
              <a:t>S = </a:t>
            </a:r>
            <a:r>
              <a:rPr lang="es-ES" sz="1800" b="1" dirty="0" err="1" smtClean="0"/>
              <a:t>Shear</a:t>
            </a:r>
            <a:r>
              <a:rPr lang="es-ES" sz="1800" b="1" dirty="0"/>
              <a:t>:</a:t>
            </a:r>
            <a:r>
              <a:rPr lang="es-ES" sz="1800" dirty="0" smtClean="0"/>
              <a:t> cizalla horizontal del viento vertical. </a:t>
            </a:r>
            <a:r>
              <a:rPr lang="es-ES_tradnl" sz="1800" dirty="0" err="1" smtClean="0"/>
              <a:t>Isotropic</a:t>
            </a:r>
            <a:r>
              <a:rPr lang="es-ES_tradnl" sz="1800" dirty="0" smtClean="0"/>
              <a:t> </a:t>
            </a:r>
            <a:r>
              <a:rPr lang="es-ES_tradnl" sz="1800" dirty="0"/>
              <a:t>(u'=v'=w'). </a:t>
            </a:r>
            <a:endParaRPr lang="es-ES" sz="1800" dirty="0" smtClean="0"/>
          </a:p>
          <a:p>
            <a:r>
              <a:rPr lang="es-ES" sz="1800" b="1" dirty="0" smtClean="0"/>
              <a:t>B = </a:t>
            </a:r>
            <a:r>
              <a:rPr lang="es-ES" sz="1800" b="1" dirty="0" err="1" smtClean="0"/>
              <a:t>Buoyancy</a:t>
            </a:r>
            <a:r>
              <a:rPr lang="es-ES" sz="1800" dirty="0" smtClean="0"/>
              <a:t>: excite w', </a:t>
            </a:r>
            <a:r>
              <a:rPr lang="es-ES" sz="1800" dirty="0" err="1" smtClean="0"/>
              <a:t>but</a:t>
            </a:r>
            <a:r>
              <a:rPr lang="es-ES" sz="1800" dirty="0" smtClean="0"/>
              <a:t> </a:t>
            </a:r>
            <a:r>
              <a:rPr lang="es-ES" sz="1800" dirty="0" err="1" smtClean="0"/>
              <a:t>there</a:t>
            </a:r>
            <a:r>
              <a:rPr lang="es-ES" sz="1800" dirty="0" smtClean="0"/>
              <a:t>  </a:t>
            </a:r>
            <a:r>
              <a:rPr lang="es-ES" sz="1800" dirty="0" err="1" smtClean="0"/>
              <a:t>is</a:t>
            </a:r>
            <a:r>
              <a:rPr lang="es-ES" sz="1800" dirty="0" smtClean="0"/>
              <a:t> u' and v' </a:t>
            </a:r>
            <a:r>
              <a:rPr lang="es-ES" sz="1800" dirty="0" err="1" smtClean="0"/>
              <a:t>associated</a:t>
            </a:r>
            <a:r>
              <a:rPr lang="es-ES" sz="1800" dirty="0" smtClean="0"/>
              <a:t> </a:t>
            </a:r>
            <a:r>
              <a:rPr lang="es-ES" sz="1800" dirty="0" err="1" smtClean="0"/>
              <a:t>with</a:t>
            </a:r>
            <a:r>
              <a:rPr lang="es-ES" sz="1800" dirty="0" smtClean="0"/>
              <a:t> </a:t>
            </a:r>
            <a:r>
              <a:rPr lang="es-ES" sz="1800" dirty="0" err="1" smtClean="0"/>
              <a:t>the</a:t>
            </a:r>
            <a:r>
              <a:rPr lang="es-ES" sz="1800" dirty="0" smtClean="0"/>
              <a:t> </a:t>
            </a:r>
            <a:r>
              <a:rPr lang="es-ES" sz="1800" dirty="0" err="1" smtClean="0"/>
              <a:t>circulation</a:t>
            </a:r>
            <a:endParaRPr lang="es-ES" sz="1800" dirty="0" smtClean="0"/>
          </a:p>
          <a:p>
            <a:r>
              <a:rPr lang="es-ES" sz="1800" b="1" dirty="0" smtClean="0"/>
              <a:t>D = </a:t>
            </a:r>
            <a:r>
              <a:rPr lang="es-ES" sz="1800" b="1" dirty="0" err="1" smtClean="0"/>
              <a:t>Dissipation</a:t>
            </a:r>
            <a:r>
              <a:rPr lang="es-ES" sz="1800" b="1" dirty="0" smtClean="0"/>
              <a:t> </a:t>
            </a:r>
            <a:r>
              <a:rPr lang="es-ES" sz="1800" dirty="0" smtClean="0"/>
              <a:t>of </a:t>
            </a:r>
            <a:r>
              <a:rPr lang="es-ES" sz="1800" dirty="0" err="1" smtClean="0"/>
              <a:t>energy</a:t>
            </a:r>
            <a:r>
              <a:rPr lang="es-ES" sz="1800" dirty="0" smtClean="0"/>
              <a:t> </a:t>
            </a:r>
            <a:r>
              <a:rPr lang="es-ES" sz="1800" dirty="0" err="1" smtClean="0"/>
              <a:t>by</a:t>
            </a:r>
            <a:r>
              <a:rPr lang="es-ES" sz="1800" dirty="0" smtClean="0"/>
              <a:t> </a:t>
            </a:r>
            <a:r>
              <a:rPr lang="es-ES" sz="1800" dirty="0" err="1" smtClean="0"/>
              <a:t>viscosity</a:t>
            </a:r>
            <a:r>
              <a:rPr lang="es-ES" sz="1800" dirty="0" smtClean="0"/>
              <a:t> in </a:t>
            </a:r>
            <a:r>
              <a:rPr lang="es-ES" sz="1800" dirty="0" err="1" smtClean="0"/>
              <a:t>turbulent</a:t>
            </a:r>
            <a:r>
              <a:rPr lang="es-ES" sz="1800" dirty="0" smtClean="0"/>
              <a:t> </a:t>
            </a:r>
            <a:r>
              <a:rPr lang="es-ES" sz="1800" dirty="0" err="1" smtClean="0"/>
              <a:t>flow</a:t>
            </a:r>
            <a:endParaRPr lang="es-ES" sz="1800" dirty="0" smtClean="0"/>
          </a:p>
          <a:p>
            <a:r>
              <a:rPr lang="es-ES" sz="1800" b="1" dirty="0" err="1" smtClean="0"/>
              <a:t>T</a:t>
            </a:r>
            <a:r>
              <a:rPr lang="es-ES" sz="1800" b="1" baseline="-25000" dirty="0" err="1" smtClean="0"/>
              <a:t>r</a:t>
            </a:r>
            <a:r>
              <a:rPr lang="es-ES" sz="1800" b="1" baseline="-25000" dirty="0" smtClean="0"/>
              <a:t> </a:t>
            </a:r>
            <a:r>
              <a:rPr lang="es-ES" sz="1800" b="1" dirty="0" smtClean="0"/>
              <a:t>= </a:t>
            </a:r>
            <a:r>
              <a:rPr lang="es-ES" sz="1800" b="1" dirty="0" err="1"/>
              <a:t>T</a:t>
            </a:r>
            <a:r>
              <a:rPr lang="es-ES" sz="1800" b="1" dirty="0" err="1" smtClean="0"/>
              <a:t>ransport</a:t>
            </a:r>
            <a:r>
              <a:rPr lang="es-ES" sz="1800" b="1" dirty="0" smtClean="0"/>
              <a:t> </a:t>
            </a:r>
            <a:r>
              <a:rPr lang="es-ES" sz="1800" dirty="0" smtClean="0"/>
              <a:t>of </a:t>
            </a:r>
            <a:r>
              <a:rPr lang="es-ES" sz="1800" dirty="0" err="1" smtClean="0"/>
              <a:t>energy</a:t>
            </a:r>
            <a:r>
              <a:rPr lang="es-ES" sz="1800" dirty="0" smtClean="0"/>
              <a:t> </a:t>
            </a:r>
            <a:r>
              <a:rPr lang="es-ES" sz="1800" dirty="0" err="1" smtClean="0"/>
              <a:t>from</a:t>
            </a:r>
            <a:r>
              <a:rPr lang="es-ES" sz="1800" dirty="0" smtClean="0"/>
              <a:t> </a:t>
            </a:r>
            <a:r>
              <a:rPr lang="es-ES" sz="1800" dirty="0" err="1" smtClean="0"/>
              <a:t>or</a:t>
            </a:r>
            <a:r>
              <a:rPr lang="es-ES" sz="1800" dirty="0" smtClean="0"/>
              <a:t> </a:t>
            </a:r>
            <a:r>
              <a:rPr lang="es-ES" sz="1800" dirty="0" err="1" smtClean="0"/>
              <a:t>to</a:t>
            </a:r>
            <a:r>
              <a:rPr lang="es-ES" sz="1800" dirty="0" smtClean="0"/>
              <a:t> </a:t>
            </a:r>
            <a:r>
              <a:rPr lang="es-ES" sz="1800" dirty="0" err="1" smtClean="0"/>
              <a:t>other</a:t>
            </a:r>
            <a:r>
              <a:rPr lang="es-ES" sz="1800" dirty="0" smtClean="0"/>
              <a:t> </a:t>
            </a:r>
            <a:r>
              <a:rPr lang="es-ES" sz="1800" dirty="0" err="1" smtClean="0"/>
              <a:t>regions</a:t>
            </a:r>
            <a:r>
              <a:rPr lang="es-ES" sz="1800" dirty="0" smtClean="0"/>
              <a:t> of </a:t>
            </a:r>
            <a:r>
              <a:rPr lang="es-ES" sz="1800" dirty="0" err="1" smtClean="0"/>
              <a:t>flow</a:t>
            </a:r>
            <a:endParaRPr lang="es-ES" sz="1800" dirty="0" smtClean="0"/>
          </a:p>
          <a:p>
            <a:endParaRPr lang="es-ES" sz="1800" dirty="0"/>
          </a:p>
          <a:p>
            <a:r>
              <a:rPr lang="es-ES_tradnl" sz="1800" dirty="0"/>
              <a:t>In </a:t>
            </a:r>
            <a:r>
              <a:rPr lang="es-ES_tradnl" sz="1800" dirty="0" err="1"/>
              <a:t>mesoscale</a:t>
            </a:r>
            <a:r>
              <a:rPr lang="es-ES_tradnl" sz="1800" dirty="0"/>
              <a:t> </a:t>
            </a:r>
            <a:r>
              <a:rPr lang="es-ES_tradnl" sz="1800" dirty="0" err="1"/>
              <a:t>modeling</a:t>
            </a:r>
            <a:r>
              <a:rPr lang="es-ES_tradnl" sz="1800" dirty="0"/>
              <a:t>, TKE </a:t>
            </a:r>
            <a:r>
              <a:rPr lang="es-ES_tradnl" sz="1800" dirty="0" err="1"/>
              <a:t>is</a:t>
            </a:r>
            <a:r>
              <a:rPr lang="es-ES_tradnl" sz="1800" dirty="0"/>
              <a:t> </a:t>
            </a:r>
            <a:r>
              <a:rPr lang="es-ES_tradnl" sz="1800" dirty="0" err="1"/>
              <a:t>considered</a:t>
            </a:r>
            <a:r>
              <a:rPr lang="es-ES_tradnl" sz="1800" dirty="0"/>
              <a:t> </a:t>
            </a:r>
            <a:r>
              <a:rPr lang="es-ES_tradnl" sz="1800" dirty="0" err="1"/>
              <a:t>to</a:t>
            </a:r>
            <a:r>
              <a:rPr lang="es-ES_tradnl" sz="1800" dirty="0"/>
              <a:t> be </a:t>
            </a:r>
            <a:r>
              <a:rPr lang="es-ES_tradnl" sz="1800" dirty="0" err="1"/>
              <a:t>due</a:t>
            </a:r>
            <a:r>
              <a:rPr lang="es-ES_tradnl" sz="1800" dirty="0"/>
              <a:t> </a:t>
            </a:r>
            <a:r>
              <a:rPr lang="es-ES_tradnl" sz="1800" dirty="0" err="1"/>
              <a:t>to</a:t>
            </a:r>
            <a:r>
              <a:rPr lang="es-ES_tradnl" sz="1800" dirty="0"/>
              <a:t> </a:t>
            </a:r>
            <a:r>
              <a:rPr lang="es-ES_tradnl" sz="1800" dirty="0" err="1"/>
              <a:t>the</a:t>
            </a:r>
            <a:r>
              <a:rPr lang="es-ES_tradnl" sz="1800" dirty="0"/>
              <a:t> </a:t>
            </a:r>
            <a:r>
              <a:rPr lang="es-ES_tradnl" sz="1800" dirty="0" err="1"/>
              <a:t>unresolved</a:t>
            </a:r>
            <a:r>
              <a:rPr lang="es-ES_tradnl" sz="1800" dirty="0"/>
              <a:t>  </a:t>
            </a:r>
            <a:r>
              <a:rPr lang="es-ES_tradnl" sz="1800" dirty="0" err="1"/>
              <a:t>wind</a:t>
            </a:r>
            <a:r>
              <a:rPr lang="es-ES_tradnl" sz="1800" dirty="0"/>
              <a:t> (u', v', w'). </a:t>
            </a:r>
            <a:endParaRPr lang="es-ES" sz="1800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0B22A-31A1-2F44-AE7C-2DDF8C1A0CC6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289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Imagen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30200"/>
            <a:ext cx="8153400" cy="6553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1" name="Title 1"/>
          <p:cNvSpPr txBox="1">
            <a:spLocks/>
          </p:cNvSpPr>
          <p:nvPr/>
        </p:nvSpPr>
        <p:spPr bwMode="auto">
          <a:xfrm>
            <a:off x="457200" y="3048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/>
              <a:t>Nocturnal Turbulence</a:t>
            </a:r>
            <a:endParaRPr lang="en-US" sz="2000" dirty="0"/>
          </a:p>
        </p:txBody>
      </p:sp>
      <p:sp>
        <p:nvSpPr>
          <p:cNvPr id="9" name="Oval 8"/>
          <p:cNvSpPr/>
          <p:nvPr/>
        </p:nvSpPr>
        <p:spPr>
          <a:xfrm rot="19927638">
            <a:off x="2346694" y="1461149"/>
            <a:ext cx="772300" cy="1568450"/>
          </a:xfrm>
          <a:prstGeom prst="ellipse">
            <a:avLst/>
          </a:prstGeom>
          <a:noFill/>
          <a:ln w="1270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/>
          </a:p>
        </p:txBody>
      </p:sp>
      <p:sp>
        <p:nvSpPr>
          <p:cNvPr id="10" name="Oval 8"/>
          <p:cNvSpPr/>
          <p:nvPr/>
        </p:nvSpPr>
        <p:spPr>
          <a:xfrm>
            <a:off x="4267200" y="5715000"/>
            <a:ext cx="533400" cy="482600"/>
          </a:xfrm>
          <a:prstGeom prst="ellipse">
            <a:avLst/>
          </a:prstGeom>
          <a:noFill/>
          <a:ln w="1270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/>
          </a:p>
        </p:txBody>
      </p:sp>
      <p:sp>
        <p:nvSpPr>
          <p:cNvPr id="11" name="Oval 8"/>
          <p:cNvSpPr/>
          <p:nvPr/>
        </p:nvSpPr>
        <p:spPr>
          <a:xfrm>
            <a:off x="6248400" y="1295400"/>
            <a:ext cx="327025" cy="1905000"/>
          </a:xfrm>
          <a:prstGeom prst="ellipse">
            <a:avLst/>
          </a:prstGeom>
          <a:noFill/>
          <a:ln w="1270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/>
          </a:p>
        </p:txBody>
      </p:sp>
      <p:sp>
        <p:nvSpPr>
          <p:cNvPr id="13" name="Oval 8"/>
          <p:cNvSpPr/>
          <p:nvPr/>
        </p:nvSpPr>
        <p:spPr>
          <a:xfrm>
            <a:off x="7924800" y="990600"/>
            <a:ext cx="327025" cy="2133600"/>
          </a:xfrm>
          <a:prstGeom prst="ellipse">
            <a:avLst/>
          </a:prstGeom>
          <a:noFill/>
          <a:ln w="1270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/>
          </a:p>
        </p:txBody>
      </p:sp>
      <p:sp>
        <p:nvSpPr>
          <p:cNvPr id="99336" name="TextBox 7"/>
          <p:cNvSpPr txBox="1">
            <a:spLocks noChangeArrowheads="1"/>
          </p:cNvSpPr>
          <p:nvPr/>
        </p:nvSpPr>
        <p:spPr bwMode="auto">
          <a:xfrm>
            <a:off x="6575425" y="4191000"/>
            <a:ext cx="15465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dirty="0"/>
              <a:t>Nocturnal Turbulence</a:t>
            </a:r>
            <a:endParaRPr lang="es-ES_tradnl" sz="1000" dirty="0">
              <a:latin typeface="Times" charset="0"/>
              <a:ea typeface="ＭＳ 明朝" charset="0"/>
              <a:cs typeface="ＭＳ 明朝" charset="0"/>
            </a:endParaRPr>
          </a:p>
        </p:txBody>
      </p:sp>
      <p:cxnSp>
        <p:nvCxnSpPr>
          <p:cNvPr id="16" name="Conector recto de flecha 15"/>
          <p:cNvCxnSpPr/>
          <p:nvPr/>
        </p:nvCxnSpPr>
        <p:spPr>
          <a:xfrm>
            <a:off x="3276600" y="2743200"/>
            <a:ext cx="3352800" cy="1524000"/>
          </a:xfrm>
          <a:prstGeom prst="straightConnector1">
            <a:avLst/>
          </a:prstGeom>
          <a:ln w="952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 flipV="1">
            <a:off x="4648200" y="4495800"/>
            <a:ext cx="1981200" cy="1219200"/>
          </a:xfrm>
          <a:prstGeom prst="straightConnector1">
            <a:avLst/>
          </a:prstGeom>
          <a:ln w="952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>
            <a:stCxn id="11" idx="4"/>
          </p:cNvCxnSpPr>
          <p:nvPr/>
        </p:nvCxnSpPr>
        <p:spPr>
          <a:xfrm>
            <a:off x="6411913" y="3200400"/>
            <a:ext cx="446087" cy="914400"/>
          </a:xfrm>
          <a:prstGeom prst="straightConnector1">
            <a:avLst/>
          </a:prstGeom>
          <a:ln w="952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340" name="CuadroTexto 5"/>
          <p:cNvSpPr txBox="1">
            <a:spLocks noChangeArrowheads="1"/>
          </p:cNvSpPr>
          <p:nvPr/>
        </p:nvSpPr>
        <p:spPr bwMode="auto">
          <a:xfrm>
            <a:off x="4724400" y="2514600"/>
            <a:ext cx="152400" cy="369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s-ES" sz="1800"/>
          </a:p>
        </p:txBody>
      </p:sp>
      <p:pic>
        <p:nvPicPr>
          <p:cNvPr id="99341" name="Imagen 11" descr="ws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71600"/>
            <a:ext cx="2190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0B22A-31A1-2F44-AE7C-2DDF8C1A0CC6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090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Origin of Nocturnal Turbulence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924800" cy="4525963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dirty="0" smtClean="0"/>
              <a:t>Growth of stable layer above rim and Mt. Sharp conducive to mountain wave amplification.</a:t>
            </a:r>
          </a:p>
          <a:p>
            <a:pPr>
              <a:defRPr/>
            </a:pPr>
            <a:r>
              <a:rPr lang="en-US" dirty="0" smtClean="0"/>
              <a:t>Stable layer decouples air above from surface, reduces eddy friction, and air accelerates.</a:t>
            </a:r>
          </a:p>
          <a:p>
            <a:pPr>
              <a:defRPr/>
            </a:pPr>
            <a:r>
              <a:rPr lang="en-US" dirty="0" smtClean="0"/>
              <a:t>Accelerating air increases vertical shear, which lowers Richardson Number until turbulence sets in.</a:t>
            </a:r>
          </a:p>
          <a:p>
            <a:pPr>
              <a:defRPr/>
            </a:pPr>
            <a:r>
              <a:rPr lang="en-US" dirty="0" smtClean="0"/>
              <a:t>Turbulence mixes to surface, bringing down warm air.</a:t>
            </a:r>
            <a:endParaRPr lang="en-US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8E3C81-3445-DF4A-8EBA-22C49913426D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281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Imagen 5" descr="140805-curiosity_4186595d41e6c16176be0cd9c34fbe6d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-533400"/>
            <a:ext cx="9334500" cy="751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e 6"/>
          <p:cNvSpPr/>
          <p:nvPr/>
        </p:nvSpPr>
        <p:spPr>
          <a:xfrm>
            <a:off x="3886200" y="1752600"/>
            <a:ext cx="457200" cy="3810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/>
          </a:p>
        </p:txBody>
      </p:sp>
      <p:sp>
        <p:nvSpPr>
          <p:cNvPr id="10" name="Elipse 9"/>
          <p:cNvSpPr/>
          <p:nvPr/>
        </p:nvSpPr>
        <p:spPr>
          <a:xfrm>
            <a:off x="4724400" y="2362200"/>
            <a:ext cx="228600" cy="2286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/>
          </a:p>
        </p:txBody>
      </p:sp>
      <p:sp>
        <p:nvSpPr>
          <p:cNvPr id="11" name="Elipse 10"/>
          <p:cNvSpPr/>
          <p:nvPr/>
        </p:nvSpPr>
        <p:spPr>
          <a:xfrm>
            <a:off x="5410200" y="2971800"/>
            <a:ext cx="381000" cy="3810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200400" y="381000"/>
            <a:ext cx="6705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s-ES_tradnl" sz="30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REMS (</a:t>
            </a:r>
            <a:r>
              <a:rPr lang="es-ES_tradnl" sz="3000" b="1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Rover</a:t>
            </a:r>
            <a:r>
              <a:rPr lang="es-ES_tradnl" sz="30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 </a:t>
            </a:r>
            <a:r>
              <a:rPr lang="es-ES_tradnl" sz="3000" b="1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Environmental</a:t>
            </a:r>
            <a:r>
              <a:rPr lang="es-ES_tradnl" sz="30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 </a:t>
            </a:r>
            <a:r>
              <a:rPr lang="es-ES_tradnl" sz="3000" b="1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Monitoring</a:t>
            </a:r>
            <a:r>
              <a:rPr lang="es-ES_tradnl" sz="30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 </a:t>
            </a:r>
            <a:r>
              <a:rPr lang="es-ES_tradnl" sz="3000" b="1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System</a:t>
            </a:r>
            <a:r>
              <a:rPr lang="es-ES_tradnl" sz="30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)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9FB146-EA06-EB46-B9E3-62B61B5A721C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cxnSp>
        <p:nvCxnSpPr>
          <p:cNvPr id="22" name="Conector recto de flecha 21"/>
          <p:cNvCxnSpPr>
            <a:endCxn id="11" idx="0"/>
          </p:cNvCxnSpPr>
          <p:nvPr/>
        </p:nvCxnSpPr>
        <p:spPr>
          <a:xfrm flipH="1">
            <a:off x="5600700" y="685800"/>
            <a:ext cx="1257300" cy="2286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>
            <a:endCxn id="7" idx="7"/>
          </p:cNvCxnSpPr>
          <p:nvPr/>
        </p:nvCxnSpPr>
        <p:spPr>
          <a:xfrm flipH="1">
            <a:off x="4276725" y="685800"/>
            <a:ext cx="2581275" cy="11223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 flipH="1">
            <a:off x="4953000" y="685800"/>
            <a:ext cx="1905000" cy="1676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50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CuadroTexto 8"/>
          <p:cNvSpPr txBox="1">
            <a:spLocks noChangeArrowheads="1"/>
          </p:cNvSpPr>
          <p:nvPr/>
        </p:nvSpPr>
        <p:spPr bwMode="auto">
          <a:xfrm>
            <a:off x="6553200" y="1219200"/>
            <a:ext cx="2514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 eaLnBrk="1" hangingPunct="1"/>
            <a:endParaRPr lang="es-ES" sz="1800" dirty="0"/>
          </a:p>
          <a:p>
            <a:pPr algn="ctr" eaLnBrk="1" hangingPunct="1"/>
            <a:r>
              <a:rPr lang="es-ES" sz="1800" dirty="0" err="1"/>
              <a:t>Two</a:t>
            </a:r>
            <a:r>
              <a:rPr lang="es-ES" sz="1800" dirty="0"/>
              <a:t> </a:t>
            </a:r>
            <a:r>
              <a:rPr lang="es-ES" sz="1800" dirty="0" err="1"/>
              <a:t>recently</a:t>
            </a:r>
            <a:r>
              <a:rPr lang="es-ES" sz="1800" dirty="0"/>
              <a:t> </a:t>
            </a:r>
            <a:r>
              <a:rPr lang="es-ES" sz="1800" dirty="0" err="1"/>
              <a:t>papers</a:t>
            </a:r>
            <a:r>
              <a:rPr lang="es-ES" sz="1800" dirty="0"/>
              <a:t> </a:t>
            </a:r>
            <a:r>
              <a:rPr lang="es-ES" sz="1800" dirty="0" err="1" smtClean="0"/>
              <a:t>published</a:t>
            </a:r>
            <a:r>
              <a:rPr lang="es-ES" sz="1800" dirty="0" smtClean="0"/>
              <a:t> in </a:t>
            </a:r>
            <a:r>
              <a:rPr lang="es-ES" sz="1800" dirty="0" err="1"/>
              <a:t>Icarus</a:t>
            </a:r>
            <a:r>
              <a:rPr lang="es-ES" sz="1800" dirty="0"/>
              <a:t> </a:t>
            </a:r>
          </a:p>
        </p:txBody>
      </p:sp>
      <p:pic>
        <p:nvPicPr>
          <p:cNvPr id="38914" name="Imagen 2" descr="partII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3505200"/>
            <a:ext cx="6737350" cy="2809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044DA3-FC98-C743-AD5F-D74843EB2942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pic>
        <p:nvPicPr>
          <p:cNvPr id="38916" name="Imagen 1" descr="paper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6477000" cy="3127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415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99" y="1602258"/>
            <a:ext cx="9220200" cy="486839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17498" y="5258399"/>
            <a:ext cx="3137269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Phoenix:  Flat with limited Met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06" y="2971201"/>
            <a:ext cx="2443855" cy="2287198"/>
          </a:xfrm>
          <a:prstGeom prst="rect">
            <a:avLst/>
          </a:prstGeom>
          <a:effectLst>
            <a:glow rad="254000">
              <a:schemeClr val="tx1"/>
            </a:glow>
          </a:effectLst>
        </p:spPr>
      </p:pic>
      <p:cxnSp>
        <p:nvCxnSpPr>
          <p:cNvPr id="23" name="Straight Connector 22"/>
          <p:cNvCxnSpPr/>
          <p:nvPr/>
        </p:nvCxnSpPr>
        <p:spPr>
          <a:xfrm flipH="1">
            <a:off x="764206" y="2133600"/>
            <a:ext cx="835995" cy="8376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1600200" y="2133600"/>
            <a:ext cx="1635701" cy="8376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Oil and Water: Topography and Mission Meteorology</a:t>
            </a:r>
            <a:endParaRPr lang="en-US" sz="2800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B05D-20DD-B948-A23F-E0605048A8D6}" type="slidenum">
              <a:rPr lang="es-ES" smtClean="0"/>
              <a:t>6</a:t>
            </a:fld>
            <a:endParaRPr lang="es-ES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EPSC2015, NANTES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1150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99" y="1602258"/>
            <a:ext cx="9220200" cy="48683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512453"/>
            <a:ext cx="3048000" cy="3048000"/>
          </a:xfrm>
          <a:prstGeom prst="rect">
            <a:avLst/>
          </a:prstGeom>
          <a:effectLst>
            <a:glow rad="266700">
              <a:schemeClr val="tx1"/>
            </a:glow>
          </a:effectLst>
        </p:spPr>
      </p:pic>
      <p:cxnSp>
        <p:nvCxnSpPr>
          <p:cNvPr id="10" name="Straight Connector 9"/>
          <p:cNvCxnSpPr/>
          <p:nvPr/>
        </p:nvCxnSpPr>
        <p:spPr>
          <a:xfrm flipV="1">
            <a:off x="6858000" y="4419600"/>
            <a:ext cx="1981200" cy="11408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858000" y="2512453"/>
            <a:ext cx="1981200" cy="19071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729394" y="5715000"/>
            <a:ext cx="3209212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Spirit:  Topography with no Met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Oil and Water: Topography and Mission Meteorology</a:t>
            </a:r>
            <a:endParaRPr lang="en-US" sz="2800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B05D-20DD-B948-A23F-E0605048A8D6}" type="slidenum">
              <a:rPr lang="es-ES" smtClean="0"/>
              <a:t>7</a:t>
            </a:fld>
            <a:endParaRPr lang="es-ES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EPSC2015, NANTES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5463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99" y="1602258"/>
            <a:ext cx="9220200" cy="4868391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7848600" y="4114800"/>
            <a:ext cx="152400" cy="152400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32091" y="4278868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MSL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057400"/>
            <a:ext cx="5334000" cy="3476758"/>
          </a:xfrm>
          <a:effectLst>
            <a:glow rad="139700">
              <a:schemeClr val="tx1"/>
            </a:glow>
            <a:softEdge rad="0"/>
          </a:effec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6607091" y="2097857"/>
            <a:ext cx="1317708" cy="20169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581807" y="4267200"/>
            <a:ext cx="1266793" cy="12954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Gale: A Region of Complex Topography </a:t>
            </a:r>
            <a:r>
              <a:rPr lang="en-US" u="sng" dirty="0" smtClean="0"/>
              <a:t>With</a:t>
            </a:r>
            <a:r>
              <a:rPr lang="en-US" dirty="0" smtClean="0"/>
              <a:t> Meteorological Instrumentation (REMS)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96321" y="5768459"/>
            <a:ext cx="8075159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MSL provides the first opportunity to look at strongly forced mesoscale meteorology</a:t>
            </a:r>
            <a:endParaRPr lang="en-US" dirty="0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B05D-20DD-B948-A23F-E0605048A8D6}" type="slidenum">
              <a:rPr lang="es-ES" smtClean="0"/>
              <a:t>8</a:t>
            </a:fld>
            <a:endParaRPr lang="es-ES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EPSC2015, NANTES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4579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228600" y="1079500"/>
            <a:ext cx="8610600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s-ES" dirty="0" err="1"/>
              <a:t>Mesoscale</a:t>
            </a:r>
            <a:r>
              <a:rPr lang="es-ES" dirty="0"/>
              <a:t> </a:t>
            </a:r>
            <a:r>
              <a:rPr lang="es-ES" dirty="0" err="1"/>
              <a:t>model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simulates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circulations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Martian</a:t>
            </a:r>
            <a:r>
              <a:rPr lang="es-ES" dirty="0"/>
              <a:t> </a:t>
            </a:r>
            <a:r>
              <a:rPr lang="es-ES" dirty="0" err="1"/>
              <a:t>atmosphere</a:t>
            </a:r>
            <a:r>
              <a:rPr lang="es-ES" dirty="0"/>
              <a:t> at regional and local </a:t>
            </a:r>
            <a:r>
              <a:rPr lang="es-ES" dirty="0" err="1"/>
              <a:t>scales</a:t>
            </a:r>
            <a:r>
              <a:rPr lang="es-ES" dirty="0"/>
              <a:t> [</a:t>
            </a:r>
            <a:r>
              <a:rPr lang="es-ES" dirty="0" err="1"/>
              <a:t>Rafkin</a:t>
            </a:r>
            <a:r>
              <a:rPr lang="es-ES" dirty="0"/>
              <a:t> et al. 2001]. </a:t>
            </a:r>
            <a:r>
              <a:rPr lang="es-ES" dirty="0" err="1"/>
              <a:t>Applied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MSL </a:t>
            </a:r>
            <a:r>
              <a:rPr lang="es-ES" dirty="0" err="1"/>
              <a:t>landing</a:t>
            </a:r>
            <a:r>
              <a:rPr lang="es-ES" dirty="0"/>
              <a:t> </a:t>
            </a:r>
            <a:r>
              <a:rPr lang="es-ES" dirty="0" err="1"/>
              <a:t>site</a:t>
            </a:r>
            <a:r>
              <a:rPr lang="es-ES" dirty="0"/>
              <a:t> at Gale </a:t>
            </a:r>
            <a:r>
              <a:rPr lang="es-ES" dirty="0" err="1"/>
              <a:t>crater</a:t>
            </a:r>
            <a:r>
              <a:rPr lang="es-ES" dirty="0"/>
              <a:t>. </a:t>
            </a:r>
            <a:r>
              <a:rPr lang="es-ES" dirty="0" err="1"/>
              <a:t>Includes</a:t>
            </a:r>
            <a:r>
              <a:rPr lang="es-ES" dirty="0" smtClean="0"/>
              <a:t>:</a:t>
            </a:r>
          </a:p>
          <a:p>
            <a:pPr algn="just"/>
            <a:endParaRPr lang="es-ES" dirty="0"/>
          </a:p>
          <a:p>
            <a:pPr marL="742950" lvl="1" indent="-285750" algn="just">
              <a:buFont typeface="Arial"/>
              <a:buChar char="•"/>
            </a:pPr>
            <a:r>
              <a:rPr lang="es-ES" dirty="0" smtClean="0"/>
              <a:t>Non </a:t>
            </a:r>
            <a:r>
              <a:rPr lang="es-ES" dirty="0" err="1"/>
              <a:t>hydrostatic</a:t>
            </a:r>
            <a:r>
              <a:rPr lang="es-ES" dirty="0"/>
              <a:t> </a:t>
            </a:r>
            <a:r>
              <a:rPr lang="es-ES" dirty="0" err="1"/>
              <a:t>dynamics</a:t>
            </a:r>
            <a:endParaRPr lang="es-ES" dirty="0"/>
          </a:p>
          <a:p>
            <a:pPr marL="742950" lvl="1" indent="-285750" algn="just">
              <a:buFont typeface="Arial"/>
              <a:buChar char="•"/>
            </a:pPr>
            <a:r>
              <a:rPr lang="es-ES" dirty="0"/>
              <a:t>Conductive regolith model (with CO</a:t>
            </a:r>
            <a:r>
              <a:rPr lang="es-ES" baseline="-25000" dirty="0"/>
              <a:t>2</a:t>
            </a:r>
            <a:r>
              <a:rPr lang="es-ES" dirty="0"/>
              <a:t> </a:t>
            </a:r>
            <a:r>
              <a:rPr lang="es-ES" dirty="0" err="1"/>
              <a:t>deposition</a:t>
            </a:r>
            <a:r>
              <a:rPr lang="es-ES" dirty="0"/>
              <a:t> and </a:t>
            </a:r>
            <a:r>
              <a:rPr lang="es-ES" dirty="0" err="1"/>
              <a:t>sublimation</a:t>
            </a:r>
            <a:r>
              <a:rPr lang="es-ES" dirty="0"/>
              <a:t>)</a:t>
            </a:r>
          </a:p>
          <a:p>
            <a:pPr marL="742950" lvl="1" indent="-285750" algn="just">
              <a:buFont typeface="Arial"/>
              <a:buChar char="•"/>
            </a:pPr>
            <a:r>
              <a:rPr lang="es-ES" dirty="0"/>
              <a:t>Water microphysics (not active for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experiment</a:t>
            </a:r>
            <a:r>
              <a:rPr lang="es-ES" dirty="0" smtClean="0"/>
              <a:t>)</a:t>
            </a:r>
          </a:p>
          <a:p>
            <a:pPr lvl="1" algn="just"/>
            <a:endParaRPr lang="es-ES" dirty="0" smtClean="0"/>
          </a:p>
          <a:p>
            <a:pPr marL="285750" lvl="1" indent="-285750" algn="just">
              <a:buFont typeface="Arial"/>
              <a:buChar char="•"/>
            </a:pPr>
            <a:r>
              <a:rPr lang="es-ES" dirty="0"/>
              <a:t>Initialization, </a:t>
            </a:r>
            <a:r>
              <a:rPr lang="es-ES" dirty="0" err="1" smtClean="0"/>
              <a:t>boundary</a:t>
            </a:r>
            <a:r>
              <a:rPr lang="es-ES" dirty="0" smtClean="0"/>
              <a:t> </a:t>
            </a:r>
            <a:r>
              <a:rPr lang="es-ES" dirty="0" err="1" smtClean="0"/>
              <a:t>conditions</a:t>
            </a:r>
            <a:r>
              <a:rPr lang="es-ES" dirty="0"/>
              <a:t> </a:t>
            </a:r>
            <a:r>
              <a:rPr lang="es-ES" dirty="0" smtClean="0"/>
              <a:t>and CO</a:t>
            </a:r>
            <a:r>
              <a:rPr lang="es-ES" baseline="-25000" dirty="0" smtClean="0"/>
              <a:t>2</a:t>
            </a:r>
            <a:r>
              <a:rPr lang="es-ES" dirty="0" smtClean="0"/>
              <a:t> ice </a:t>
            </a:r>
            <a:r>
              <a:rPr lang="es-ES" dirty="0"/>
              <a:t>data are taken from a NASA Ames GCM </a:t>
            </a:r>
            <a:r>
              <a:rPr lang="es-ES" dirty="0" smtClean="0"/>
              <a:t>[</a:t>
            </a:r>
            <a:r>
              <a:rPr lang="es-ES" dirty="0" err="1" smtClean="0"/>
              <a:t>Kahre</a:t>
            </a:r>
            <a:r>
              <a:rPr lang="es-ES" dirty="0" smtClean="0"/>
              <a:t>, Haberle et al.]:</a:t>
            </a:r>
          </a:p>
          <a:p>
            <a:pPr marL="0" lvl="1" algn="just"/>
            <a:endParaRPr lang="es-ES" dirty="0"/>
          </a:p>
          <a:p>
            <a:pPr marL="742950" lvl="2" indent="-285750" algn="just">
              <a:buFont typeface="Arial"/>
              <a:buChar char="•"/>
            </a:pPr>
            <a:r>
              <a:rPr lang="es-ES" dirty="0" smtClean="0"/>
              <a:t>Simulation </a:t>
            </a:r>
            <a:r>
              <a:rPr lang="es-ES" dirty="0"/>
              <a:t>with column dust opacity driven by zonally-averaged TES retrievals. </a:t>
            </a:r>
            <a:endParaRPr lang="es-ES" dirty="0" smtClean="0"/>
          </a:p>
          <a:p>
            <a:pPr marL="742950" lvl="2" indent="-285750" algn="just">
              <a:buFont typeface="Arial"/>
              <a:buChar char="•"/>
            </a:pPr>
            <a:r>
              <a:rPr lang="es-ES" dirty="0" smtClean="0"/>
              <a:t>Vertical </a:t>
            </a:r>
            <a:r>
              <a:rPr lang="es-ES" dirty="0"/>
              <a:t>dust distribution is given by a Conrath-v parameterization that varies with season and latitude</a:t>
            </a:r>
            <a:r>
              <a:rPr lang="es-ES" dirty="0" smtClean="0"/>
              <a:t>.</a:t>
            </a:r>
          </a:p>
          <a:p>
            <a:pPr marL="742950" lvl="2" indent="-285750" algn="just">
              <a:buFont typeface="Arial"/>
              <a:buChar char="•"/>
            </a:pPr>
            <a:r>
              <a:rPr lang="es-ES" dirty="0"/>
              <a:t>NASA Ames two-stream, correlated-k </a:t>
            </a:r>
            <a:r>
              <a:rPr lang="es-ES" dirty="0" err="1" smtClean="0"/>
              <a:t>radiation</a:t>
            </a:r>
            <a:endParaRPr lang="es-ES" dirty="0" smtClean="0"/>
          </a:p>
          <a:p>
            <a:pPr algn="just"/>
            <a:endParaRPr lang="es-ES" dirty="0"/>
          </a:p>
          <a:p>
            <a:pPr marL="285750" indent="-285750" algn="just">
              <a:buFont typeface="Arial"/>
              <a:buChar char="•"/>
            </a:pPr>
            <a:r>
              <a:rPr lang="es-ES" dirty="0" smtClean="0"/>
              <a:t>Topography shadowing and slope </a:t>
            </a:r>
            <a:r>
              <a:rPr lang="es-ES" dirty="0" err="1" smtClean="0"/>
              <a:t>radiation</a:t>
            </a:r>
            <a:r>
              <a:rPr lang="es-ES" dirty="0" smtClean="0"/>
              <a:t> </a:t>
            </a:r>
            <a:r>
              <a:rPr lang="es-ES" dirty="0" err="1" smtClean="0"/>
              <a:t>effects</a:t>
            </a:r>
            <a:endParaRPr lang="es-ES" dirty="0" smtClean="0"/>
          </a:p>
          <a:p>
            <a:pPr algn="just"/>
            <a:endParaRPr lang="es-ES" dirty="0"/>
          </a:p>
          <a:p>
            <a:pPr marL="285750" indent="-285750" algn="just">
              <a:buFont typeface="Arial"/>
              <a:buChar char="•"/>
            </a:pPr>
            <a:endParaRPr lang="es-ES" dirty="0"/>
          </a:p>
          <a:p>
            <a:endParaRPr lang="es-E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96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MRAMS</a:t>
            </a:r>
            <a:r>
              <a:rPr lang="en-US" sz="2800" dirty="0"/>
              <a:t>: Mars Regional Atmospheric Modeling System 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B05D-20DD-B948-A23F-E0605048A8D6}" type="slidenum">
              <a:rPr lang="es-ES" smtClean="0"/>
              <a:t>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EPSC2015, NANTES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0989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Personalizar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4601</TotalTime>
  <Words>2749</Words>
  <Application>Microsoft Macintosh PowerPoint</Application>
  <PresentationFormat>Presentación en pantalla (4:3)</PresentationFormat>
  <Paragraphs>434</Paragraphs>
  <Slides>55</Slides>
  <Notes>16</Notes>
  <HiddenSlides>0</HiddenSlides>
  <MMClips>3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55</vt:i4>
      </vt:variant>
    </vt:vector>
  </HeadingPairs>
  <TitlesOfParts>
    <vt:vector size="57" baseType="lpstr">
      <vt:lpstr>Tema de Office</vt:lpstr>
      <vt:lpstr>Documento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Evening pressure oscillations</vt:lpstr>
      <vt:lpstr>Seasonal Changes in Pressure</vt:lpstr>
      <vt:lpstr>Presentación de PowerPoint</vt:lpstr>
      <vt:lpstr>Presentación de PowerPoint</vt:lpstr>
      <vt:lpstr>Presentación de PowerPoint</vt:lpstr>
      <vt:lpstr>Presentación de PowerPoint</vt:lpstr>
      <vt:lpstr>Local Weather is the Sum of Different Scale Circulations</vt:lpstr>
      <vt:lpstr>Presentación de PowerPoint</vt:lpstr>
      <vt:lpstr>Upslope/Downslope Winds</vt:lpstr>
      <vt:lpstr>Global scale circulation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Implications for Water, Dust and Trace Gasses</vt:lpstr>
      <vt:lpstr>Gale Crater Water Cycle</vt:lpstr>
      <vt:lpstr>Seasonal Water Vapor Transport</vt:lpstr>
      <vt:lpstr>Presentación de PowerPoint</vt:lpstr>
      <vt:lpstr>Summary of Water Story</vt:lpstr>
      <vt:lpstr>Conclusions</vt:lpstr>
      <vt:lpstr>Backup Slides</vt:lpstr>
      <vt:lpstr>Presentación de PowerPoint</vt:lpstr>
      <vt:lpstr>Presentación de PowerPoint</vt:lpstr>
      <vt:lpstr>Presentación de PowerPoint</vt:lpstr>
      <vt:lpstr>Solar longitude (Ls)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Origin of Nocturnal Turbulence</vt:lpstr>
      <vt:lpstr>Presentación de PowerPoint</vt:lpstr>
      <vt:lpstr>Presentación de PowerPoint</vt:lpstr>
    </vt:vector>
  </TitlesOfParts>
  <Company>CSIC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CSIC</dc:creator>
  <cp:lastModifiedBy>CSIC</cp:lastModifiedBy>
  <cp:revision>206</cp:revision>
  <dcterms:created xsi:type="dcterms:W3CDTF">2015-05-19T17:47:10Z</dcterms:created>
  <dcterms:modified xsi:type="dcterms:W3CDTF">2016-07-18T15:00:23Z</dcterms:modified>
</cp:coreProperties>
</file>