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emf" ContentType="image/x-emf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546" r:id="rId2"/>
    <p:sldId id="672" r:id="rId3"/>
    <p:sldId id="562" r:id="rId4"/>
    <p:sldId id="601" r:id="rId5"/>
    <p:sldId id="640" r:id="rId6"/>
    <p:sldId id="659" r:id="rId7"/>
    <p:sldId id="528" r:id="rId8"/>
    <p:sldId id="619" r:id="rId9"/>
    <p:sldId id="452" r:id="rId10"/>
    <p:sldId id="454" r:id="rId11"/>
    <p:sldId id="645" r:id="rId12"/>
    <p:sldId id="646" r:id="rId13"/>
    <p:sldId id="679" r:id="rId14"/>
    <p:sldId id="678" r:id="rId15"/>
    <p:sldId id="674" r:id="rId16"/>
    <p:sldId id="606" r:id="rId17"/>
    <p:sldId id="632" r:id="rId18"/>
    <p:sldId id="636" r:id="rId19"/>
    <p:sldId id="660" r:id="rId20"/>
    <p:sldId id="661" r:id="rId21"/>
    <p:sldId id="281" r:id="rId22"/>
    <p:sldId id="610" r:id="rId23"/>
    <p:sldId id="671" r:id="rId24"/>
    <p:sldId id="675" r:id="rId25"/>
    <p:sldId id="662" r:id="rId26"/>
    <p:sldId id="664" r:id="rId27"/>
    <p:sldId id="668" r:id="rId28"/>
    <p:sldId id="669" r:id="rId29"/>
    <p:sldId id="670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B46"/>
    <a:srgbClr val="558FD2"/>
    <a:srgbClr val="0080FF"/>
    <a:srgbClr val="00FFFF"/>
    <a:srgbClr val="800000"/>
    <a:srgbClr val="FF9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21" autoAdjust="0"/>
    <p:restoredTop sz="94660"/>
  </p:normalViewPr>
  <p:slideViewPr>
    <p:cSldViewPr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B07AA5-42CE-0B44-BB9D-A6FC287A6303}" type="datetimeFigureOut">
              <a:rPr lang="es-ES"/>
              <a:pPr>
                <a:defRPr/>
              </a:pPr>
              <a:t>02/06/16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A90197-8E6B-EA4B-9745-19337A259D9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6246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00C4F9-EBA4-F74F-8713-85EFE9141D50}" type="datetimeFigureOut">
              <a:rPr lang="en-US"/>
              <a:pPr>
                <a:defRPr/>
              </a:pPr>
              <a:t>02/06/16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B2C2CE-161E-BD4D-9826-D5C63C5619A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64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1B5720-703E-C440-8D55-2EDADA17332C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F7E0FC-A8DC-9342-BA98-968225E4FCF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EF2F43-77AC-9E4B-B63F-B7D90B7EBEA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sz="2900" b="1">
                <a:latin typeface="Calibri" charset="0"/>
              </a:rPr>
              <a:t>0.5 Pa and 12-18 minutes duration</a:t>
            </a: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177ED3-A8BB-CA45-99A4-6A152D08E15F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0D0BAC-29EC-4D4B-955B-D274AE07743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z="20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2668BD-FEDC-3841-A766-58FDD66F89A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>
              <a:latin typeface="Calibri" charset="0"/>
              <a:sym typeface="Wingdings" charset="0"/>
            </a:endParaRPr>
          </a:p>
        </p:txBody>
      </p:sp>
      <p:sp>
        <p:nvSpPr>
          <p:cNvPr id="2355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6E3A2EB-F0AC-C543-8169-E4115DF1F5B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6B1560-4525-0D43-891E-0F05F649CD4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AE8333-F5CF-2748-A605-1C9E38D67FA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>
              <a:latin typeface="Calibri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3B604F-1D8A-3449-955B-4C47F49487C3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b="1">
              <a:latin typeface="Calibri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F63607-4EE0-FF49-80A2-B9E9556B26DA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Dynamical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forcing</a:t>
            </a:r>
            <a:r>
              <a:rPr lang="es-ES" baseline="0" dirty="0" smtClean="0"/>
              <a:t> </a:t>
            </a:r>
            <a:r>
              <a:rPr lang="es-ES" baseline="0" dirty="0" smtClean="0">
                <a:sym typeface="Wingdings"/>
              </a:rPr>
              <a:t> THERMAL TIDE + MOUNTAIN WAVES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A87CA-A841-0E45-8AE4-3E17A0DE3051}" type="slidenum">
              <a:rPr lang="es-ES" smtClean="0"/>
              <a:t>13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922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92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5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0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4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5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0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5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8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09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3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5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4" Type="http://schemas.openxmlformats.org/officeDocument/2006/relationships/video" Target="../media/media4.avi"/><Relationship Id="rId5" Type="http://schemas.microsoft.com/office/2007/relationships/media" Target="../media/media5.avi"/><Relationship Id="rId6" Type="http://schemas.openxmlformats.org/officeDocument/2006/relationships/video" Target="../media/media5.avi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.avi"/><Relationship Id="rId4" Type="http://schemas.openxmlformats.org/officeDocument/2006/relationships/video" Target="../media/media7.avi"/><Relationship Id="rId5" Type="http://schemas.microsoft.com/office/2007/relationships/media" Target="../media/media8.avi"/><Relationship Id="rId6" Type="http://schemas.openxmlformats.org/officeDocument/2006/relationships/video" Target="../media/media8.avi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uadroTexto 3"/>
          <p:cNvSpPr txBox="1">
            <a:spLocks noChangeArrowheads="1"/>
          </p:cNvSpPr>
          <p:nvPr/>
        </p:nvSpPr>
        <p:spPr bwMode="auto">
          <a:xfrm>
            <a:off x="1981200" y="762000"/>
            <a:ext cx="54102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900" b="1" dirty="0">
                <a:solidFill>
                  <a:schemeClr val="bg1"/>
                </a:solidFill>
                <a:latin typeface="Arial" charset="0"/>
              </a:rPr>
              <a:t>Jorge Pla-García</a:t>
            </a:r>
            <a:r>
              <a:rPr lang="es-ES" sz="1600" baseline="30000" dirty="0">
                <a:solidFill>
                  <a:schemeClr val="bg1"/>
                </a:solidFill>
                <a:latin typeface="Arial" charset="0"/>
              </a:rPr>
              <a:t>1,2</a:t>
            </a:r>
          </a:p>
          <a:p>
            <a:pPr algn="ctr" eaLnBrk="1" hangingPunct="1"/>
            <a:r>
              <a:rPr lang="es-ES" sz="1900" b="1" dirty="0" err="1">
                <a:solidFill>
                  <a:schemeClr val="bg1"/>
                </a:solidFill>
                <a:latin typeface="Arial" charset="0"/>
              </a:rPr>
              <a:t>Scot</a:t>
            </a:r>
            <a:r>
              <a:rPr lang="es-ES" sz="1900" b="1" dirty="0">
                <a:solidFill>
                  <a:schemeClr val="bg1"/>
                </a:solidFill>
                <a:latin typeface="Arial" charset="0"/>
              </a:rPr>
              <a:t> C.R. </a:t>
            </a:r>
            <a:r>
              <a:rPr lang="es-ES" sz="1900" b="1" dirty="0" smtClean="0">
                <a:solidFill>
                  <a:schemeClr val="bg1"/>
                </a:solidFill>
                <a:latin typeface="Arial" charset="0"/>
              </a:rPr>
              <a:t>Rafkin</a:t>
            </a:r>
            <a:r>
              <a:rPr lang="es-ES" sz="1900" b="1" baseline="30000" dirty="0" smtClean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s-ES" sz="1900" b="1" dirty="0" smtClean="0">
                <a:solidFill>
                  <a:schemeClr val="bg1"/>
                </a:solidFill>
                <a:latin typeface="Arial" charset="0"/>
              </a:rPr>
              <a:t>, Alberto Gonzalez-Fair</a:t>
            </a:r>
            <a:r>
              <a:rPr lang="es-ES" sz="1900" b="1" dirty="0" smtClean="0">
                <a:solidFill>
                  <a:schemeClr val="bg1"/>
                </a:solidFill>
                <a:latin typeface="Arial" charset="0"/>
              </a:rPr>
              <a:t>én</a:t>
            </a:r>
            <a:r>
              <a:rPr lang="es-ES" sz="1600" baseline="30000" dirty="0">
                <a:solidFill>
                  <a:schemeClr val="bg1"/>
                </a:solidFill>
                <a:latin typeface="Arial" charset="0"/>
              </a:rPr>
              <a:t>1</a:t>
            </a:r>
            <a:endParaRPr lang="es-ES" sz="1600" baseline="300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r>
              <a:rPr lang="es-ES" sz="1200" baseline="30000" dirty="0">
                <a:solidFill>
                  <a:schemeClr val="bg1"/>
                </a:solidFill>
                <a:latin typeface="Arial" charset="0"/>
              </a:rPr>
              <a:t>1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Centro de </a:t>
            </a:r>
            <a:r>
              <a:rPr lang="es-ES" sz="1200" dirty="0" err="1">
                <a:solidFill>
                  <a:schemeClr val="bg1"/>
                </a:solidFill>
                <a:latin typeface="Arial" charset="0"/>
              </a:rPr>
              <a:t>Astrobiología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 (CSIC-INTA), Madrid, </a:t>
            </a:r>
            <a:r>
              <a:rPr lang="es-ES" sz="1200" dirty="0" err="1">
                <a:solidFill>
                  <a:schemeClr val="bg1"/>
                </a:solidFill>
                <a:latin typeface="Arial" charset="0"/>
              </a:rPr>
              <a:t>Spain</a:t>
            </a:r>
            <a:endParaRPr lang="es-ES" sz="12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r>
              <a:rPr lang="es-ES" sz="1200" baseline="30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Southwest </a:t>
            </a:r>
            <a:r>
              <a:rPr lang="es-ES" sz="1200" dirty="0" err="1">
                <a:solidFill>
                  <a:schemeClr val="bg1"/>
                </a:solidFill>
                <a:latin typeface="Arial" charset="0"/>
              </a:rPr>
              <a:t>Research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Arial" charset="0"/>
              </a:rPr>
              <a:t>Institute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, Boulder, CO, USA</a:t>
            </a:r>
          </a:p>
          <a:p>
            <a:pPr algn="ctr" eaLnBrk="1" hangingPunct="1"/>
            <a:r>
              <a:rPr lang="es-ES" sz="1200" b="1" dirty="0" err="1">
                <a:solidFill>
                  <a:schemeClr val="bg1"/>
                </a:solidFill>
                <a:latin typeface="Arial" charset="0"/>
              </a:rPr>
              <a:t>jpla@cab.inta-csic.es</a:t>
            </a:r>
            <a:endParaRPr lang="es-ES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363" name="CuadroTexto 6"/>
          <p:cNvSpPr txBox="1">
            <a:spLocks noChangeArrowheads="1"/>
          </p:cNvSpPr>
          <p:nvPr/>
        </p:nvSpPr>
        <p:spPr bwMode="auto">
          <a:xfrm>
            <a:off x="3200400" y="6096000"/>
            <a:ext cx="434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>
                <a:solidFill>
                  <a:schemeClr val="bg1"/>
                </a:solidFill>
              </a:rPr>
              <a:t>Japan Geoscience Union (Tokyo)</a:t>
            </a:r>
          </a:p>
          <a:p>
            <a:pPr algn="ctr" eaLnBrk="1" hangingPunct="1"/>
            <a:r>
              <a:rPr lang="es-ES" sz="2000" b="1">
                <a:solidFill>
                  <a:schemeClr val="bg1"/>
                </a:solidFill>
              </a:rPr>
              <a:t>MSL sol 1349 (Ls156)</a:t>
            </a:r>
            <a:r>
              <a:rPr lang="en-US" sz="2000" b="1">
                <a:solidFill>
                  <a:schemeClr val="bg1"/>
                </a:solidFill>
              </a:rPr>
              <a:t>, May 23rd 2016</a:t>
            </a:r>
          </a:p>
          <a:p>
            <a:pPr algn="r" eaLnBrk="1" hangingPunct="1"/>
            <a:endParaRPr lang="es-ES" sz="2000"/>
          </a:p>
        </p:txBody>
      </p:sp>
      <p:pic>
        <p:nvPicPr>
          <p:cNvPr id="15364" name="Imagen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73775"/>
            <a:ext cx="2743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n 131075" descr="SwRI_logo_sm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6238" y="19240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131075" descr="SwRI_logo_sm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8638" y="20764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131075" descr="SwRI_logo_sm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1038" y="22288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n 16" descr="61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0" y="6065838"/>
            <a:ext cx="10668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agen 17" descr="logo_mars_science_labhoratory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838200"/>
            <a:ext cx="137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methan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10160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methan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276600"/>
            <a:ext cx="9318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Imagen 11" descr="NASA_logo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12001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/>
          <p:nvPr/>
        </p:nvSpPr>
        <p:spPr>
          <a:xfrm>
            <a:off x="203200" y="152400"/>
            <a:ext cx="89662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Tracking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MSL-SAM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methane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detection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source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location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Through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Mars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Regional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Atmospheric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Modeling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System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(MRAMS)</a:t>
            </a:r>
          </a:p>
          <a:p>
            <a:pPr algn="ctr">
              <a:defRPr/>
            </a:pPr>
            <a:endParaRPr lang="es-ES_tradnl" sz="19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s-ES_tradnl" sz="19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3294063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538" y="685800"/>
            <a:ext cx="329406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38" y="3429000"/>
            <a:ext cx="329406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538" y="3429000"/>
            <a:ext cx="329406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8305800" y="9906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5" name="TextBox 20"/>
          <p:cNvSpPr txBox="1">
            <a:spLocks noChangeArrowheads="1"/>
          </p:cNvSpPr>
          <p:nvPr/>
        </p:nvSpPr>
        <p:spPr bwMode="auto">
          <a:xfrm>
            <a:off x="8416925" y="990600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Hadley </a:t>
            </a:r>
          </a:p>
          <a:p>
            <a:pPr eaLnBrk="1" hangingPunct="1"/>
            <a:r>
              <a:rPr lang="en-US" sz="1200"/>
              <a:t>Cell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8305800" y="18288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321675" y="3659188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9" name="TextBox 24"/>
          <p:cNvSpPr txBox="1">
            <a:spLocks noChangeArrowheads="1"/>
          </p:cNvSpPr>
          <p:nvPr/>
        </p:nvSpPr>
        <p:spPr bwMode="auto">
          <a:xfrm>
            <a:off x="8321675" y="3886200"/>
            <a:ext cx="614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Hadley</a:t>
            </a:r>
          </a:p>
          <a:p>
            <a:pPr eaLnBrk="1" hangingPunct="1"/>
            <a:r>
              <a:rPr lang="en-US" sz="1200"/>
              <a:t>Cell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347075" y="4662488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1" name="TextBox 26"/>
          <p:cNvSpPr txBox="1">
            <a:spLocks noChangeArrowheads="1"/>
          </p:cNvSpPr>
          <p:nvPr/>
        </p:nvSpPr>
        <p:spPr bwMode="auto">
          <a:xfrm>
            <a:off x="8305800" y="4872038"/>
            <a:ext cx="885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Dichotomy</a:t>
            </a:r>
          </a:p>
          <a:p>
            <a:pPr eaLnBrk="1" hangingPunct="1"/>
            <a:r>
              <a:rPr lang="en-US" sz="1200"/>
              <a:t>Downslope</a:t>
            </a:r>
          </a:p>
        </p:txBody>
      </p:sp>
      <p:cxnSp>
        <p:nvCxnSpPr>
          <p:cNvPr id="19" name="Straight Arrow Connector 25"/>
          <p:cNvCxnSpPr/>
          <p:nvPr/>
        </p:nvCxnSpPr>
        <p:spPr>
          <a:xfrm flipV="1">
            <a:off x="4343400" y="46482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1"/>
          <p:cNvCxnSpPr/>
          <p:nvPr/>
        </p:nvCxnSpPr>
        <p:spPr>
          <a:xfrm flipV="1">
            <a:off x="4343400" y="19050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4" name="TextBox 22"/>
          <p:cNvSpPr txBox="1">
            <a:spLocks noChangeArrowheads="1"/>
          </p:cNvSpPr>
          <p:nvPr/>
        </p:nvSpPr>
        <p:spPr bwMode="auto">
          <a:xfrm>
            <a:off x="4343400" y="22098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Dichotomy</a:t>
            </a:r>
          </a:p>
          <a:p>
            <a:pPr eaLnBrk="1" hangingPunct="1"/>
            <a:r>
              <a:rPr lang="en-US" sz="1200"/>
              <a:t>Downslope</a:t>
            </a:r>
          </a:p>
        </p:txBody>
      </p:sp>
      <p:sp>
        <p:nvSpPr>
          <p:cNvPr id="60435" name="TextBox 26"/>
          <p:cNvSpPr txBox="1">
            <a:spLocks noChangeArrowheads="1"/>
          </p:cNvSpPr>
          <p:nvPr/>
        </p:nvSpPr>
        <p:spPr bwMode="auto">
          <a:xfrm>
            <a:off x="4343400" y="48768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Dichotomy</a:t>
            </a:r>
          </a:p>
          <a:p>
            <a:pPr eaLnBrk="1" hangingPunct="1"/>
            <a:r>
              <a:rPr lang="en-US" sz="1200"/>
              <a:t>Downslope</a:t>
            </a:r>
          </a:p>
        </p:txBody>
      </p:sp>
      <p:pic>
        <p:nvPicPr>
          <p:cNvPr id="60436" name="Imagen 30" descr="hadley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733800"/>
            <a:ext cx="495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7" name="Imagen 31" descr="hadley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21"/>
          <p:cNvCxnSpPr/>
          <p:nvPr/>
        </p:nvCxnSpPr>
        <p:spPr>
          <a:xfrm flipV="1">
            <a:off x="1905000" y="1219200"/>
            <a:ext cx="685800" cy="12954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21"/>
          <p:cNvCxnSpPr/>
          <p:nvPr/>
        </p:nvCxnSpPr>
        <p:spPr>
          <a:xfrm flipV="1">
            <a:off x="5791200" y="1295400"/>
            <a:ext cx="685800" cy="12954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1"/>
          <p:cNvCxnSpPr/>
          <p:nvPr/>
        </p:nvCxnSpPr>
        <p:spPr>
          <a:xfrm flipV="1">
            <a:off x="1828800" y="3962400"/>
            <a:ext cx="685800" cy="12954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1"/>
          <p:cNvCxnSpPr/>
          <p:nvPr/>
        </p:nvCxnSpPr>
        <p:spPr>
          <a:xfrm>
            <a:off x="6019800" y="4495800"/>
            <a:ext cx="533400" cy="914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ás 14"/>
          <p:cNvSpPr/>
          <p:nvPr/>
        </p:nvSpPr>
        <p:spPr>
          <a:xfrm>
            <a:off x="8534400" y="1600200"/>
            <a:ext cx="304800" cy="3048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sp>
        <p:nvSpPr>
          <p:cNvPr id="9" name="Explosión 1 8"/>
          <p:cNvSpPr/>
          <p:nvPr/>
        </p:nvSpPr>
        <p:spPr>
          <a:xfrm>
            <a:off x="8305800" y="4267200"/>
            <a:ext cx="914400" cy="685800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>
                <a:solidFill>
                  <a:schemeClr val="tx1"/>
                </a:solidFill>
              </a:rPr>
              <a:t>FIGHT</a:t>
            </a:r>
          </a:p>
        </p:txBody>
      </p:sp>
      <p:sp>
        <p:nvSpPr>
          <p:cNvPr id="30" name="Elipse 29"/>
          <p:cNvSpPr/>
          <p:nvPr/>
        </p:nvSpPr>
        <p:spPr>
          <a:xfrm>
            <a:off x="2590800" y="17526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Elipse 30"/>
          <p:cNvSpPr/>
          <p:nvPr/>
        </p:nvSpPr>
        <p:spPr>
          <a:xfrm>
            <a:off x="6553200" y="44958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2" name="Elipse 31"/>
          <p:cNvSpPr/>
          <p:nvPr/>
        </p:nvSpPr>
        <p:spPr>
          <a:xfrm>
            <a:off x="6629400" y="17526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7" name="Elipse 36"/>
          <p:cNvSpPr/>
          <p:nvPr/>
        </p:nvSpPr>
        <p:spPr>
          <a:xfrm>
            <a:off x="2590800" y="44958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265C8-2754-EA45-977C-124A23FCBAB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0749" name="Title 1"/>
          <p:cNvSpPr txBox="1">
            <a:spLocks/>
          </p:cNvSpPr>
          <p:nvPr/>
        </p:nvSpPr>
        <p:spPr bwMode="auto">
          <a:xfrm>
            <a:off x="457200" y="-2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/>
              <a:t>Regional scale (dichotomy). Nighttime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(1) Introduction (2) Experiment design (3) Validation </a:t>
            </a:r>
            <a:r>
              <a:rPr lang="en-US" sz="1500" b="1" dirty="0"/>
              <a:t>(4) Interpretations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TextBox 22"/>
          <p:cNvSpPr txBox="1">
            <a:spLocks noChangeArrowheads="1"/>
          </p:cNvSpPr>
          <p:nvPr/>
        </p:nvSpPr>
        <p:spPr bwMode="auto">
          <a:xfrm>
            <a:off x="8258175" y="21336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Dichotomy</a:t>
            </a:r>
          </a:p>
          <a:p>
            <a:pPr eaLnBrk="1" hangingPunct="1"/>
            <a:r>
              <a:rPr lang="en-US" sz="1200"/>
              <a:t>Downslope</a:t>
            </a:r>
          </a:p>
        </p:txBody>
      </p:sp>
      <p:sp>
        <p:nvSpPr>
          <p:cNvPr id="30752" name="TextBox 10"/>
          <p:cNvSpPr txBox="1">
            <a:spLocks noChangeArrowheads="1"/>
          </p:cNvSpPr>
          <p:nvPr/>
        </p:nvSpPr>
        <p:spPr bwMode="auto">
          <a:xfrm>
            <a:off x="990600" y="5934075"/>
            <a:ext cx="74660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Gale crater circled. Strong Influence of Topographic Dichotomy Except Ls=270</a:t>
            </a:r>
          </a:p>
          <a:p>
            <a:pPr eaLnBrk="1" hangingPunct="1"/>
            <a:r>
              <a:rPr lang="en-US" sz="1800"/>
              <a:t>Southerly Regional Winds Except at Ls=270: Hadley Cell winds WINS!!</a:t>
            </a:r>
          </a:p>
          <a:p>
            <a:pPr eaLnBrk="1" hangingPunct="1"/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/>
      <p:bldP spid="60429" grpId="0"/>
      <p:bldP spid="60431" grpId="0"/>
      <p:bldP spid="60434" grpId="0"/>
      <p:bldP spid="60435" grpId="0"/>
      <p:bldP spid="9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/>
              <a:t>Cross-Sections: meridional winds and potential temperature </a:t>
            </a:r>
          </a:p>
        </p:txBody>
      </p:sp>
      <p:pic>
        <p:nvPicPr>
          <p:cNvPr id="32770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550" y="503238"/>
            <a:ext cx="380365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380365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017838"/>
            <a:ext cx="385127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685800"/>
            <a:ext cx="38036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0" y="5562600"/>
            <a:ext cx="8458200" cy="779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Warm, capping inversion at all seasons but </a:t>
            </a:r>
            <a:r>
              <a:rPr lang="en-US" sz="1800" dirty="0" err="1"/>
              <a:t>Ls</a:t>
            </a:r>
            <a:r>
              <a:rPr lang="en-US" sz="1800" dirty="0"/>
              <a:t>=270: stronger vertical mixing.  Warm air tends to override crater air mass at other seasons. Mountain wave at </a:t>
            </a:r>
            <a:r>
              <a:rPr lang="en-US" sz="1800" dirty="0" err="1"/>
              <a:t>Ls</a:t>
            </a:r>
            <a:r>
              <a:rPr lang="en-US" sz="1800" dirty="0"/>
              <a:t>=270.  Strong downslope winds AND MIXING at </a:t>
            </a:r>
            <a:r>
              <a:rPr lang="en-US" sz="1800" dirty="0" err="1"/>
              <a:t>Ls</a:t>
            </a:r>
            <a:r>
              <a:rPr lang="en-US" sz="1800" dirty="0"/>
              <a:t>=270 along north rim.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71600" y="2057400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27163" y="4572000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67400" y="1981200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001000" y="2065338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19400" y="2065338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16341-BF42-1C4F-8F3E-15D21CF539E4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  <p:cxnSp>
        <p:nvCxnSpPr>
          <p:cNvPr id="18" name="Straight Arrow Connector 12"/>
          <p:cNvCxnSpPr/>
          <p:nvPr/>
        </p:nvCxnSpPr>
        <p:spPr>
          <a:xfrm flipH="1">
            <a:off x="7562850" y="4542367"/>
            <a:ext cx="383118" cy="601133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dirty="0" err="1"/>
              <a:t>JpGU</a:t>
            </a:r>
            <a:r>
              <a:rPr lang="es-ES_tradnl" dirty="0"/>
              <a:t>. </a:t>
            </a:r>
            <a:r>
              <a:rPr lang="es-ES_tradnl" dirty="0" err="1"/>
              <a:t>May</a:t>
            </a:r>
            <a:r>
              <a:rPr lang="es-ES_tradnl" dirty="0"/>
              <a:t>/23/2016                                      Jorge Pla-García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" y="550863"/>
            <a:ext cx="38735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87350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387350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1750" y="3276600"/>
            <a:ext cx="380365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10"/>
          <p:cNvSpPr txBox="1">
            <a:spLocks noChangeArrowheads="1"/>
          </p:cNvSpPr>
          <p:nvPr/>
        </p:nvSpPr>
        <p:spPr bwMode="auto">
          <a:xfrm>
            <a:off x="2209800" y="654050"/>
            <a:ext cx="314325" cy="18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0410</a:t>
            </a: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D3D87-DC12-2E47-AF72-230952CE3F38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sp>
        <p:nvSpPr>
          <p:cNvPr id="34823" name="Title 1"/>
          <p:cNvSpPr txBox="1">
            <a:spLocks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/>
              <a:t>Cross-Sections: Vertical winds and potential temperature</a:t>
            </a:r>
          </a:p>
        </p:txBody>
      </p:sp>
      <p:sp>
        <p:nvSpPr>
          <p:cNvPr id="15" name="Rectangle 9"/>
          <p:cNvSpPr/>
          <p:nvPr/>
        </p:nvSpPr>
        <p:spPr>
          <a:xfrm>
            <a:off x="457200" y="5662613"/>
            <a:ext cx="8458200" cy="779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Cold air in crater. Action shifts from Mt. Sharp to north crater room at </a:t>
            </a:r>
            <a:r>
              <a:rPr lang="en-US" sz="1800" dirty="0" err="1"/>
              <a:t>Ls</a:t>
            </a:r>
            <a:r>
              <a:rPr lang="en-US" sz="1800" dirty="0"/>
              <a:t>=270. Strong mountain wave AND MIXING at </a:t>
            </a:r>
            <a:r>
              <a:rPr lang="en-US" sz="1800" dirty="0" err="1"/>
              <a:t>Ls</a:t>
            </a:r>
            <a:r>
              <a:rPr lang="en-US" sz="1800" dirty="0"/>
              <a:t>=270. </a:t>
            </a:r>
          </a:p>
        </p:txBody>
      </p:sp>
      <p:cxnSp>
        <p:nvCxnSpPr>
          <p:cNvPr id="12" name="Straight Arrow Connector 12"/>
          <p:cNvCxnSpPr/>
          <p:nvPr/>
        </p:nvCxnSpPr>
        <p:spPr>
          <a:xfrm flipH="1">
            <a:off x="7789863" y="4452938"/>
            <a:ext cx="190500" cy="487362"/>
          </a:xfrm>
          <a:prstGeom prst="straightConnector1">
            <a:avLst/>
          </a:prstGeom>
          <a:ln w="22225">
            <a:solidFill>
              <a:srgbClr val="FF1B4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2"/>
          <p:cNvCxnSpPr/>
          <p:nvPr/>
        </p:nvCxnSpPr>
        <p:spPr>
          <a:xfrm>
            <a:off x="7454900" y="4411663"/>
            <a:ext cx="0" cy="579437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2"/>
          <p:cNvCxnSpPr/>
          <p:nvPr/>
        </p:nvCxnSpPr>
        <p:spPr>
          <a:xfrm flipH="1" flipV="1">
            <a:off x="7612063" y="4360863"/>
            <a:ext cx="63500" cy="579437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(1) Introduction (2) Experiment design (3) Validation </a:t>
            </a:r>
            <a:r>
              <a:rPr lang="en-US" sz="1500" b="1" dirty="0"/>
              <a:t>(4) Interpretations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Upslope/Downslope Winds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Slope winds may be driven by:</a:t>
            </a:r>
          </a:p>
          <a:p>
            <a:pPr lvl="1"/>
            <a:r>
              <a:rPr lang="en-US" dirty="0" smtClean="0"/>
              <a:t>Buoyancy (anabatic/katabatic)</a:t>
            </a:r>
          </a:p>
          <a:p>
            <a:pPr lvl="1"/>
            <a:r>
              <a:rPr lang="en-US" dirty="0" smtClean="0"/>
              <a:t>Dynamical forcing (pressure gradients): this </a:t>
            </a:r>
            <a:r>
              <a:rPr lang="en-US" dirty="0" err="1" smtClean="0"/>
              <a:t>mesoscale</a:t>
            </a:r>
            <a:r>
              <a:rPr lang="en-US" dirty="0" smtClean="0"/>
              <a:t> flows, like mountain waves and gravity waves, are dynamically generated by the interaction of the wind with the topography. These phenomena can oppose buoyancy forces and provide a mechanism for warm air to descend or cold air to rise.</a:t>
            </a:r>
          </a:p>
          <a:p>
            <a:pPr lvl="1"/>
            <a:r>
              <a:rPr lang="en-US" dirty="0" smtClean="0"/>
              <a:t>Some combination of the two</a:t>
            </a:r>
          </a:p>
          <a:p>
            <a:r>
              <a:rPr lang="en-US" dirty="0" smtClean="0"/>
              <a:t>Potential temperature provides a convenient way to assess</a:t>
            </a:r>
          </a:p>
          <a:p>
            <a:pPr lvl="1"/>
            <a:r>
              <a:rPr lang="en-US" dirty="0" smtClean="0"/>
              <a:t>Potentially cold air will sink, warm air will rise.</a:t>
            </a:r>
          </a:p>
          <a:p>
            <a:pPr lvl="1"/>
            <a:r>
              <a:rPr lang="en-US" dirty="0" smtClean="0"/>
              <a:t>Sinking warm air or rising cold air must be dynamically driven.  </a:t>
            </a:r>
            <a:endParaRPr lang="en-US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B05D-20DD-B948-A23F-E0605048A8D6}" type="slidenum">
              <a:rPr lang="es-ES" smtClean="0"/>
              <a:t>13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EPSC2015, NANTES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1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 rot="16200000">
            <a:off x="6638955" y="2657445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bg1"/>
                </a:solidFill>
              </a:rPr>
              <a:t>Potential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temperature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2" name="g5_ls270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101" r="4979"/>
          <a:stretch/>
        </p:blipFill>
        <p:spPr>
          <a:xfrm>
            <a:off x="4343400" y="1066800"/>
            <a:ext cx="4888599" cy="4500271"/>
          </a:xfrm>
          <a:prstGeom prst="rect">
            <a:avLst/>
          </a:prstGeom>
        </p:spPr>
      </p:pic>
      <p:pic>
        <p:nvPicPr>
          <p:cNvPr id="12" name="g5_ls9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1612" r="6628"/>
          <a:stretch/>
        </p:blipFill>
        <p:spPr>
          <a:xfrm>
            <a:off x="-228600" y="1066800"/>
            <a:ext cx="4800600" cy="4536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62000" y="47244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bg1"/>
                </a:solidFill>
              </a:rPr>
              <a:t>Wind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speed</a:t>
            </a:r>
            <a:r>
              <a:rPr lang="es-ES" sz="1600" dirty="0" smtClean="0">
                <a:solidFill>
                  <a:schemeClr val="bg1"/>
                </a:solidFill>
              </a:rPr>
              <a:t> and </a:t>
            </a:r>
            <a:r>
              <a:rPr lang="es-ES" sz="1600" dirty="0" err="1" smtClean="0">
                <a:solidFill>
                  <a:schemeClr val="bg1"/>
                </a:solidFill>
              </a:rPr>
              <a:t>direction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334000" y="47244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bg1"/>
                </a:solidFill>
              </a:rPr>
              <a:t>Wind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speed</a:t>
            </a:r>
            <a:r>
              <a:rPr lang="es-ES" sz="1600" dirty="0" smtClean="0">
                <a:solidFill>
                  <a:schemeClr val="bg1"/>
                </a:solidFill>
              </a:rPr>
              <a:t> and </a:t>
            </a:r>
            <a:r>
              <a:rPr lang="es-ES" sz="1600" dirty="0" err="1" smtClean="0">
                <a:solidFill>
                  <a:schemeClr val="bg1"/>
                </a:solidFill>
              </a:rPr>
              <a:t>direction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 rot="16200000">
            <a:off x="6455777" y="2002423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bg1"/>
                </a:solidFill>
              </a:rPr>
              <a:t>Potential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temperature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1883777" y="2002423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bg1"/>
                </a:solidFill>
              </a:rPr>
              <a:t>Potential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temperature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3340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err="1" smtClean="0">
                <a:solidFill>
                  <a:schemeClr val="bg1"/>
                </a:solidFill>
              </a:rPr>
              <a:t>During</a:t>
            </a:r>
            <a:r>
              <a:rPr lang="es-ES" sz="1600" dirty="0" smtClean="0">
                <a:solidFill>
                  <a:schemeClr val="bg1"/>
                </a:solidFill>
              </a:rPr>
              <a:t> Ls0, Ls90 and Ls180 </a:t>
            </a:r>
            <a:r>
              <a:rPr lang="es-ES" sz="1600" dirty="0" err="1" smtClean="0">
                <a:solidFill>
                  <a:schemeClr val="bg1"/>
                </a:solidFill>
              </a:rPr>
              <a:t>the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crater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air </a:t>
            </a:r>
            <a:r>
              <a:rPr lang="es-ES" sz="1600" dirty="0" err="1">
                <a:solidFill>
                  <a:schemeClr val="bg1"/>
                </a:solidFill>
              </a:rPr>
              <a:t>mass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is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generally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much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colder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than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outside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the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crater</a:t>
            </a:r>
            <a:r>
              <a:rPr lang="es-ES" sz="1600" dirty="0">
                <a:solidFill>
                  <a:schemeClr val="bg1"/>
                </a:solidFill>
              </a:rPr>
              <a:t>. As </a:t>
            </a:r>
            <a:r>
              <a:rPr lang="es-ES" sz="1600" dirty="0" err="1">
                <a:solidFill>
                  <a:schemeClr val="bg1"/>
                </a:solidFill>
              </a:rPr>
              <a:t>the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cold</a:t>
            </a:r>
            <a:r>
              <a:rPr lang="es-ES" sz="1600" dirty="0">
                <a:solidFill>
                  <a:schemeClr val="bg1"/>
                </a:solidFill>
              </a:rPr>
              <a:t> air </a:t>
            </a:r>
            <a:r>
              <a:rPr lang="es-ES" sz="1600" dirty="0" err="1" smtClean="0">
                <a:solidFill>
                  <a:schemeClr val="bg1"/>
                </a:solidFill>
              </a:rPr>
              <a:t>descends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encounters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ever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increasing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cold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air </a:t>
            </a:r>
            <a:r>
              <a:rPr lang="es-ES" sz="1600" dirty="0" err="1" smtClean="0">
                <a:solidFill>
                  <a:schemeClr val="bg1"/>
                </a:solidFill>
              </a:rPr>
              <a:t>until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loss</a:t>
            </a:r>
            <a:r>
              <a:rPr lang="es-ES" sz="1600" dirty="0">
                <a:solidFill>
                  <a:schemeClr val="bg1"/>
                </a:solidFill>
              </a:rPr>
              <a:t> of </a:t>
            </a:r>
            <a:r>
              <a:rPr lang="es-ES" sz="1600" dirty="0" err="1">
                <a:solidFill>
                  <a:schemeClr val="bg1"/>
                </a:solidFill>
              </a:rPr>
              <a:t>negative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buoyancy</a:t>
            </a:r>
            <a:r>
              <a:rPr lang="es-ES" sz="1600" dirty="0" smtClean="0">
                <a:solidFill>
                  <a:schemeClr val="bg1"/>
                </a:solidFill>
              </a:rPr>
              <a:t>. </a:t>
            </a:r>
            <a:r>
              <a:rPr lang="es-ES" sz="1600" b="1" dirty="0" err="1" smtClean="0">
                <a:solidFill>
                  <a:schemeClr val="bg1"/>
                </a:solidFill>
              </a:rPr>
              <a:t>Reduced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mixing</a:t>
            </a:r>
            <a:r>
              <a:rPr lang="es-ES" sz="1600" dirty="0">
                <a:solidFill>
                  <a:schemeClr val="bg1"/>
                </a:solidFill>
              </a:rPr>
              <a:t> in </a:t>
            </a:r>
            <a:r>
              <a:rPr lang="es-ES" sz="1600" dirty="0" err="1" smtClean="0">
                <a:solidFill>
                  <a:schemeClr val="bg1"/>
                </a:solidFill>
              </a:rPr>
              <a:t>bottom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of </a:t>
            </a:r>
            <a:r>
              <a:rPr lang="es-ES" sz="1600" dirty="0" err="1" smtClean="0">
                <a:solidFill>
                  <a:schemeClr val="bg1"/>
                </a:solidFill>
              </a:rPr>
              <a:t>crater</a:t>
            </a:r>
            <a:r>
              <a:rPr lang="es-ES" sz="1600" dirty="0" smtClean="0">
                <a:solidFill>
                  <a:schemeClr val="bg1"/>
                </a:solidFill>
              </a:rPr>
              <a:t>.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572000" y="5334000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>
                <a:solidFill>
                  <a:schemeClr val="bg1"/>
                </a:solidFill>
              </a:rPr>
              <a:t>UNIQUE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season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at </a:t>
            </a:r>
            <a:r>
              <a:rPr lang="es-ES" sz="1600" dirty="0" smtClean="0">
                <a:solidFill>
                  <a:schemeClr val="bg1"/>
                </a:solidFill>
              </a:rPr>
              <a:t>Gale. </a:t>
            </a:r>
            <a:r>
              <a:rPr lang="es-ES" sz="1600" dirty="0" err="1" smtClean="0">
                <a:solidFill>
                  <a:schemeClr val="bg1"/>
                </a:solidFill>
              </a:rPr>
              <a:t>Slope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winds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driven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by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buoyancy+dynamical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forcing</a:t>
            </a:r>
            <a:r>
              <a:rPr lang="es-ES" sz="1600" dirty="0" smtClean="0">
                <a:solidFill>
                  <a:schemeClr val="bg1"/>
                </a:solidFill>
              </a:rPr>
              <a:t>. Air </a:t>
            </a:r>
            <a:r>
              <a:rPr lang="es-ES" sz="1600" dirty="0" err="1">
                <a:solidFill>
                  <a:schemeClr val="bg1"/>
                </a:solidFill>
              </a:rPr>
              <a:t>mass</a:t>
            </a:r>
            <a:r>
              <a:rPr lang="es-ES" sz="1600" dirty="0">
                <a:solidFill>
                  <a:schemeClr val="bg1"/>
                </a:solidFill>
              </a:rPr>
              <a:t> in </a:t>
            </a:r>
            <a:r>
              <a:rPr lang="es-ES" sz="1600" dirty="0" err="1">
                <a:solidFill>
                  <a:schemeClr val="bg1"/>
                </a:solidFill>
              </a:rPr>
              <a:t>crater</a:t>
            </a:r>
            <a:r>
              <a:rPr lang="es-ES" sz="1600" dirty="0">
                <a:solidFill>
                  <a:schemeClr val="bg1"/>
                </a:solidFill>
              </a:rPr>
              <a:t> mixes </a:t>
            </a:r>
            <a:r>
              <a:rPr lang="es-ES" sz="1600" dirty="0" err="1">
                <a:solidFill>
                  <a:schemeClr val="bg1"/>
                </a:solidFill>
              </a:rPr>
              <a:t>with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the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atmosphere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external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due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to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strong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flushing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northerly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flow</a:t>
            </a:r>
            <a:r>
              <a:rPr lang="es-ES" sz="1600" dirty="0">
                <a:solidFill>
                  <a:schemeClr val="bg1"/>
                </a:solidFill>
              </a:rPr>
              <a:t> and </a:t>
            </a:r>
            <a:r>
              <a:rPr lang="es-ES" sz="1600" dirty="0" err="1">
                <a:solidFill>
                  <a:schemeClr val="bg1"/>
                </a:solidFill>
              </a:rPr>
              <a:t>breaking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mountain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waves</a:t>
            </a:r>
            <a:r>
              <a:rPr lang="es-E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09600" y="609600"/>
            <a:ext cx="16764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sz="1600" dirty="0" smtClean="0">
                <a:solidFill>
                  <a:schemeClr val="bg1">
                    <a:lumMod val="75000"/>
                  </a:schemeClr>
                </a:solidFill>
              </a:rPr>
              <a:t>         </a:t>
            </a:r>
            <a:r>
              <a:rPr lang="es-ES" sz="1600" dirty="0" err="1" smtClean="0">
                <a:solidFill>
                  <a:schemeClr val="bg1">
                    <a:lumMod val="75000"/>
                  </a:schemeClr>
                </a:solidFill>
              </a:rPr>
              <a:t>Ls</a:t>
            </a:r>
            <a:r>
              <a:rPr lang="es-ES" sz="1600" dirty="0" smtClean="0">
                <a:solidFill>
                  <a:schemeClr val="bg1">
                    <a:lumMod val="75000"/>
                  </a:schemeClr>
                </a:solidFill>
              </a:rPr>
              <a:t> 90 </a:t>
            </a:r>
            <a:r>
              <a:rPr lang="es-ES" sz="1600" dirty="0" err="1" smtClean="0">
                <a:solidFill>
                  <a:schemeClr val="bg1">
                    <a:lumMod val="75000"/>
                  </a:schemeClr>
                </a:solidFill>
              </a:rPr>
              <a:t>Grid</a:t>
            </a:r>
            <a:r>
              <a:rPr lang="es-ES" sz="1600" dirty="0" smtClean="0">
                <a:solidFill>
                  <a:schemeClr val="bg1">
                    <a:lumMod val="75000"/>
                  </a:schemeClr>
                </a:solidFill>
              </a:rPr>
              <a:t> 5</a:t>
            </a:r>
            <a:endParaRPr lang="es-E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81000" y="12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chemeClr val="bg1"/>
                </a:solidFill>
              </a:rPr>
              <a:t>Regional scale crater circulation animations</a:t>
            </a:r>
          </a:p>
          <a:p>
            <a:pPr algn="ctr" eaLnBrk="1" hangingPunct="1"/>
            <a:r>
              <a:rPr lang="en-US" sz="1800" b="1" dirty="0">
                <a:solidFill>
                  <a:schemeClr val="bg1"/>
                </a:solidFill>
              </a:rPr>
              <a:t>Surface winds </a:t>
            </a:r>
            <a:r>
              <a:rPr lang="en-US" sz="1800" b="1" dirty="0" err="1">
                <a:solidFill>
                  <a:schemeClr val="bg1"/>
                </a:solidFill>
              </a:rPr>
              <a:t>vs</a:t>
            </a:r>
            <a:r>
              <a:rPr lang="en-US" sz="1800" b="1" dirty="0">
                <a:solidFill>
                  <a:schemeClr val="bg1"/>
                </a:solidFill>
              </a:rPr>
              <a:t> potential temperature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6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uadroTexto 8"/>
          <p:cNvSpPr txBox="1">
            <a:spLocks noChangeArrowheads="1"/>
          </p:cNvSpPr>
          <p:nvPr/>
        </p:nvSpPr>
        <p:spPr bwMode="auto">
          <a:xfrm>
            <a:off x="6553200" y="1219200"/>
            <a:ext cx="251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endParaRPr lang="es-ES" sz="1800"/>
          </a:p>
          <a:p>
            <a:pPr algn="ctr" eaLnBrk="1" hangingPunct="1"/>
            <a:r>
              <a:rPr lang="es-ES" sz="1800"/>
              <a:t>Two recently papers submitted to Icarus </a:t>
            </a:r>
          </a:p>
        </p:txBody>
      </p:sp>
      <p:pic>
        <p:nvPicPr>
          <p:cNvPr id="38914" name="Imagen 2" descr="partII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6737350" cy="280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044DA3-FC98-C743-AD5F-D74843EB294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8916" name="Imagen 1" descr="paper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6477000" cy="312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b="1" dirty="0" smtClean="0"/>
              <a:t>(1) Introduction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(2) Experiment design (3) Validation (4) Interpretations 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JpGU. May/23/2016                                      Jorge Pla-García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7724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F109FF-08D8-2B4F-960E-B072C93884C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(1) Introduction (2) Experiment design (3) Validation </a:t>
            </a:r>
            <a:r>
              <a:rPr lang="en-US" sz="1500" b="1" dirty="0"/>
              <a:t>(4) Interpretations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8001000" y="1143000"/>
            <a:ext cx="60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600" b="1"/>
              <a:t>?</a:t>
            </a: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8001000" y="3276600"/>
            <a:ext cx="60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600" b="1"/>
              <a:t>?</a:t>
            </a:r>
          </a:p>
        </p:txBody>
      </p:sp>
      <p:sp>
        <p:nvSpPr>
          <p:cNvPr id="9" name="CuadroTexto 8"/>
          <p:cNvSpPr txBox="1">
            <a:spLocks noChangeArrowheads="1"/>
          </p:cNvSpPr>
          <p:nvPr/>
        </p:nvSpPr>
        <p:spPr bwMode="auto">
          <a:xfrm>
            <a:off x="8001000" y="5410200"/>
            <a:ext cx="60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600" b="1"/>
              <a:t>?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39944" name="Title 1"/>
          <p:cNvSpPr txBox="1">
            <a:spLocks/>
          </p:cNvSpPr>
          <p:nvPr/>
        </p:nvSpPr>
        <p:spPr bwMode="auto">
          <a:xfrm>
            <a:off x="609600" y="5791200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Mars methane variability and mixing epochs at Gale crater </a:t>
            </a:r>
          </a:p>
          <a:p>
            <a:pPr algn="ctr" eaLnBrk="1" hangingPunct="1"/>
            <a:r>
              <a:rPr lang="en-US" sz="1600"/>
              <a:t>(Pla-Garcia et al. in preparation)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6372E-F0BC-ED43-BCFF-7418EB5AC07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41987" name="Imagen 6" descr="gale2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3525" y="-76200"/>
            <a:ext cx="95948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ube 2"/>
          <p:cNvSpPr/>
          <p:nvPr/>
        </p:nvSpPr>
        <p:spPr>
          <a:xfrm rot="18820883">
            <a:off x="5253832" y="5806281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Nube 7"/>
          <p:cNvSpPr/>
          <p:nvPr/>
        </p:nvSpPr>
        <p:spPr>
          <a:xfrm rot="18001790">
            <a:off x="5341144" y="4007644"/>
            <a:ext cx="696912" cy="41910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Rectangle 6"/>
          <p:cNvSpPr/>
          <p:nvPr/>
        </p:nvSpPr>
        <p:spPr>
          <a:xfrm>
            <a:off x="0" y="0"/>
            <a:ext cx="8966200" cy="19851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Two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different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release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location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scenarios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:</a:t>
            </a:r>
            <a:endParaRPr lang="es-ES_tradnl" sz="2000" b="1" baseline="30000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endParaRPr lang="es-ES_tradnl" sz="19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</p:txBody>
      </p:sp>
      <p:pic>
        <p:nvPicPr>
          <p:cNvPr id="10" name="Picture 4" descr="metha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886200"/>
            <a:ext cx="6096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57150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ube 11"/>
          <p:cNvSpPr/>
          <p:nvPr/>
        </p:nvSpPr>
        <p:spPr>
          <a:xfrm rot="18820883">
            <a:off x="46832" y="5663406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Nube 12"/>
          <p:cNvSpPr/>
          <p:nvPr/>
        </p:nvSpPr>
        <p:spPr>
          <a:xfrm rot="18820883">
            <a:off x="6930232" y="5663406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Nube 13"/>
          <p:cNvSpPr/>
          <p:nvPr/>
        </p:nvSpPr>
        <p:spPr>
          <a:xfrm rot="18820883">
            <a:off x="300832" y="2310606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Nube 14"/>
          <p:cNvSpPr/>
          <p:nvPr/>
        </p:nvSpPr>
        <p:spPr>
          <a:xfrm rot="18820883">
            <a:off x="2129632" y="1853406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Nube 15"/>
          <p:cNvSpPr/>
          <p:nvPr/>
        </p:nvSpPr>
        <p:spPr>
          <a:xfrm rot="18820883">
            <a:off x="6244432" y="1929606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7" name="Nube 16"/>
          <p:cNvSpPr/>
          <p:nvPr/>
        </p:nvSpPr>
        <p:spPr>
          <a:xfrm rot="18820883">
            <a:off x="7920832" y="4368006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Nube 17"/>
          <p:cNvSpPr/>
          <p:nvPr/>
        </p:nvSpPr>
        <p:spPr>
          <a:xfrm rot="18820883">
            <a:off x="2663032" y="5806281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Nube 18"/>
          <p:cNvSpPr/>
          <p:nvPr/>
        </p:nvSpPr>
        <p:spPr>
          <a:xfrm rot="18820883">
            <a:off x="4110832" y="1853406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0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6388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57912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9050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56388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44196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Nube 28"/>
          <p:cNvSpPr/>
          <p:nvPr/>
        </p:nvSpPr>
        <p:spPr>
          <a:xfrm rot="18820883">
            <a:off x="7006432" y="2767806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0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7432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6"/>
          <p:cNvSpPr/>
          <p:nvPr/>
        </p:nvSpPr>
        <p:spPr>
          <a:xfrm>
            <a:off x="139700" y="381000"/>
            <a:ext cx="8966200" cy="21903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1.)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Outside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crater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?</a:t>
            </a:r>
          </a:p>
          <a:p>
            <a:pPr algn="ctr">
              <a:defRPr/>
            </a:pPr>
            <a:endParaRPr lang="es-ES_tradnl" sz="2000" b="1" baseline="30000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endParaRPr lang="es-ES_tradnl" sz="19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</p:txBody>
      </p:sp>
      <p:sp>
        <p:nvSpPr>
          <p:cNvPr id="32" name="Rectangle 6"/>
          <p:cNvSpPr/>
          <p:nvPr/>
        </p:nvSpPr>
        <p:spPr>
          <a:xfrm>
            <a:off x="0" y="381000"/>
            <a:ext cx="8966200" cy="21903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2.)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Inside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crater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?</a:t>
            </a:r>
          </a:p>
          <a:p>
            <a:pPr algn="ctr">
              <a:defRPr/>
            </a:pPr>
            <a:endParaRPr lang="es-ES_tradnl" sz="2000" b="1" baseline="30000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endParaRPr lang="es-ES_tradnl" sz="19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</p:txBody>
      </p:sp>
      <p:sp>
        <p:nvSpPr>
          <p:cNvPr id="6" name="Flecha curva 5"/>
          <p:cNvSpPr/>
          <p:nvPr/>
        </p:nvSpPr>
        <p:spPr>
          <a:xfrm rot="1905391">
            <a:off x="852488" y="3087688"/>
            <a:ext cx="1387475" cy="8794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solidFill>
            <a:schemeClr val="accent1">
              <a:lumMod val="60000"/>
              <a:lumOff val="40000"/>
            </a:schemeClr>
          </a:solidFill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33" name="Flecha curva 32"/>
          <p:cNvSpPr/>
          <p:nvPr/>
        </p:nvSpPr>
        <p:spPr>
          <a:xfrm rot="5606914" flipV="1">
            <a:off x="6084888" y="2736850"/>
            <a:ext cx="803275" cy="119062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solidFill>
            <a:srgbClr val="95B3D7"/>
          </a:solidFill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8" name="Multiplicación 27"/>
          <p:cNvSpPr/>
          <p:nvPr/>
        </p:nvSpPr>
        <p:spPr>
          <a:xfrm>
            <a:off x="838200" y="2743200"/>
            <a:ext cx="1219200" cy="1143000"/>
          </a:xfrm>
          <a:prstGeom prst="mathMultiply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4" name="Multiplicación 33"/>
          <p:cNvSpPr/>
          <p:nvPr/>
        </p:nvSpPr>
        <p:spPr>
          <a:xfrm>
            <a:off x="5867400" y="2514600"/>
            <a:ext cx="1143000" cy="1143000"/>
          </a:xfrm>
          <a:prstGeom prst="mathMultiply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5" name="Nube 34"/>
          <p:cNvSpPr/>
          <p:nvPr/>
        </p:nvSpPr>
        <p:spPr>
          <a:xfrm rot="18820883">
            <a:off x="72232" y="3910806"/>
            <a:ext cx="1219200" cy="72231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6" name="Picture 4" descr="metha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762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lipse 36"/>
          <p:cNvSpPr/>
          <p:nvPr/>
        </p:nvSpPr>
        <p:spPr>
          <a:xfrm rot="175034">
            <a:off x="1416050" y="2809875"/>
            <a:ext cx="5645150" cy="1905000"/>
          </a:xfrm>
          <a:prstGeom prst="ellipse">
            <a:avLst/>
          </a:prstGeom>
          <a:solidFill>
            <a:schemeClr val="accent6">
              <a:lumMod val="60000"/>
              <a:lumOff val="40000"/>
              <a:alpha val="34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8" name="Rectangle 6"/>
          <p:cNvSpPr/>
          <p:nvPr/>
        </p:nvSpPr>
        <p:spPr>
          <a:xfrm>
            <a:off x="0" y="762000"/>
            <a:ext cx="8966200" cy="24981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Unlikely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due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“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semi-isolated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”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crater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environment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during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increase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peak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methane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periods</a:t>
            </a:r>
            <a:endParaRPr lang="es-ES_tradnl" sz="20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endParaRPr lang="es-ES_tradnl" sz="2000" b="1" baseline="30000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endParaRPr lang="es-ES_tradnl" sz="19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</p:txBody>
      </p:sp>
      <p:sp>
        <p:nvSpPr>
          <p:cNvPr id="39" name="Rectangle 6"/>
          <p:cNvSpPr/>
          <p:nvPr/>
        </p:nvSpPr>
        <p:spPr>
          <a:xfrm>
            <a:off x="0" y="685800"/>
            <a:ext cx="9220200" cy="2600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More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likely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BUT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also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  <a:latin typeface="Arial" charset="0"/>
              </a:rPr>
              <a:t>could</a:t>
            </a:r>
            <a:r>
              <a:rPr lang="es-ES_tradnl" sz="2000" b="1" dirty="0" smtClean="0">
                <a:solidFill>
                  <a:schemeClr val="bg1"/>
                </a:solidFill>
                <a:latin typeface="Arial" charset="0"/>
              </a:rPr>
              <a:t> be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coming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out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many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other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places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on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Mars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(Gale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is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not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unique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) and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then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background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values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should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likely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be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far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HIGHER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than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observed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Arial" charset="0"/>
              </a:rPr>
              <a:t>values</a:t>
            </a:r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.</a:t>
            </a:r>
            <a:endParaRPr lang="es-ES_tradnl" sz="2000" b="1" baseline="30000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endParaRPr lang="es-ES_tradnl" sz="19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Aula Espazio. 28/04/2016              Meteorología en Marte. Jorge Pla-García </a:t>
            </a:r>
            <a:endParaRPr lang="en-US" dirty="0"/>
          </a:p>
        </p:txBody>
      </p:sp>
      <p:pic>
        <p:nvPicPr>
          <p:cNvPr id="44034" name="Imagen 6" descr="Gale_c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228600"/>
            <a:ext cx="887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trella de 5 puntas 8"/>
          <p:cNvSpPr/>
          <p:nvPr/>
        </p:nvSpPr>
        <p:spPr>
          <a:xfrm>
            <a:off x="5257800" y="4648200"/>
            <a:ext cx="228600" cy="228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44036" name="CuadroTexto 9"/>
          <p:cNvSpPr txBox="1">
            <a:spLocks noChangeArrowheads="1"/>
          </p:cNvSpPr>
          <p:nvPr/>
        </p:nvSpPr>
        <p:spPr bwMode="auto">
          <a:xfrm>
            <a:off x="4648200" y="487680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b="1"/>
              <a:t>MSL landing site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2B643-A4B2-F84D-AC68-9BA50B8DD8E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4039" name="CuadroTexto 6"/>
          <p:cNvSpPr txBox="1">
            <a:spLocks noChangeArrowheads="1"/>
          </p:cNvSpPr>
          <p:nvPr/>
        </p:nvSpPr>
        <p:spPr bwMode="auto">
          <a:xfrm>
            <a:off x="4953000" y="56388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/>
              <a:t>North</a:t>
            </a:r>
          </a:p>
        </p:txBody>
      </p:sp>
      <p:sp>
        <p:nvSpPr>
          <p:cNvPr id="44040" name="CuadroTexto 9"/>
          <p:cNvSpPr txBox="1">
            <a:spLocks noChangeArrowheads="1"/>
          </p:cNvSpPr>
          <p:nvPr/>
        </p:nvSpPr>
        <p:spPr bwMode="auto">
          <a:xfrm>
            <a:off x="2895600" y="5638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/>
              <a:t>South</a:t>
            </a:r>
          </a:p>
        </p:txBody>
      </p:sp>
      <p:pic>
        <p:nvPicPr>
          <p:cNvPr id="3" name="Imagen 2" descr="GA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63587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1447800" y="3810000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dirty="0" err="1">
                <a:solidFill>
                  <a:srgbClr val="FF0000"/>
                </a:solidFill>
              </a:rPr>
              <a:t>Tracer</a:t>
            </a:r>
            <a:r>
              <a:rPr lang="es-ES" dirty="0">
                <a:solidFill>
                  <a:srgbClr val="FF0000"/>
                </a:solidFill>
              </a:rPr>
              <a:t> 1</a:t>
            </a:r>
          </a:p>
          <a:p>
            <a:pPr>
              <a:defRPr/>
            </a:pP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Tracer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2</a:t>
            </a:r>
          </a:p>
          <a:p>
            <a:pPr>
              <a:defRPr/>
            </a:pPr>
            <a:r>
              <a:rPr lang="es-ES" dirty="0" err="1">
                <a:solidFill>
                  <a:srgbClr val="00FFFF"/>
                </a:solidFill>
              </a:rPr>
              <a:t>Tracer</a:t>
            </a:r>
            <a:r>
              <a:rPr lang="es-ES" dirty="0">
                <a:solidFill>
                  <a:srgbClr val="00FFFF"/>
                </a:solidFill>
              </a:rPr>
              <a:t> 3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685800" y="57912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/>
              <a:t>Three gas tracers included into Gale crater </a:t>
            </a:r>
          </a:p>
          <a:p>
            <a:pPr algn="ctr" eaLnBrk="1" hangingPunct="1"/>
            <a:r>
              <a:rPr lang="es-ES"/>
              <a:t>atmospheric simulations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(1) Introduction (2) Experiment design (3) Validation </a:t>
            </a:r>
            <a:r>
              <a:rPr lang="en-US" sz="1500" b="1" dirty="0"/>
              <a:t>(4) Interpretations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ers_Ls27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5000" y="457200"/>
            <a:ext cx="7922000" cy="6120000"/>
          </a:xfrm>
          <a:prstGeom prst="rect">
            <a:avLst/>
          </a:prstGeom>
        </p:spPr>
      </p:pic>
      <p:pic>
        <p:nvPicPr>
          <p:cNvPr id="7" name="tracers_Ls270_14.avi"/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8200" y="304800"/>
            <a:ext cx="4194000" cy="3240000"/>
          </a:xfrm>
          <a:prstGeom prst="rect">
            <a:avLst/>
          </a:prstGeom>
        </p:spPr>
      </p:pic>
      <p:pic>
        <p:nvPicPr>
          <p:cNvPr id="6" name="tracers_Ls270_10000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8200" y="3618000"/>
            <a:ext cx="4194000" cy="3240000"/>
          </a:xfrm>
          <a:prstGeom prst="rect">
            <a:avLst/>
          </a:prstGeom>
        </p:spPr>
      </p:pic>
      <p:sp>
        <p:nvSpPr>
          <p:cNvPr id="45060" name="CuadroTexto 7"/>
          <p:cNvSpPr txBox="1">
            <a:spLocks noChangeArrowheads="1"/>
          </p:cNvSpPr>
          <p:nvPr/>
        </p:nvSpPr>
        <p:spPr bwMode="auto">
          <a:xfrm>
            <a:off x="1143000" y="1295400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s-ES" sz="1200">
              <a:solidFill>
                <a:schemeClr val="bg1"/>
              </a:solidFill>
            </a:endParaRPr>
          </a:p>
          <a:p>
            <a:pPr algn="ctr" eaLnBrk="1" hangingPunct="1"/>
            <a:r>
              <a:rPr lang="es-ES" sz="1400">
                <a:solidFill>
                  <a:schemeClr val="bg1"/>
                </a:solidFill>
              </a:rPr>
              <a:t>LMST</a:t>
            </a:r>
          </a:p>
          <a:p>
            <a:pPr algn="ctr" eaLnBrk="1" hangingPunct="1"/>
            <a:endParaRPr lang="es-ES" sz="1400">
              <a:solidFill>
                <a:schemeClr val="bg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1F871-2081-C04B-AA50-842C853DDC5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5063" name="Imagen 5" descr="tracers_Ls270.gif"/>
          <p:cNvSpPr>
            <a:spLocks noChangeAspect="1"/>
          </p:cNvSpPr>
          <p:nvPr/>
        </p:nvSpPr>
        <p:spPr bwMode="auto">
          <a:xfrm>
            <a:off x="-1905000" y="457200"/>
            <a:ext cx="79216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5064" name="Imagen 1" descr="tracers_Ls270_10000.gif"/>
          <p:cNvSpPr>
            <a:spLocks noChangeAspect="1"/>
          </p:cNvSpPr>
          <p:nvPr/>
        </p:nvSpPr>
        <p:spPr bwMode="auto">
          <a:xfrm>
            <a:off x="4724400" y="3608388"/>
            <a:ext cx="4191000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5065" name="Imagen 2" descr="tracers_Ls270_14.gif"/>
          <p:cNvSpPr>
            <a:spLocks noChangeAspect="1"/>
          </p:cNvSpPr>
          <p:nvPr/>
        </p:nvSpPr>
        <p:spPr bwMode="auto">
          <a:xfrm>
            <a:off x="4724400" y="228600"/>
            <a:ext cx="41941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5066" name="CuadroTexto 7"/>
          <p:cNvSpPr txBox="1">
            <a:spLocks noChangeArrowheads="1"/>
          </p:cNvSpPr>
          <p:nvPr/>
        </p:nvSpPr>
        <p:spPr bwMode="auto">
          <a:xfrm>
            <a:off x="-228600" y="228600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>
                <a:solidFill>
                  <a:schemeClr val="bg1"/>
                </a:solidFill>
              </a:rPr>
              <a:t>Ls270. Summer equinox. </a:t>
            </a:r>
          </a:p>
          <a:p>
            <a:pPr algn="ctr" eaLnBrk="1" hangingPunct="1"/>
            <a:r>
              <a:rPr lang="es-ES" sz="2000" b="1">
                <a:solidFill>
                  <a:schemeClr val="bg1"/>
                </a:solidFill>
              </a:rPr>
              <a:t>Tracer #1</a:t>
            </a:r>
            <a:r>
              <a:rPr lang="es-ES" sz="2000">
                <a:solidFill>
                  <a:schemeClr val="bg1"/>
                </a:solidFill>
              </a:rPr>
              <a:t> transport</a:t>
            </a:r>
          </a:p>
        </p:txBody>
      </p:sp>
      <p:sp>
        <p:nvSpPr>
          <p:cNvPr id="45067" name="CuadroTexto 8"/>
          <p:cNvSpPr txBox="1">
            <a:spLocks noChangeArrowheads="1"/>
          </p:cNvSpPr>
          <p:nvPr/>
        </p:nvSpPr>
        <p:spPr bwMode="auto">
          <a:xfrm>
            <a:off x="8686800" y="685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5068" name="CuadroTexto 9"/>
          <p:cNvSpPr txBox="1">
            <a:spLocks noChangeArrowheads="1"/>
          </p:cNvSpPr>
          <p:nvPr/>
        </p:nvSpPr>
        <p:spPr bwMode="auto">
          <a:xfrm>
            <a:off x="8686800" y="25146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5069" name="CuadroTexto 10"/>
          <p:cNvSpPr txBox="1">
            <a:spLocks noChangeArrowheads="1"/>
          </p:cNvSpPr>
          <p:nvPr/>
        </p:nvSpPr>
        <p:spPr bwMode="auto">
          <a:xfrm>
            <a:off x="8686800" y="4114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5070" name="CuadroTexto 11"/>
          <p:cNvSpPr txBox="1">
            <a:spLocks noChangeArrowheads="1"/>
          </p:cNvSpPr>
          <p:nvPr/>
        </p:nvSpPr>
        <p:spPr bwMode="auto">
          <a:xfrm>
            <a:off x="8674100" y="6019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5071" name="CuadroTexto 12"/>
          <p:cNvSpPr txBox="1">
            <a:spLocks noChangeArrowheads="1"/>
          </p:cNvSpPr>
          <p:nvPr/>
        </p:nvSpPr>
        <p:spPr bwMode="auto">
          <a:xfrm>
            <a:off x="1219200" y="38862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5072" name="CuadroTexto 13"/>
          <p:cNvSpPr txBox="1">
            <a:spLocks noChangeArrowheads="1"/>
          </p:cNvSpPr>
          <p:nvPr/>
        </p:nvSpPr>
        <p:spPr bwMode="auto">
          <a:xfrm>
            <a:off x="3276600" y="38862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5073" name="CuadroTexto 15"/>
          <p:cNvSpPr txBox="1">
            <a:spLocks noChangeArrowheads="1"/>
          </p:cNvSpPr>
          <p:nvPr/>
        </p:nvSpPr>
        <p:spPr bwMode="auto">
          <a:xfrm>
            <a:off x="4191000" y="12700"/>
            <a:ext cx="525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>
                <a:solidFill>
                  <a:schemeClr val="bg1"/>
                </a:solidFill>
              </a:rPr>
              <a:t>14 meters AGL</a:t>
            </a:r>
          </a:p>
        </p:txBody>
      </p:sp>
      <p:sp>
        <p:nvSpPr>
          <p:cNvPr id="45074" name="CuadroTexto 16"/>
          <p:cNvSpPr txBox="1">
            <a:spLocks noChangeArrowheads="1"/>
          </p:cNvSpPr>
          <p:nvPr/>
        </p:nvSpPr>
        <p:spPr bwMode="auto">
          <a:xfrm>
            <a:off x="4267200" y="3429000"/>
            <a:ext cx="525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>
                <a:solidFill>
                  <a:schemeClr val="bg1"/>
                </a:solidFill>
              </a:rPr>
              <a:t>10 </a:t>
            </a:r>
            <a:r>
              <a:rPr lang="es-ES" sz="2000" dirty="0" err="1">
                <a:solidFill>
                  <a:schemeClr val="bg1"/>
                </a:solidFill>
              </a:rPr>
              <a:t>kms</a:t>
            </a:r>
            <a:r>
              <a:rPr lang="es-ES" sz="2000" dirty="0">
                <a:solidFill>
                  <a:schemeClr val="bg1"/>
                </a:solidFill>
              </a:rPr>
              <a:t> AGL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4495800" y="0"/>
            <a:ext cx="76200" cy="6858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076" name="CuadroTexto 19"/>
          <p:cNvSpPr txBox="1">
            <a:spLocks noChangeArrowheads="1"/>
          </p:cNvSpPr>
          <p:nvPr/>
        </p:nvSpPr>
        <p:spPr bwMode="auto">
          <a:xfrm>
            <a:off x="-381000" y="1219200"/>
            <a:ext cx="525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>
                <a:solidFill>
                  <a:schemeClr val="bg1"/>
                </a:solidFill>
              </a:rPr>
              <a:t>Crater cross section</a:t>
            </a:r>
          </a:p>
        </p:txBody>
      </p:sp>
      <p:sp>
        <p:nvSpPr>
          <p:cNvPr id="45077" name="CuadroTexto 7"/>
          <p:cNvSpPr txBox="1">
            <a:spLocks noChangeArrowheads="1"/>
          </p:cNvSpPr>
          <p:nvPr/>
        </p:nvSpPr>
        <p:spPr bwMode="auto">
          <a:xfrm>
            <a:off x="-304800" y="5105400"/>
            <a:ext cx="525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err="1">
                <a:solidFill>
                  <a:schemeClr val="bg1"/>
                </a:solidFill>
              </a:rPr>
              <a:t>Tracer</a:t>
            </a:r>
            <a:r>
              <a:rPr lang="es-ES" sz="1800" dirty="0">
                <a:solidFill>
                  <a:schemeClr val="bg1"/>
                </a:solidFill>
              </a:rPr>
              <a:t> 1# </a:t>
            </a:r>
            <a:r>
              <a:rPr lang="es-ES" sz="1800" dirty="0" err="1">
                <a:solidFill>
                  <a:schemeClr val="bg1"/>
                </a:solidFill>
              </a:rPr>
              <a:t>fraction</a:t>
            </a:r>
            <a:endParaRPr lang="es-ES" sz="18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s-ES" sz="1800" dirty="0">
                <a:solidFill>
                  <a:schemeClr val="bg1"/>
                </a:solidFill>
              </a:rPr>
              <a:t>t</a:t>
            </a:r>
            <a:r>
              <a:rPr lang="es-ES" sz="1800" dirty="0" smtClean="0">
                <a:solidFill>
                  <a:schemeClr val="bg1"/>
                </a:solidFill>
              </a:rPr>
              <a:t>racer1</a:t>
            </a:r>
            <a:r>
              <a:rPr lang="es-ES" sz="1800" dirty="0">
                <a:solidFill>
                  <a:schemeClr val="bg1"/>
                </a:solidFill>
              </a:rPr>
              <a:t>/tracer1+tracer2+tracer3</a:t>
            </a:r>
          </a:p>
        </p:txBody>
      </p:sp>
      <p:cxnSp>
        <p:nvCxnSpPr>
          <p:cNvPr id="18" name="Conector recto 17"/>
          <p:cNvCxnSpPr/>
          <p:nvPr/>
        </p:nvCxnSpPr>
        <p:spPr>
          <a:xfrm>
            <a:off x="0" y="1066800"/>
            <a:ext cx="4572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ítulo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558800"/>
          </a:xfrm>
        </p:spPr>
        <p:txBody>
          <a:bodyPr/>
          <a:lstStyle/>
          <a:p>
            <a:pPr eaLnBrk="1" hangingPunct="1"/>
            <a:r>
              <a:rPr lang="es-ES" sz="3400">
                <a:latin typeface="Calibri" charset="0"/>
              </a:rPr>
              <a:t>Outline</a:t>
            </a:r>
          </a:p>
        </p:txBody>
      </p:sp>
      <p:sp>
        <p:nvSpPr>
          <p:cNvPr id="17410" name="Marcador de contenido 2"/>
          <p:cNvSpPr>
            <a:spLocks noGrp="1"/>
          </p:cNvSpPr>
          <p:nvPr>
            <p:ph idx="1"/>
          </p:nvPr>
        </p:nvSpPr>
        <p:spPr>
          <a:xfrm>
            <a:off x="0" y="838200"/>
            <a:ext cx="8686800" cy="5105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s-ES" sz="2200" dirty="0">
              <a:latin typeface="Calibri" charset="0"/>
            </a:endParaRPr>
          </a:p>
          <a:p>
            <a:pPr marL="457200" lvl="1" indent="0" eaLnBrk="1" hangingPunct="1">
              <a:buFont typeface="Arial" charset="0"/>
              <a:buNone/>
              <a:defRPr/>
            </a:pPr>
            <a:endParaRPr lang="es-ES" sz="2200" dirty="0" smtClean="0">
              <a:latin typeface="Calibri" charset="0"/>
              <a:cs typeface="ＭＳ Ｐゴシック" charset="0"/>
            </a:endParaRPr>
          </a:p>
          <a:p>
            <a:pPr lvl="1" eaLnBrk="1" hangingPunct="1">
              <a:buFont typeface="Arial"/>
              <a:buChar char="•"/>
              <a:defRPr/>
            </a:pPr>
            <a:r>
              <a:rPr lang="es-ES" sz="2400" dirty="0" err="1" smtClean="0">
                <a:latin typeface="Calibri" charset="0"/>
                <a:cs typeface="ＭＳ Ｐゴシック" charset="0"/>
              </a:rPr>
              <a:t>Introduction</a:t>
            </a:r>
            <a:endParaRPr lang="es-ES" sz="2400" dirty="0" smtClean="0">
              <a:latin typeface="Calibri" charset="0"/>
              <a:cs typeface="ＭＳ Ｐゴシック" charset="0"/>
            </a:endParaRPr>
          </a:p>
          <a:p>
            <a:pPr lvl="1" eaLnBrk="1" hangingPunct="1">
              <a:buFont typeface="Arial"/>
              <a:buChar char="•"/>
              <a:defRPr/>
            </a:pPr>
            <a:r>
              <a:rPr lang="es-ES" sz="2400" dirty="0" err="1" smtClean="0">
                <a:latin typeface="Calibri" charset="0"/>
                <a:cs typeface="ＭＳ Ｐゴシック" charset="0"/>
              </a:rPr>
              <a:t>Experiment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design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for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Gale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crater</a:t>
            </a:r>
            <a:endParaRPr lang="es-ES" sz="2400" dirty="0" smtClean="0">
              <a:latin typeface="Calibri" charset="0"/>
              <a:cs typeface="ＭＳ Ｐゴシック" charset="0"/>
            </a:endParaRPr>
          </a:p>
          <a:p>
            <a:pPr lvl="1" eaLnBrk="1" hangingPunct="1">
              <a:buFont typeface="Arial"/>
              <a:buChar char="•"/>
              <a:defRPr/>
            </a:pPr>
            <a:r>
              <a:rPr lang="es-ES" sz="2400" dirty="0" smtClean="0">
                <a:latin typeface="Calibri" charset="0"/>
                <a:cs typeface="ＭＳ Ｐゴシック" charset="0"/>
              </a:rPr>
              <a:t>MRAMS Gale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simulations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vs REMS data.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Validation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lang="es-ES" sz="2400" dirty="0" err="1" smtClean="0">
                <a:latin typeface="Calibri" charset="0"/>
                <a:cs typeface="ＭＳ Ｐゴシック" charset="0"/>
              </a:rPr>
              <a:t>Atmospheric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circulations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(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including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tracers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)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interpretation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for</a:t>
            </a:r>
            <a:r>
              <a:rPr lang="es-ES" sz="2400" dirty="0">
                <a:latin typeface="Calibri" charset="0"/>
                <a:cs typeface="ＭＳ Ｐゴシック" charset="0"/>
              </a:rPr>
              <a:t>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constraining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</a:t>
            </a:r>
            <a:r>
              <a:rPr lang="es-ES" sz="2400" dirty="0" err="1">
                <a:latin typeface="Calibri" charset="0"/>
                <a:cs typeface="ＭＳ Ｐゴシック" charset="0"/>
              </a:rPr>
              <a:t>the</a:t>
            </a:r>
            <a:r>
              <a:rPr lang="es-ES" sz="2400" dirty="0">
                <a:latin typeface="Calibri" charset="0"/>
                <a:cs typeface="ＭＳ Ｐゴシック" charset="0"/>
              </a:rPr>
              <a:t>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source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</a:t>
            </a:r>
            <a:r>
              <a:rPr lang="es-ES" sz="2400" dirty="0">
                <a:latin typeface="Calibri" charset="0"/>
                <a:cs typeface="ＭＳ Ｐゴシック" charset="0"/>
              </a:rPr>
              <a:t>of </a:t>
            </a:r>
            <a:r>
              <a:rPr lang="es-ES" sz="2400" dirty="0" err="1">
                <a:latin typeface="Calibri" charset="0"/>
                <a:cs typeface="ＭＳ Ｐゴシック" charset="0"/>
              </a:rPr>
              <a:t>Curiosity’s</a:t>
            </a:r>
            <a:r>
              <a:rPr lang="es-ES" sz="2400" dirty="0">
                <a:latin typeface="Calibri" charset="0"/>
                <a:cs typeface="ＭＳ Ｐゴシック" charset="0"/>
              </a:rPr>
              <a:t>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methane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</a:t>
            </a:r>
            <a:r>
              <a:rPr lang="es-ES" sz="2400" dirty="0" err="1" smtClean="0">
                <a:latin typeface="Calibri" charset="0"/>
                <a:cs typeface="ＭＳ Ｐゴシック" charset="0"/>
              </a:rPr>
              <a:t>detections</a:t>
            </a:r>
            <a:r>
              <a:rPr lang="es-ES" sz="2400" dirty="0" smtClean="0">
                <a:latin typeface="Calibri" charset="0"/>
                <a:cs typeface="ＭＳ Ｐゴシック" charset="0"/>
              </a:rPr>
              <a:t> 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lang="es-ES" sz="2400" dirty="0" err="1" smtClean="0">
                <a:latin typeface="Calibri" charset="0"/>
                <a:cs typeface="ＭＳ Ｐゴシック" charset="0"/>
              </a:rPr>
              <a:t>Conclusions</a:t>
            </a:r>
            <a:endParaRPr lang="es-ES" sz="2400" dirty="0" smtClean="0">
              <a:latin typeface="Calibri" charset="0"/>
              <a:cs typeface="ＭＳ Ｐゴシック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4CEA99-C84C-B34B-B66B-F16C58FABF3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JpGU. May/23/2016                                      Jorge Pla-García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ers_Ls9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5000" y="457200"/>
            <a:ext cx="7922000" cy="6120000"/>
          </a:xfrm>
          <a:prstGeom prst="rect">
            <a:avLst/>
          </a:prstGeom>
        </p:spPr>
      </p:pic>
      <p:pic>
        <p:nvPicPr>
          <p:cNvPr id="4" name="tracers_Ls90_1000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8200" y="3618000"/>
            <a:ext cx="4194000" cy="3240000"/>
          </a:xfrm>
          <a:prstGeom prst="rect">
            <a:avLst/>
          </a:prstGeom>
        </p:spPr>
      </p:pic>
      <p:pic>
        <p:nvPicPr>
          <p:cNvPr id="3" name="tracers_Ls90_14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8200" y="304800"/>
            <a:ext cx="4194000" cy="324000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02012-1664-5041-8DD7-334D73B67E0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6085" name="Imagen 5" descr="tracers_Ls90.gif"/>
          <p:cNvSpPr>
            <a:spLocks noChangeAspect="1"/>
          </p:cNvSpPr>
          <p:nvPr/>
        </p:nvSpPr>
        <p:spPr bwMode="auto">
          <a:xfrm>
            <a:off x="-1905000" y="457200"/>
            <a:ext cx="79216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6086" name="Imagen 6" descr="tracers_Ls90_14.gif"/>
          <p:cNvSpPr>
            <a:spLocks noChangeAspect="1"/>
          </p:cNvSpPr>
          <p:nvPr/>
        </p:nvSpPr>
        <p:spPr bwMode="auto">
          <a:xfrm>
            <a:off x="4724400" y="228600"/>
            <a:ext cx="41910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6087" name="Imagen 7" descr="tracers_Ls90_10000.gif"/>
          <p:cNvSpPr>
            <a:spLocks noChangeAspect="1"/>
          </p:cNvSpPr>
          <p:nvPr/>
        </p:nvSpPr>
        <p:spPr bwMode="auto">
          <a:xfrm>
            <a:off x="4724400" y="3592513"/>
            <a:ext cx="4194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6088" name="CuadroTexto 10"/>
          <p:cNvSpPr txBox="1">
            <a:spLocks noChangeArrowheads="1"/>
          </p:cNvSpPr>
          <p:nvPr/>
        </p:nvSpPr>
        <p:spPr bwMode="auto">
          <a:xfrm>
            <a:off x="8686800" y="685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089" name="CuadroTexto 11"/>
          <p:cNvSpPr txBox="1">
            <a:spLocks noChangeArrowheads="1"/>
          </p:cNvSpPr>
          <p:nvPr/>
        </p:nvSpPr>
        <p:spPr bwMode="auto">
          <a:xfrm>
            <a:off x="8686800" y="4114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090" name="CuadroTexto 12"/>
          <p:cNvSpPr txBox="1">
            <a:spLocks noChangeArrowheads="1"/>
          </p:cNvSpPr>
          <p:nvPr/>
        </p:nvSpPr>
        <p:spPr bwMode="auto">
          <a:xfrm>
            <a:off x="8674100" y="6019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6091" name="CuadroTexto 13"/>
          <p:cNvSpPr txBox="1">
            <a:spLocks noChangeArrowheads="1"/>
          </p:cNvSpPr>
          <p:nvPr/>
        </p:nvSpPr>
        <p:spPr bwMode="auto">
          <a:xfrm>
            <a:off x="8686800" y="25146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6092" name="CuadroTexto 15"/>
          <p:cNvSpPr txBox="1">
            <a:spLocks noChangeArrowheads="1"/>
          </p:cNvSpPr>
          <p:nvPr/>
        </p:nvSpPr>
        <p:spPr bwMode="auto">
          <a:xfrm>
            <a:off x="4191000" y="12700"/>
            <a:ext cx="525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>
                <a:solidFill>
                  <a:schemeClr val="bg1"/>
                </a:solidFill>
              </a:rPr>
              <a:t>14 </a:t>
            </a:r>
            <a:r>
              <a:rPr lang="es-ES" sz="2000" dirty="0" err="1">
                <a:solidFill>
                  <a:schemeClr val="bg1"/>
                </a:solidFill>
              </a:rPr>
              <a:t>meters</a:t>
            </a:r>
            <a:r>
              <a:rPr lang="es-ES" sz="2000" dirty="0">
                <a:solidFill>
                  <a:schemeClr val="bg1"/>
                </a:solidFill>
              </a:rPr>
              <a:t> AGL</a:t>
            </a:r>
          </a:p>
        </p:txBody>
      </p:sp>
      <p:sp>
        <p:nvSpPr>
          <p:cNvPr id="46093" name="CuadroTexto 18"/>
          <p:cNvSpPr txBox="1">
            <a:spLocks noChangeArrowheads="1"/>
          </p:cNvSpPr>
          <p:nvPr/>
        </p:nvSpPr>
        <p:spPr bwMode="auto">
          <a:xfrm>
            <a:off x="-381000" y="1219200"/>
            <a:ext cx="525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>
                <a:solidFill>
                  <a:schemeClr val="bg1"/>
                </a:solidFill>
              </a:rPr>
              <a:t>Crater cross section</a:t>
            </a:r>
          </a:p>
        </p:txBody>
      </p:sp>
      <p:cxnSp>
        <p:nvCxnSpPr>
          <p:cNvPr id="20" name="Conector recto 19"/>
          <p:cNvCxnSpPr/>
          <p:nvPr/>
        </p:nvCxnSpPr>
        <p:spPr>
          <a:xfrm flipH="1">
            <a:off x="4495800" y="0"/>
            <a:ext cx="76200" cy="6858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95" name="CuadroTexto 20"/>
          <p:cNvSpPr txBox="1">
            <a:spLocks noChangeArrowheads="1"/>
          </p:cNvSpPr>
          <p:nvPr/>
        </p:nvSpPr>
        <p:spPr bwMode="auto">
          <a:xfrm>
            <a:off x="1219200" y="228600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>
                <a:solidFill>
                  <a:schemeClr val="bg1"/>
                </a:solidFill>
              </a:rPr>
              <a:t>Ls90. Winter equinox. </a:t>
            </a:r>
          </a:p>
          <a:p>
            <a:pPr eaLnBrk="1" hangingPunct="1"/>
            <a:r>
              <a:rPr lang="es-ES" sz="2000" b="1">
                <a:solidFill>
                  <a:schemeClr val="bg1"/>
                </a:solidFill>
              </a:rPr>
              <a:t>Tracer #1</a:t>
            </a:r>
            <a:r>
              <a:rPr lang="es-ES" sz="2000">
                <a:solidFill>
                  <a:schemeClr val="bg1"/>
                </a:solidFill>
              </a:rPr>
              <a:t> transport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0" y="1066800"/>
            <a:ext cx="4572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97" name="CuadroTexto 12"/>
          <p:cNvSpPr txBox="1">
            <a:spLocks noChangeArrowheads="1"/>
          </p:cNvSpPr>
          <p:nvPr/>
        </p:nvSpPr>
        <p:spPr bwMode="auto">
          <a:xfrm>
            <a:off x="1219200" y="38862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6098" name="CuadroTexto 13"/>
          <p:cNvSpPr txBox="1">
            <a:spLocks noChangeArrowheads="1"/>
          </p:cNvSpPr>
          <p:nvPr/>
        </p:nvSpPr>
        <p:spPr bwMode="auto">
          <a:xfrm>
            <a:off x="3276600" y="38862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099" name="Imagen 20" descr="tracers_Ls90_10000.gif"/>
          <p:cNvSpPr>
            <a:spLocks noChangeAspect="1"/>
          </p:cNvSpPr>
          <p:nvPr/>
        </p:nvSpPr>
        <p:spPr bwMode="auto">
          <a:xfrm>
            <a:off x="4724400" y="3592513"/>
            <a:ext cx="4194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6100" name="CuadroTexto 16"/>
          <p:cNvSpPr txBox="1">
            <a:spLocks noChangeArrowheads="1"/>
          </p:cNvSpPr>
          <p:nvPr/>
        </p:nvSpPr>
        <p:spPr bwMode="auto">
          <a:xfrm>
            <a:off x="4267200" y="3429000"/>
            <a:ext cx="525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>
                <a:solidFill>
                  <a:schemeClr val="bg1"/>
                </a:solidFill>
              </a:rPr>
              <a:t>10 </a:t>
            </a:r>
            <a:r>
              <a:rPr lang="es-ES" sz="2000" dirty="0" err="1">
                <a:solidFill>
                  <a:schemeClr val="bg1"/>
                </a:solidFill>
              </a:rPr>
              <a:t>kms</a:t>
            </a:r>
            <a:r>
              <a:rPr lang="es-ES" sz="2000" dirty="0">
                <a:solidFill>
                  <a:schemeClr val="bg1"/>
                </a:solidFill>
              </a:rPr>
              <a:t> AGL</a:t>
            </a:r>
          </a:p>
        </p:txBody>
      </p:sp>
      <p:sp>
        <p:nvSpPr>
          <p:cNvPr id="46102" name="CuadroTexto 7"/>
          <p:cNvSpPr txBox="1">
            <a:spLocks noChangeArrowheads="1"/>
          </p:cNvSpPr>
          <p:nvPr/>
        </p:nvSpPr>
        <p:spPr bwMode="auto">
          <a:xfrm>
            <a:off x="-304800" y="5105400"/>
            <a:ext cx="525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err="1">
                <a:solidFill>
                  <a:schemeClr val="bg1"/>
                </a:solidFill>
              </a:rPr>
              <a:t>Tracer</a:t>
            </a:r>
            <a:r>
              <a:rPr lang="es-ES" sz="1800" dirty="0">
                <a:solidFill>
                  <a:schemeClr val="bg1"/>
                </a:solidFill>
              </a:rPr>
              <a:t> 1# </a:t>
            </a:r>
            <a:r>
              <a:rPr lang="es-ES" sz="1800" dirty="0" err="1">
                <a:solidFill>
                  <a:schemeClr val="bg1"/>
                </a:solidFill>
              </a:rPr>
              <a:t>fraction</a:t>
            </a:r>
            <a:endParaRPr lang="es-ES" sz="18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s-ES" sz="1800" dirty="0">
                <a:solidFill>
                  <a:schemeClr val="bg1"/>
                </a:solidFill>
              </a:rPr>
              <a:t>t</a:t>
            </a:r>
            <a:r>
              <a:rPr lang="es-ES" sz="1800" dirty="0" smtClean="0">
                <a:solidFill>
                  <a:schemeClr val="bg1"/>
                </a:solidFill>
              </a:rPr>
              <a:t>racer1</a:t>
            </a:r>
            <a:r>
              <a:rPr lang="es-ES" sz="1800" dirty="0">
                <a:solidFill>
                  <a:schemeClr val="bg1"/>
                </a:solidFill>
              </a:rPr>
              <a:t>/tracer1+tracer2+tracer3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/>
          <a:lstStyle/>
          <a:p>
            <a:pPr eaLnBrk="1" hangingPunct="1"/>
            <a:r>
              <a:rPr lang="en-US" sz="2000" u="sng">
                <a:solidFill>
                  <a:srgbClr val="000000"/>
                </a:solidFill>
                <a:latin typeface="Calibri" charset="0"/>
              </a:rPr>
              <a:t>Conclusions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600B5-BBF3-7A4C-B076-05AA3DD7537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7109" name="Content Placeholder 2"/>
          <p:cNvSpPr>
            <a:spLocks noGrp="1"/>
          </p:cNvSpPr>
          <p:nvPr>
            <p:ph idx="1"/>
          </p:nvPr>
        </p:nvSpPr>
        <p:spPr>
          <a:xfrm>
            <a:off x="304800" y="908050"/>
            <a:ext cx="8610600" cy="5949950"/>
          </a:xfrm>
        </p:spPr>
        <p:txBody>
          <a:bodyPr/>
          <a:lstStyle/>
          <a:p>
            <a:r>
              <a:rPr lang="en-US" sz="1900" dirty="0">
                <a:latin typeface="Calibri" charset="0"/>
                <a:sym typeface="Wingdings" charset="0"/>
              </a:rPr>
              <a:t>Crater air mass is generally much colder than outside the crater. </a:t>
            </a:r>
          </a:p>
          <a:p>
            <a:pPr lvl="1"/>
            <a:r>
              <a:rPr lang="en-US" sz="1900" dirty="0">
                <a:latin typeface="Calibri" charset="0"/>
                <a:sym typeface="Wingdings" charset="0"/>
              </a:rPr>
              <a:t>Reduced mixing in very bottom of crater—but more than previously thought.</a:t>
            </a:r>
          </a:p>
          <a:p>
            <a:pPr lvl="1"/>
            <a:r>
              <a:rPr lang="en-US" sz="1900" dirty="0">
                <a:latin typeface="Calibri" charset="0"/>
                <a:sym typeface="Wingdings" charset="0"/>
              </a:rPr>
              <a:t>Overrunning air flow.</a:t>
            </a:r>
          </a:p>
          <a:p>
            <a:pPr lvl="1"/>
            <a:r>
              <a:rPr lang="en-US" sz="1900" dirty="0">
                <a:latin typeface="Calibri" charset="0"/>
                <a:sym typeface="Wingdings" charset="0"/>
              </a:rPr>
              <a:t>Stable boundary layer.</a:t>
            </a:r>
          </a:p>
          <a:p>
            <a:pPr lvl="1"/>
            <a:r>
              <a:rPr lang="en-US" sz="1900" dirty="0">
                <a:latin typeface="Calibri" charset="0"/>
                <a:sym typeface="Wingdings" charset="0"/>
              </a:rPr>
              <a:t>Crater “semi-isolated” most of the Mars year</a:t>
            </a:r>
          </a:p>
          <a:p>
            <a:pPr algn="just"/>
            <a:r>
              <a:rPr lang="en-US" sz="1900" dirty="0">
                <a:latin typeface="Calibri" charset="0"/>
                <a:sym typeface="Wingdings" charset="0"/>
              </a:rPr>
              <a:t>Ls270 season at Gale is unique. Is a period when the air mass in crater mixes with the atmosphere external due to strong, flushing, northerly flow and breaking mountain waves </a:t>
            </a:r>
            <a:r>
              <a:rPr lang="es-ES_tradnl" sz="1900" dirty="0">
                <a:latin typeface="Calibri" charset="0"/>
                <a:sym typeface="Wingdings" charset="0"/>
              </a:rPr>
              <a:t>(</a:t>
            </a:r>
            <a:r>
              <a:rPr lang="es-ES_tradnl" sz="1900" dirty="0" err="1">
                <a:latin typeface="Calibri" charset="0"/>
                <a:sym typeface="Wingdings" charset="0"/>
              </a:rPr>
              <a:t>Rafkin</a:t>
            </a:r>
            <a:r>
              <a:rPr lang="es-ES_tradnl" sz="1900" dirty="0">
                <a:latin typeface="Calibri" charset="0"/>
                <a:sym typeface="Wingdings" charset="0"/>
              </a:rPr>
              <a:t> et al. 2016, Pla-García et al. 2016).</a:t>
            </a:r>
            <a:endParaRPr lang="en-US" sz="1900" dirty="0">
              <a:latin typeface="Calibri" charset="0"/>
              <a:sym typeface="Wingdings" charset="0"/>
            </a:endParaRPr>
          </a:p>
          <a:p>
            <a:pPr algn="just"/>
            <a:r>
              <a:rPr lang="en-US" sz="1900" dirty="0">
                <a:latin typeface="Calibri" charset="0"/>
                <a:sym typeface="Wingdings" charset="0"/>
              </a:rPr>
              <a:t>Methane peak detection occurs at Ls325, a transitional time at Gale Crater, when the flushing winds are giving way to the more limited mixing crater scenario.</a:t>
            </a:r>
          </a:p>
          <a:p>
            <a:pPr algn="just"/>
            <a:r>
              <a:rPr lang="en-US" sz="1900" dirty="0">
                <a:latin typeface="Calibri" charset="0"/>
                <a:sym typeface="Wingdings" charset="0"/>
              </a:rPr>
              <a:t>From our simulations standpoint, an scenario where the release of methane is </a:t>
            </a:r>
            <a:r>
              <a:rPr lang="en-US" sz="1900" b="1" dirty="0">
                <a:latin typeface="Calibri" charset="0"/>
                <a:sym typeface="Wingdings" charset="0"/>
              </a:rPr>
              <a:t>within</a:t>
            </a:r>
            <a:r>
              <a:rPr lang="en-US" sz="1900" dirty="0">
                <a:latin typeface="Calibri" charset="0"/>
                <a:sym typeface="Wingdings" charset="0"/>
              </a:rPr>
              <a:t> the crater seems at least plausible.</a:t>
            </a:r>
          </a:p>
          <a:p>
            <a:pPr algn="just"/>
            <a:r>
              <a:rPr lang="en-US" sz="1900" dirty="0">
                <a:latin typeface="Calibri" charset="0"/>
                <a:sym typeface="Wingdings" charset="0"/>
              </a:rPr>
              <a:t>More work is needed to establish the amount of mixing.</a:t>
            </a:r>
            <a:endParaRPr lang="en-US" sz="3100" dirty="0">
              <a:solidFill>
                <a:schemeClr val="bg1"/>
              </a:solidFill>
              <a:latin typeface="Calibri" charset="0"/>
              <a:sym typeface="Wingding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(1) Introduction (2) Experiment design (3) Validation (4) Interpretations </a:t>
            </a:r>
            <a:r>
              <a:rPr lang="en-US" sz="1500" b="1" dirty="0"/>
              <a:t>(5)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n 6" descr="PIA20316 (1)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914400"/>
            <a:ext cx="9296400" cy="992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6E219-0166-1E46-B565-A14BEF4953B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8131" name="Título 1"/>
          <p:cNvSpPr>
            <a:spLocks noGrp="1"/>
          </p:cNvSpPr>
          <p:nvPr>
            <p:ph type="title"/>
          </p:nvPr>
        </p:nvSpPr>
        <p:spPr>
          <a:xfrm>
            <a:off x="-2057400" y="-228600"/>
            <a:ext cx="8229600" cy="1143000"/>
          </a:xfrm>
        </p:spPr>
        <p:txBody>
          <a:bodyPr/>
          <a:lstStyle/>
          <a:p>
            <a:r>
              <a:rPr lang="ja-JP" altLang="en-US" b="1">
                <a:latin typeface="Calibri" charset="0"/>
              </a:rPr>
              <a:t>ありがとう</a:t>
            </a:r>
            <a:r>
              <a:rPr lang="es-ES" altLang="ja-JP" b="1">
                <a:latin typeface="Calibri" charset="0"/>
              </a:rPr>
              <a:t>!</a:t>
            </a:r>
            <a:endParaRPr lang="es-ES" b="1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>
                <a:latin typeface="Calibri" charset="0"/>
              </a:rPr>
              <a:t>Backup Slides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E6A4F-9CE7-5348-94F4-E7AAB8526CB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JpGU. May/23/2016                                      Jorge Pla-García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153400" cy="644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9F1F5-237A-AA43-B08A-0552AA86E42B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304800" y="2133600"/>
            <a:ext cx="8534400" cy="24622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 err="1" smtClean="0"/>
              <a:t>blue</a:t>
            </a:r>
            <a:r>
              <a:rPr lang="es-ES" sz="2200" dirty="0" smtClean="0"/>
              <a:t> </a:t>
            </a:r>
            <a:r>
              <a:rPr lang="es-ES" sz="2200" dirty="0" err="1"/>
              <a:t>lines</a:t>
            </a:r>
            <a:r>
              <a:rPr lang="es-ES" sz="2200" dirty="0"/>
              <a:t> show </a:t>
            </a:r>
            <a:r>
              <a:rPr lang="es-ES" sz="2200" dirty="0" err="1"/>
              <a:t>periods</a:t>
            </a:r>
            <a:r>
              <a:rPr lang="es-ES" sz="2200" dirty="0"/>
              <a:t> </a:t>
            </a:r>
            <a:r>
              <a:rPr lang="es-ES" sz="2200" dirty="0" err="1"/>
              <a:t>when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rover</a:t>
            </a:r>
            <a:r>
              <a:rPr lang="es-ES" sz="2200" dirty="0"/>
              <a:t> </a:t>
            </a:r>
            <a:r>
              <a:rPr lang="es-ES" sz="2200" dirty="0" err="1"/>
              <a:t>was</a:t>
            </a:r>
            <a:r>
              <a:rPr lang="es-ES" sz="2200" dirty="0"/>
              <a:t> </a:t>
            </a:r>
            <a:r>
              <a:rPr lang="es-ES" sz="2200" dirty="0" err="1" smtClean="0"/>
              <a:t>moving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/>
              <a:t>red </a:t>
            </a:r>
            <a:r>
              <a:rPr lang="es-ES" sz="2200" dirty="0" err="1"/>
              <a:t>lines</a:t>
            </a:r>
            <a:r>
              <a:rPr lang="es-ES" sz="2200" dirty="0"/>
              <a:t> </a:t>
            </a:r>
            <a:r>
              <a:rPr lang="es-ES" sz="2200" dirty="0" err="1"/>
              <a:t>highlight</a:t>
            </a:r>
            <a:r>
              <a:rPr lang="es-ES" sz="2200" dirty="0"/>
              <a:t> </a:t>
            </a:r>
            <a:r>
              <a:rPr lang="es-ES" sz="2200" dirty="0" err="1"/>
              <a:t>periods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 smtClean="0"/>
              <a:t>electronic</a:t>
            </a:r>
            <a:r>
              <a:rPr lang="es-ES" sz="2200" dirty="0" smtClean="0"/>
              <a:t> </a:t>
            </a:r>
            <a:r>
              <a:rPr lang="es-ES" sz="2200" dirty="0" err="1"/>
              <a:t>noise</a:t>
            </a:r>
            <a:r>
              <a:rPr lang="es-ES" sz="2200" dirty="0"/>
              <a:t> in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smtClean="0"/>
              <a:t>sensor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/>
              <a:t>magenta line </a:t>
            </a:r>
            <a:r>
              <a:rPr lang="es-ES" sz="2200" dirty="0" err="1"/>
              <a:t>indicates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direction</a:t>
            </a:r>
            <a:r>
              <a:rPr lang="es-ES" sz="2200" dirty="0"/>
              <a:t> in </a:t>
            </a:r>
            <a:r>
              <a:rPr lang="es-ES" sz="2200" dirty="0" err="1"/>
              <a:t>which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rover</a:t>
            </a:r>
            <a:r>
              <a:rPr lang="es-ES" sz="2200" dirty="0"/>
              <a:t> </a:t>
            </a:r>
            <a:r>
              <a:rPr lang="es-ES" sz="2200" dirty="0" err="1"/>
              <a:t>is</a:t>
            </a:r>
            <a:r>
              <a:rPr lang="es-ES" sz="2200" dirty="0"/>
              <a:t> </a:t>
            </a:r>
            <a:r>
              <a:rPr lang="es-ES" sz="2200" dirty="0" err="1" smtClean="0"/>
              <a:t>pointing</a:t>
            </a:r>
            <a:r>
              <a:rPr lang="es-ES" sz="22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dirty="0" smtClean="0"/>
              <a:t>MRAMS </a:t>
            </a:r>
            <a:r>
              <a:rPr lang="es-ES" sz="2200" dirty="0" err="1" smtClean="0"/>
              <a:t>simulations</a:t>
            </a:r>
            <a:r>
              <a:rPr lang="es-ES" sz="2200" dirty="0" smtClean="0"/>
              <a:t> </a:t>
            </a:r>
            <a:r>
              <a:rPr lang="es-ES" sz="2200" dirty="0"/>
              <a:t>are </a:t>
            </a:r>
            <a:r>
              <a:rPr lang="es-ES" sz="2200" dirty="0" err="1"/>
              <a:t>shown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 smtClean="0"/>
              <a:t>solid</a:t>
            </a:r>
            <a:r>
              <a:rPr lang="es-ES" sz="2200" dirty="0" smtClean="0"/>
              <a:t> red </a:t>
            </a:r>
            <a:r>
              <a:rPr lang="es-ES" sz="2200" dirty="0" err="1"/>
              <a:t>circles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smtClean="0"/>
              <a:t>REMS data </a:t>
            </a:r>
            <a:r>
              <a:rPr lang="es-ES" sz="2200" dirty="0"/>
              <a:t>are </a:t>
            </a:r>
            <a:r>
              <a:rPr lang="es-ES" sz="2200" dirty="0" err="1"/>
              <a:t>shown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 smtClean="0"/>
              <a:t>solid</a:t>
            </a:r>
            <a:r>
              <a:rPr lang="es-ES" sz="2200" dirty="0" smtClean="0"/>
              <a:t> </a:t>
            </a:r>
            <a:r>
              <a:rPr lang="es-ES" sz="2200" dirty="0" err="1" smtClean="0"/>
              <a:t>blue</a:t>
            </a:r>
            <a:r>
              <a:rPr lang="es-ES" sz="2200" dirty="0" smtClean="0"/>
              <a:t> </a:t>
            </a:r>
            <a:r>
              <a:rPr lang="es-ES" sz="2200" dirty="0" err="1"/>
              <a:t>circles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smtClean="0"/>
              <a:t>Blue </a:t>
            </a:r>
            <a:r>
              <a:rPr lang="es-ES" sz="2200" dirty="0" err="1" smtClean="0"/>
              <a:t>diamonds</a:t>
            </a:r>
            <a:r>
              <a:rPr lang="es-ES" sz="2200" dirty="0" smtClean="0"/>
              <a:t> </a:t>
            </a:r>
            <a:r>
              <a:rPr lang="es-ES" sz="2200" dirty="0" err="1"/>
              <a:t>indicate</a:t>
            </a:r>
            <a:r>
              <a:rPr lang="es-ES" sz="2200" dirty="0"/>
              <a:t> </a:t>
            </a:r>
            <a:r>
              <a:rPr lang="es-ES" sz="2200" dirty="0" err="1"/>
              <a:t>winds</a:t>
            </a:r>
            <a:r>
              <a:rPr lang="es-ES" sz="2200" dirty="0"/>
              <a:t> </a:t>
            </a:r>
            <a:r>
              <a:rPr lang="es-ES" sz="2200" dirty="0" err="1"/>
              <a:t>coming</a:t>
            </a:r>
            <a:r>
              <a:rPr lang="es-ES" sz="2200" dirty="0"/>
              <a:t> </a:t>
            </a:r>
            <a:r>
              <a:rPr lang="es-ES" sz="2200" dirty="0" err="1"/>
              <a:t>from</a:t>
            </a:r>
            <a:r>
              <a:rPr lang="es-ES" sz="2200" dirty="0"/>
              <a:t> </a:t>
            </a:r>
            <a:r>
              <a:rPr lang="es-ES" sz="2200" dirty="0" err="1"/>
              <a:t>behind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rover</a:t>
            </a:r>
            <a:r>
              <a:rPr lang="es-ES" sz="2200" dirty="0"/>
              <a:t>, and </a:t>
            </a:r>
            <a:r>
              <a:rPr lang="es-ES" sz="2200" dirty="0" err="1"/>
              <a:t>should</a:t>
            </a:r>
            <a:r>
              <a:rPr lang="es-ES" sz="2200" dirty="0"/>
              <a:t> be </a:t>
            </a:r>
            <a:r>
              <a:rPr lang="es-ES" sz="2200" dirty="0" err="1"/>
              <a:t>treated</a:t>
            </a:r>
            <a:r>
              <a:rPr lang="es-ES" sz="2200" dirty="0"/>
              <a:t> </a:t>
            </a:r>
            <a:r>
              <a:rPr lang="es-ES" sz="2200" dirty="0" err="1"/>
              <a:t>very</a:t>
            </a:r>
            <a:r>
              <a:rPr lang="es-ES" sz="2200" dirty="0"/>
              <a:t> </a:t>
            </a:r>
            <a:r>
              <a:rPr lang="es-ES" sz="2200" dirty="0" err="1" smtClean="0"/>
              <a:t>cautiously</a:t>
            </a:r>
            <a:r>
              <a:rPr lang="es-ES" sz="2200" dirty="0" smtClean="0"/>
              <a:t>. </a:t>
            </a:r>
            <a:endParaRPr lang="es-ES"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>
                <a:latin typeface="Calibri" charset="0"/>
              </a:rPr>
              <a:t>Implications for Water, Dust and Trace Gasses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The primary origin of water is N. Polar cap in Spring/Summer.  </a:t>
            </a:r>
          </a:p>
          <a:p>
            <a:pPr lvl="1" eaLnBrk="1" hangingPunct="1">
              <a:defRPr/>
            </a:pPr>
            <a:r>
              <a:rPr lang="en-US" dirty="0" smtClean="0"/>
              <a:t>Mean circulation not favorable for transport to Gale.</a:t>
            </a:r>
          </a:p>
          <a:p>
            <a:pPr lvl="1" eaLnBrk="1" hangingPunct="1">
              <a:defRPr/>
            </a:pPr>
            <a:r>
              <a:rPr lang="en-US" dirty="0" smtClean="0"/>
              <a:t>Daytime crater circulation ventilates crater.</a:t>
            </a:r>
          </a:p>
          <a:p>
            <a:pPr lvl="1" eaLnBrk="1" hangingPunct="1">
              <a:defRPr/>
            </a:pPr>
            <a:r>
              <a:rPr lang="en-US" dirty="0" smtClean="0"/>
              <a:t>Nighttime circulations from outside crater cannot penetrate to crate floor.</a:t>
            </a:r>
          </a:p>
          <a:p>
            <a:pPr lvl="1" eaLnBrk="1" hangingPunct="1">
              <a:defRPr/>
            </a:pPr>
            <a:r>
              <a:rPr lang="en-US" dirty="0" err="1" smtClean="0"/>
              <a:t>Ls</a:t>
            </a:r>
            <a:r>
              <a:rPr lang="en-US" dirty="0" smtClean="0"/>
              <a:t> 270 allows for mixing to crater floor, but air is dry.</a:t>
            </a:r>
          </a:p>
          <a:p>
            <a:pPr eaLnBrk="1" hangingPunct="1">
              <a:defRPr/>
            </a:pPr>
            <a:r>
              <a:rPr lang="en-US" dirty="0" smtClean="0"/>
              <a:t>Dust lifting is suppressed during day </a:t>
            </a:r>
          </a:p>
          <a:p>
            <a:pPr lvl="1" eaLnBrk="1" hangingPunct="1">
              <a:defRPr/>
            </a:pPr>
            <a:r>
              <a:rPr lang="en-US" dirty="0" smtClean="0"/>
              <a:t>Shallow boundary layer = no dust devils</a:t>
            </a:r>
          </a:p>
          <a:p>
            <a:pPr lvl="1" eaLnBrk="1" hangingPunct="1">
              <a:defRPr/>
            </a:pPr>
            <a:r>
              <a:rPr lang="en-US" dirty="0" smtClean="0"/>
              <a:t>Little lifting of dust at night in crater floor.</a:t>
            </a:r>
          </a:p>
          <a:p>
            <a:pPr lvl="1" eaLnBrk="1" hangingPunct="1">
              <a:defRPr/>
            </a:pPr>
            <a:r>
              <a:rPr lang="en-US" dirty="0" smtClean="0"/>
              <a:t>Stronger winds and dust devils outside crater.</a:t>
            </a:r>
          </a:p>
          <a:p>
            <a:pPr lvl="1" eaLnBrk="1" hangingPunct="1">
              <a:defRPr/>
            </a:pPr>
            <a:r>
              <a:rPr lang="en-US" dirty="0" smtClean="0"/>
              <a:t>Dusty air should blow </a:t>
            </a:r>
            <a:r>
              <a:rPr lang="en-US" u="sng" dirty="0" smtClean="0"/>
              <a:t>over</a:t>
            </a:r>
            <a:r>
              <a:rPr lang="en-US" dirty="0" smtClean="0"/>
              <a:t> crater.</a:t>
            </a:r>
          </a:p>
          <a:p>
            <a:pPr lvl="1" eaLnBrk="1" hangingPunct="1">
              <a:defRPr/>
            </a:pPr>
            <a:r>
              <a:rPr lang="en-US" dirty="0" smtClean="0"/>
              <a:t>Crater is relatively clear (</a:t>
            </a:r>
            <a:r>
              <a:rPr lang="en-US" dirty="0" err="1" smtClean="0"/>
              <a:t>Moores</a:t>
            </a:r>
            <a:r>
              <a:rPr lang="en-US" dirty="0"/>
              <a:t> </a:t>
            </a:r>
            <a:r>
              <a:rPr lang="en-US" dirty="0" smtClean="0"/>
              <a:t>et al., 2014)</a:t>
            </a:r>
          </a:p>
          <a:p>
            <a:pPr eaLnBrk="1" hangingPunct="1">
              <a:defRPr/>
            </a:pPr>
            <a:r>
              <a:rPr lang="en-US" dirty="0" smtClean="0"/>
              <a:t>Trace gasses (incl. methane).</a:t>
            </a:r>
          </a:p>
          <a:p>
            <a:pPr lvl="1" eaLnBrk="1" hangingPunct="1">
              <a:defRPr/>
            </a:pPr>
            <a:r>
              <a:rPr lang="en-US" dirty="0" smtClean="0"/>
              <a:t>Reduced air mass exchange between crater and external air except </a:t>
            </a:r>
            <a:r>
              <a:rPr lang="en-US" dirty="0" err="1" smtClean="0"/>
              <a:t>Ls</a:t>
            </a:r>
            <a:r>
              <a:rPr lang="en-US" dirty="0" smtClean="0"/>
              <a:t> 270.</a:t>
            </a:r>
          </a:p>
          <a:p>
            <a:pPr lvl="1" eaLnBrk="1" hangingPunct="1">
              <a:defRPr/>
            </a:pPr>
            <a:r>
              <a:rPr lang="en-US" dirty="0" smtClean="0"/>
              <a:t>Crater may not be representative of bulk trace gas composition depending on photochemical lifetimes.</a:t>
            </a:r>
          </a:p>
          <a:p>
            <a:pPr lvl="1" eaLnBrk="1" hangingPunct="1">
              <a:defRPr/>
            </a:pPr>
            <a:r>
              <a:rPr lang="en-US" dirty="0" smtClean="0"/>
              <a:t>Gas sources in crater will tend to increase concentration with time.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JpGU. May/23/2016                                      Jorge Pla-García </a:t>
            </a:r>
            <a:endParaRPr lang="en-U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A1C4A-3952-664E-B7B5-ABC4619300B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28600" y="1079500"/>
            <a:ext cx="8610600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es-ES" sz="1800" dirty="0" err="1"/>
              <a:t>Mesoscale</a:t>
            </a:r>
            <a:r>
              <a:rPr lang="es-ES" sz="1800" dirty="0"/>
              <a:t> </a:t>
            </a:r>
            <a:r>
              <a:rPr lang="es-ES" sz="1800" dirty="0" err="1"/>
              <a:t>model</a:t>
            </a:r>
            <a:r>
              <a:rPr lang="es-ES" sz="1800" dirty="0"/>
              <a:t> </a:t>
            </a:r>
            <a:r>
              <a:rPr lang="es-ES" sz="1800" dirty="0" err="1"/>
              <a:t>that</a:t>
            </a:r>
            <a:r>
              <a:rPr lang="es-ES" sz="1800" dirty="0"/>
              <a:t> </a:t>
            </a:r>
            <a:r>
              <a:rPr lang="es-ES" sz="1800" dirty="0" err="1"/>
              <a:t>simulates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circulations</a:t>
            </a:r>
            <a:r>
              <a:rPr lang="es-ES" sz="1800" dirty="0"/>
              <a:t> of 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Martian</a:t>
            </a:r>
            <a:r>
              <a:rPr lang="es-ES" sz="1800" dirty="0"/>
              <a:t> </a:t>
            </a:r>
            <a:r>
              <a:rPr lang="es-ES" sz="1800" dirty="0" err="1"/>
              <a:t>atmosphere</a:t>
            </a:r>
            <a:r>
              <a:rPr lang="es-ES" sz="1800" dirty="0"/>
              <a:t> at regional and local </a:t>
            </a:r>
            <a:r>
              <a:rPr lang="es-ES" sz="1800" dirty="0" err="1"/>
              <a:t>scales</a:t>
            </a:r>
            <a:r>
              <a:rPr lang="es-ES" sz="1800" dirty="0"/>
              <a:t> [</a:t>
            </a:r>
            <a:r>
              <a:rPr lang="es-ES" sz="1800" dirty="0" err="1"/>
              <a:t>Rafkin</a:t>
            </a:r>
            <a:r>
              <a:rPr lang="es-ES" sz="1800" dirty="0"/>
              <a:t> et al. 2001]. </a:t>
            </a:r>
            <a:r>
              <a:rPr lang="es-ES" sz="1800" dirty="0" err="1"/>
              <a:t>Applied</a:t>
            </a:r>
            <a:r>
              <a:rPr lang="es-ES" sz="1800" dirty="0"/>
              <a:t> </a:t>
            </a:r>
            <a:r>
              <a:rPr lang="es-ES" sz="1800" dirty="0" err="1"/>
              <a:t>to</a:t>
            </a:r>
            <a:r>
              <a:rPr lang="es-ES" sz="1800" dirty="0"/>
              <a:t> MSL </a:t>
            </a:r>
            <a:r>
              <a:rPr lang="es-ES" sz="1800" dirty="0" err="1"/>
              <a:t>landing</a:t>
            </a:r>
            <a:r>
              <a:rPr lang="es-ES" sz="1800" dirty="0"/>
              <a:t> </a:t>
            </a:r>
            <a:r>
              <a:rPr lang="es-ES" sz="1800" dirty="0" err="1"/>
              <a:t>site</a:t>
            </a:r>
            <a:r>
              <a:rPr lang="es-ES" sz="1800" dirty="0"/>
              <a:t> at Gale </a:t>
            </a:r>
            <a:r>
              <a:rPr lang="es-ES" sz="1800" dirty="0" err="1"/>
              <a:t>crater</a:t>
            </a:r>
            <a:r>
              <a:rPr lang="es-ES" sz="1800" dirty="0"/>
              <a:t>. </a:t>
            </a:r>
            <a:r>
              <a:rPr lang="es-ES" sz="1800" dirty="0" err="1"/>
              <a:t>Includes</a:t>
            </a:r>
            <a:r>
              <a:rPr lang="es-ES" sz="1800" dirty="0"/>
              <a:t>:</a:t>
            </a:r>
          </a:p>
          <a:p>
            <a:pPr algn="just">
              <a:defRPr/>
            </a:pPr>
            <a:endParaRPr lang="es-ES" sz="1800" dirty="0"/>
          </a:p>
          <a:p>
            <a:pPr marL="742950" lvl="1" indent="-285750" algn="just">
              <a:buFont typeface="Arial"/>
              <a:buChar char="•"/>
              <a:defRPr/>
            </a:pPr>
            <a:r>
              <a:rPr lang="es-ES" sz="1800" dirty="0"/>
              <a:t>Non </a:t>
            </a:r>
            <a:r>
              <a:rPr lang="es-ES" sz="1800" dirty="0" err="1"/>
              <a:t>hydrostatic</a:t>
            </a:r>
            <a:r>
              <a:rPr lang="es-ES" sz="1800" dirty="0"/>
              <a:t> </a:t>
            </a:r>
            <a:r>
              <a:rPr lang="es-ES" sz="1800" dirty="0" err="1"/>
              <a:t>dynamics</a:t>
            </a:r>
            <a:endParaRPr lang="es-ES" sz="1800" dirty="0"/>
          </a:p>
          <a:p>
            <a:pPr marL="742950" lvl="1" indent="-285750" algn="just">
              <a:buFont typeface="Arial"/>
              <a:buChar char="•"/>
              <a:defRPr/>
            </a:pPr>
            <a:r>
              <a:rPr lang="es-ES" sz="1800" dirty="0"/>
              <a:t>Conductive regolith model (with CO</a:t>
            </a:r>
            <a:r>
              <a:rPr lang="es-ES" sz="1800" baseline="-25000" dirty="0"/>
              <a:t>2</a:t>
            </a:r>
            <a:r>
              <a:rPr lang="es-ES" sz="1800" dirty="0"/>
              <a:t> </a:t>
            </a:r>
            <a:r>
              <a:rPr lang="es-ES" sz="1800" dirty="0" err="1"/>
              <a:t>deposition</a:t>
            </a:r>
            <a:r>
              <a:rPr lang="es-ES" sz="1800" dirty="0"/>
              <a:t> and </a:t>
            </a:r>
            <a:r>
              <a:rPr lang="es-ES" sz="1800" dirty="0" err="1"/>
              <a:t>sublimation</a:t>
            </a:r>
            <a:r>
              <a:rPr lang="es-ES" sz="1800" dirty="0"/>
              <a:t>)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es-ES" sz="1800" dirty="0"/>
              <a:t>Water microphysics (not active for </a:t>
            </a:r>
            <a:r>
              <a:rPr lang="es-ES" sz="1800" dirty="0" err="1"/>
              <a:t>this</a:t>
            </a:r>
            <a:r>
              <a:rPr lang="es-ES" sz="1800" dirty="0"/>
              <a:t> </a:t>
            </a:r>
            <a:r>
              <a:rPr lang="es-ES" sz="1800" dirty="0" err="1"/>
              <a:t>experiment</a:t>
            </a:r>
            <a:r>
              <a:rPr lang="es-ES" sz="1800" dirty="0"/>
              <a:t>)</a:t>
            </a:r>
          </a:p>
          <a:p>
            <a:pPr lvl="1" algn="just">
              <a:defRPr/>
            </a:pPr>
            <a:endParaRPr lang="es-ES" sz="1800" dirty="0"/>
          </a:p>
          <a:p>
            <a:pPr marL="285750" lvl="1" indent="-285750" algn="just">
              <a:buFont typeface="Arial"/>
              <a:buChar char="•"/>
              <a:defRPr/>
            </a:pPr>
            <a:r>
              <a:rPr lang="es-ES" sz="1800" dirty="0"/>
              <a:t>Initialization, </a:t>
            </a:r>
            <a:r>
              <a:rPr lang="es-ES" sz="1800" dirty="0" err="1"/>
              <a:t>boundary</a:t>
            </a:r>
            <a:r>
              <a:rPr lang="es-ES" sz="1800" dirty="0"/>
              <a:t> </a:t>
            </a:r>
            <a:r>
              <a:rPr lang="es-ES" sz="1800" dirty="0" err="1"/>
              <a:t>conditions</a:t>
            </a:r>
            <a:r>
              <a:rPr lang="es-ES" sz="1800" dirty="0"/>
              <a:t> and CO</a:t>
            </a:r>
            <a:r>
              <a:rPr lang="es-ES" sz="1800" baseline="-25000" dirty="0"/>
              <a:t>2</a:t>
            </a:r>
            <a:r>
              <a:rPr lang="es-ES" sz="1800" dirty="0"/>
              <a:t> ice data are taken from a NASA Ames GCM [</a:t>
            </a:r>
            <a:r>
              <a:rPr lang="es-ES" sz="1800" dirty="0" err="1"/>
              <a:t>Kahre</a:t>
            </a:r>
            <a:r>
              <a:rPr lang="es-ES" sz="1800" dirty="0"/>
              <a:t>, Haberle et al.]:</a:t>
            </a:r>
          </a:p>
          <a:p>
            <a:pPr marL="0" lvl="1" algn="just">
              <a:defRPr/>
            </a:pPr>
            <a:endParaRPr lang="es-ES" sz="1800" dirty="0"/>
          </a:p>
          <a:p>
            <a:pPr marL="742950" lvl="2" indent="-285750" algn="just">
              <a:buFont typeface="Arial"/>
              <a:buChar char="•"/>
              <a:defRPr/>
            </a:pPr>
            <a:r>
              <a:rPr lang="es-ES" sz="1800" dirty="0"/>
              <a:t>Simulation with column dust opacity driven by zonally-averaged TES retrievals. </a:t>
            </a:r>
          </a:p>
          <a:p>
            <a:pPr marL="742950" lvl="2" indent="-285750" algn="just">
              <a:buFont typeface="Arial"/>
              <a:buChar char="•"/>
              <a:defRPr/>
            </a:pPr>
            <a:r>
              <a:rPr lang="es-ES" sz="1800" dirty="0"/>
              <a:t>Vertical dust distribution is given by a Conrath-v parameterization that varies with season and latitude.</a:t>
            </a:r>
          </a:p>
          <a:p>
            <a:pPr marL="742950" lvl="2" indent="-285750" algn="just">
              <a:buFont typeface="Arial"/>
              <a:buChar char="•"/>
              <a:defRPr/>
            </a:pPr>
            <a:r>
              <a:rPr lang="es-ES" sz="1800" dirty="0"/>
              <a:t>NASA Ames two-stream, correlated-k </a:t>
            </a:r>
            <a:r>
              <a:rPr lang="es-ES" sz="1800" dirty="0" err="1"/>
              <a:t>radiation</a:t>
            </a:r>
            <a:endParaRPr lang="es-ES" sz="1800" dirty="0"/>
          </a:p>
          <a:p>
            <a:pPr algn="just">
              <a:defRPr/>
            </a:pPr>
            <a:endParaRPr lang="es-ES" sz="18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s-ES" sz="1800" dirty="0"/>
              <a:t>Topography shadowing and slope </a:t>
            </a:r>
            <a:r>
              <a:rPr lang="es-ES" sz="1800" dirty="0" err="1"/>
              <a:t>radiation</a:t>
            </a:r>
            <a:r>
              <a:rPr lang="es-ES" sz="1800" dirty="0"/>
              <a:t> </a:t>
            </a:r>
            <a:r>
              <a:rPr lang="es-ES" sz="1800" dirty="0" err="1"/>
              <a:t>effects</a:t>
            </a:r>
            <a:endParaRPr lang="es-ES" sz="1800" dirty="0"/>
          </a:p>
          <a:p>
            <a:pPr algn="just">
              <a:defRPr/>
            </a:pPr>
            <a:endParaRPr lang="es-ES" sz="1800" dirty="0"/>
          </a:p>
          <a:p>
            <a:pPr marL="285750" indent="-285750" algn="just">
              <a:buFont typeface="Arial"/>
              <a:buChar char="•"/>
              <a:defRPr/>
            </a:pPr>
            <a:endParaRPr lang="es-ES" dirty="0"/>
          </a:p>
          <a:p>
            <a:pPr>
              <a:defRPr/>
            </a:pPr>
            <a:endParaRPr lang="es-ES" dirty="0"/>
          </a:p>
        </p:txBody>
      </p:sp>
      <p:sp>
        <p:nvSpPr>
          <p:cNvPr id="52226" name="Title 1"/>
          <p:cNvSpPr txBox="1">
            <a:spLocks/>
          </p:cNvSpPr>
          <p:nvPr/>
        </p:nvSpPr>
        <p:spPr bwMode="auto">
          <a:xfrm>
            <a:off x="6096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MRAMS</a:t>
            </a:r>
            <a:r>
              <a:rPr lang="en-US" sz="2800"/>
              <a:t>: Mars Regional Atmospheric Modeling System 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ABE061-4782-0949-B16C-89A53B8332B4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6875" y="998538"/>
            <a:ext cx="6343650" cy="5124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477000" y="2933700"/>
            <a:ext cx="520700" cy="3683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51688" y="3530600"/>
            <a:ext cx="304800" cy="4762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53200" y="1922463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Downslope arrives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02400" y="2413000"/>
            <a:ext cx="303213" cy="3810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97600" y="2184400"/>
            <a:ext cx="254000" cy="609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238875" y="1892300"/>
            <a:ext cx="187325" cy="34766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872163" y="1570038"/>
            <a:ext cx="22018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Onset of radiational cooling</a:t>
            </a:r>
          </a:p>
        </p:txBody>
      </p:sp>
      <p:sp>
        <p:nvSpPr>
          <p:cNvPr id="23" name="Right Brace 22"/>
          <p:cNvSpPr/>
          <p:nvPr/>
        </p:nvSpPr>
        <p:spPr>
          <a:xfrm rot="19366229">
            <a:off x="6717360" y="2628568"/>
            <a:ext cx="361610" cy="631238"/>
          </a:xfrm>
          <a:prstGeom prst="rightBrace">
            <a:avLst/>
          </a:prstGeom>
          <a:ln w="19050">
            <a:solidFill>
              <a:schemeClr val="tx1"/>
            </a:solidFill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607300" y="2132013"/>
            <a:ext cx="14478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Extensive mixing from breaking mountain waves slows radiational cooling</a:t>
            </a:r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>
            <a:off x="7086600" y="2717800"/>
            <a:ext cx="520700" cy="762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e 30"/>
          <p:cNvSpPr/>
          <p:nvPr/>
        </p:nvSpPr>
        <p:spPr>
          <a:xfrm rot="19275596">
            <a:off x="7373938" y="3338513"/>
            <a:ext cx="314325" cy="56197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620000" y="3662363"/>
            <a:ext cx="14351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Dichotomy beats back crater downslope; radiative cooling and cold air reestablished.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4445000" y="2273300"/>
            <a:ext cx="950913" cy="11890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Brace 38"/>
          <p:cNvSpPr/>
          <p:nvPr/>
        </p:nvSpPr>
        <p:spPr>
          <a:xfrm rot="13306830">
            <a:off x="4575175" y="1871663"/>
            <a:ext cx="368300" cy="14986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074988" y="1892300"/>
            <a:ext cx="20939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Shallow turbulent convection and mixing within crater.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AE4076-6E6D-034F-AD3B-B123A04017DC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(1) Introduction (2) Experiment design (3) Validation </a:t>
            </a:r>
            <a:r>
              <a:rPr lang="en-US" sz="1500" b="1" dirty="0"/>
              <a:t>(4) Interpretations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dirty="0" err="1" smtClean="0"/>
              <a:t>JpGU</a:t>
            </a:r>
            <a:r>
              <a:rPr lang="es-ES_tradnl" dirty="0" smtClean="0"/>
              <a:t>. </a:t>
            </a:r>
            <a:r>
              <a:rPr lang="es-ES_tradnl" dirty="0" err="1" smtClean="0"/>
              <a:t>May</a:t>
            </a:r>
            <a:r>
              <a:rPr lang="es-ES_tradnl" dirty="0" smtClean="0"/>
              <a:t>/23/2016                                      Jorge Pla-García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4419600" y="4419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MRAMS sol 196:</a:t>
            </a:r>
          </a:p>
          <a:p>
            <a:r>
              <a:rPr lang="es-ES" sz="1400" dirty="0" smtClean="0"/>
              <a:t>REMS </a:t>
            </a:r>
            <a:r>
              <a:rPr lang="es-ES" sz="1400" dirty="0" err="1" smtClean="0"/>
              <a:t>sols</a:t>
            </a:r>
            <a:r>
              <a:rPr lang="es-ES" sz="1400" dirty="0" smtClean="0"/>
              <a:t> 195-197: </a:t>
            </a:r>
            <a:endParaRPr lang="es-ES" sz="14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5791200" y="4572000"/>
            <a:ext cx="1066800" cy="0"/>
          </a:xfrm>
          <a:prstGeom prst="line">
            <a:avLst/>
          </a:prstGeom>
          <a:ln>
            <a:solidFill>
              <a:srgbClr val="558FD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6019800" y="4724400"/>
            <a:ext cx="76200" cy="76200"/>
          </a:xfrm>
          <a:prstGeom prst="ellipse">
            <a:avLst/>
          </a:prstGeom>
          <a:solidFill>
            <a:srgbClr val="47BB46"/>
          </a:solidFill>
          <a:ln>
            <a:solidFill>
              <a:srgbClr val="47BB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6172200" y="47244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6324600" y="4724400"/>
            <a:ext cx="76200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5" grpId="0"/>
      <p:bldP spid="31" grpId="0" animBg="1"/>
      <p:bldP spid="34" grpId="0"/>
      <p:bldP spid="39" grpId="0" animBg="1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" y="1460500"/>
            <a:ext cx="79248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Calibri" charset="0"/>
              </a:rPr>
              <a:t>Evening pressure oscillations</a:t>
            </a:r>
          </a:p>
        </p:txBody>
      </p:sp>
      <p:sp>
        <p:nvSpPr>
          <p:cNvPr id="54275" name="Title 1"/>
          <p:cNvSpPr txBox="1">
            <a:spLocks/>
          </p:cNvSpPr>
          <p:nvPr/>
        </p:nvSpPr>
        <p:spPr bwMode="auto">
          <a:xfrm>
            <a:off x="469900" y="5130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/>
              <a:t>Similar oscillation is seen in the output, beginning about 1900LMST and diminishing around 2200LMST. The waves are heavily aliased by the 5 min sampling from MRAMS (right)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D9DD3-E29A-E348-A728-59020B99649C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EPSC2015, NANTES</a:t>
            </a:r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Origin of Nocturnal Turbulence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Growth of stable layer above rim and Mt. Sharp conducive to mountain wave amplification.</a:t>
            </a:r>
          </a:p>
          <a:p>
            <a:pPr>
              <a:defRPr/>
            </a:pPr>
            <a:r>
              <a:rPr lang="en-US" dirty="0" smtClean="0"/>
              <a:t>Stable layer decouples air above from surface, reduces eddy friction, and air accelerates.</a:t>
            </a:r>
          </a:p>
          <a:p>
            <a:pPr>
              <a:defRPr/>
            </a:pPr>
            <a:r>
              <a:rPr lang="en-US" dirty="0" smtClean="0"/>
              <a:t>Accelerating air increases vertical shear, which lowers Richardson Number until turbulence sets in.</a:t>
            </a:r>
          </a:p>
          <a:p>
            <a:pPr>
              <a:defRPr/>
            </a:pPr>
            <a:r>
              <a:rPr lang="en-US" dirty="0" smtClean="0"/>
              <a:t>Turbulence mixes to surface, bringing down warm air.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JpGU. May/23/2016                                      Jorge Pla-García </a:t>
            </a:r>
            <a:endParaRPr lang="en-U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3C81-3445-DF4A-8EBA-22C49913426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5" descr="140805-curiosity_4186595d41e6c16176be0cd9c34fbe6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533400"/>
            <a:ext cx="9334500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e 6"/>
          <p:cNvSpPr/>
          <p:nvPr/>
        </p:nvSpPr>
        <p:spPr>
          <a:xfrm>
            <a:off x="3886200" y="1752600"/>
            <a:ext cx="457200" cy="381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10" name="Elipse 9"/>
          <p:cNvSpPr/>
          <p:nvPr/>
        </p:nvSpPr>
        <p:spPr>
          <a:xfrm>
            <a:off x="4724400" y="2362200"/>
            <a:ext cx="2286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11" name="Elipse 10"/>
          <p:cNvSpPr/>
          <p:nvPr/>
        </p:nvSpPr>
        <p:spPr>
          <a:xfrm>
            <a:off x="5410200" y="2971800"/>
            <a:ext cx="381000" cy="381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00400" y="381000"/>
            <a:ext cx="670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REMS (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Rover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Environmental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Monitoring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System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FB146-EA06-EB46-B9E3-62B61B5A721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609600"/>
            <a:ext cx="670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SAM (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Sample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Analysis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at </a:t>
            </a:r>
            <a:r>
              <a:rPr lang="es-ES_tradnl" sz="30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Mars</a:t>
            </a:r>
            <a:r>
              <a:rPr lang="es-ES_tradnl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)</a:t>
            </a:r>
          </a:p>
        </p:txBody>
      </p:sp>
      <p:cxnSp>
        <p:nvCxnSpPr>
          <p:cNvPr id="18" name="Conector recto de flecha 17"/>
          <p:cNvCxnSpPr/>
          <p:nvPr/>
        </p:nvCxnSpPr>
        <p:spPr>
          <a:xfrm>
            <a:off x="1371600" y="914400"/>
            <a:ext cx="3200400" cy="2209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endCxn id="11" idx="0"/>
          </p:cNvCxnSpPr>
          <p:nvPr/>
        </p:nvCxnSpPr>
        <p:spPr>
          <a:xfrm flipH="1">
            <a:off x="5600700" y="685800"/>
            <a:ext cx="1257300" cy="2286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endCxn id="7" idx="7"/>
          </p:cNvCxnSpPr>
          <p:nvPr/>
        </p:nvCxnSpPr>
        <p:spPr>
          <a:xfrm flipH="1">
            <a:off x="4276725" y="685800"/>
            <a:ext cx="2581275" cy="1122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4953000" y="685800"/>
            <a:ext cx="190500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b="1" dirty="0" smtClean="0"/>
              <a:t>(1) Introduction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(2) Experiment design (3) Validation (4) Interpretations 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8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 txBox="1">
            <a:spLocks/>
          </p:cNvSpPr>
          <p:nvPr/>
        </p:nvSpPr>
        <p:spPr bwMode="auto">
          <a:xfrm>
            <a:off x="609600" y="5410200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Mars methane detection and variability at Gale crater </a:t>
            </a:r>
          </a:p>
          <a:p>
            <a:pPr algn="ctr" eaLnBrk="1" hangingPunct="1"/>
            <a:r>
              <a:rPr lang="en-US" sz="1600"/>
              <a:t>(Webster et al., 2015)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5BE95-79F4-2644-BD08-73FB53DEE6E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b="1" dirty="0" smtClean="0"/>
              <a:t>(1) Introduction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(2) Experiment design (3) Validation (4) Interpretations 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pic>
        <p:nvPicPr>
          <p:cNvPr id="20485" name="Imagen 5" descr="pia19087_webster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246938" cy="4687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3886200" y="1676400"/>
            <a:ext cx="838200" cy="25146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5410200" y="990600"/>
            <a:ext cx="1066800" cy="27432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3048000" y="16764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/>
              <a:t>Ls336</a:t>
            </a:r>
          </a:p>
        </p:txBody>
      </p:sp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6629400" y="10668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/>
              <a:t>Ls82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6172200" y="1371600"/>
            <a:ext cx="533400" cy="228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3886200" y="1981200"/>
            <a:ext cx="381000" cy="3810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15" descr="GRIDS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 txBox="1">
            <a:spLocks/>
          </p:cNvSpPr>
          <p:nvPr/>
        </p:nvSpPr>
        <p:spPr bwMode="auto">
          <a:xfrm>
            <a:off x="533400" y="3276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Altitude in meters (MOLA instrument)</a:t>
            </a:r>
          </a:p>
        </p:txBody>
      </p:sp>
      <p:sp>
        <p:nvSpPr>
          <p:cNvPr id="14" name="CuadroTexto 9"/>
          <p:cNvSpPr txBox="1">
            <a:spLocks noChangeArrowheads="1"/>
          </p:cNvSpPr>
          <p:nvPr/>
        </p:nvSpPr>
        <p:spPr bwMode="auto">
          <a:xfrm>
            <a:off x="7467600" y="1981200"/>
            <a:ext cx="2095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MSL landing site</a:t>
            </a:r>
          </a:p>
        </p:txBody>
      </p:sp>
      <p:sp>
        <p:nvSpPr>
          <p:cNvPr id="15" name="Estrella de 5 puntas 14"/>
          <p:cNvSpPr/>
          <p:nvPr/>
        </p:nvSpPr>
        <p:spPr>
          <a:xfrm>
            <a:off x="7924800" y="2362200"/>
            <a:ext cx="152400" cy="1524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7" name="Estrella de 5 puntas 16"/>
          <p:cNvSpPr/>
          <p:nvPr/>
        </p:nvSpPr>
        <p:spPr>
          <a:xfrm>
            <a:off x="5562600" y="2057400"/>
            <a:ext cx="152400" cy="1524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9C344-C976-224D-BF23-1DA673C5A8E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9" name="CuadroTexto 9"/>
          <p:cNvSpPr txBox="1">
            <a:spLocks noChangeArrowheads="1"/>
          </p:cNvSpPr>
          <p:nvPr/>
        </p:nvSpPr>
        <p:spPr bwMode="auto">
          <a:xfrm>
            <a:off x="5105400" y="1752600"/>
            <a:ext cx="2095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MSL landing site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(1) Introduction </a:t>
            </a:r>
            <a:r>
              <a:rPr lang="en-US" sz="1500" b="1" dirty="0"/>
              <a:t>(2) Experiment design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(3) Validation (4) Interpretations 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04800" y="3733800"/>
            <a:ext cx="8610600" cy="4246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lvl="2" algn="just">
              <a:defRPr/>
            </a:pPr>
            <a:endParaRPr lang="es-ES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s-ES" sz="1800" dirty="0" err="1"/>
              <a:t>The</a:t>
            </a:r>
            <a:r>
              <a:rPr lang="es-ES" sz="1800" dirty="0"/>
              <a:t> simulation is configured with 7 grids. The model is run </a:t>
            </a:r>
            <a:r>
              <a:rPr lang="es-ES" sz="1800" dirty="0" err="1"/>
              <a:t>for</a:t>
            </a:r>
            <a:r>
              <a:rPr lang="es-ES" sz="1800" dirty="0"/>
              <a:t> 3 sols with 5 grids and then the 2 additional grids are added and run for at least 3 more </a:t>
            </a:r>
            <a:r>
              <a:rPr lang="es-ES" sz="1800" dirty="0" err="1"/>
              <a:t>sols</a:t>
            </a:r>
            <a:r>
              <a:rPr lang="es-ES" sz="1800" dirty="0"/>
              <a:t>.</a:t>
            </a:r>
          </a:p>
          <a:p>
            <a:pPr marL="285750" indent="-285750" algn="just">
              <a:buFont typeface="Arial"/>
              <a:buChar char="•"/>
              <a:defRPr/>
            </a:pPr>
            <a:endParaRPr lang="es-ES" sz="18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s-ES" sz="1800" dirty="0"/>
              <a:t>Horizontal Grid Spacing: Grid 1 (240km), Grid 7 (330m)</a:t>
            </a:r>
          </a:p>
          <a:p>
            <a:pPr algn="just">
              <a:defRPr/>
            </a:pPr>
            <a:endParaRPr lang="es-ES" sz="18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s-ES" sz="1800" dirty="0"/>
              <a:t>Vertical </a:t>
            </a:r>
            <a:r>
              <a:rPr lang="es-ES" sz="1800" dirty="0" err="1"/>
              <a:t>Grid</a:t>
            </a:r>
            <a:r>
              <a:rPr lang="es-ES" sz="1800" dirty="0"/>
              <a:t> </a:t>
            </a:r>
            <a:r>
              <a:rPr lang="es-ES" sz="1800" dirty="0" err="1"/>
              <a:t>Spacing</a:t>
            </a:r>
            <a:r>
              <a:rPr lang="es-ES" sz="1800" dirty="0"/>
              <a:t>: 50 </a:t>
            </a:r>
            <a:r>
              <a:rPr lang="es-ES" sz="1800" dirty="0" err="1"/>
              <a:t>points</a:t>
            </a:r>
            <a:r>
              <a:rPr lang="es-ES" sz="1800" dirty="0"/>
              <a:t>, 51km </a:t>
            </a:r>
            <a:r>
              <a:rPr lang="es-ES" sz="1800" dirty="0" err="1"/>
              <a:t>model</a:t>
            </a:r>
            <a:r>
              <a:rPr lang="es-ES" sz="1800" dirty="0"/>
              <a:t> top, 14.5m </a:t>
            </a:r>
            <a:r>
              <a:rPr lang="es-ES" sz="1800" dirty="0" err="1"/>
              <a:t>first</a:t>
            </a:r>
            <a:r>
              <a:rPr lang="es-ES" sz="1800" dirty="0"/>
              <a:t> </a:t>
            </a:r>
            <a:r>
              <a:rPr lang="es-ES" sz="1800" dirty="0" err="1"/>
              <a:t>layer</a:t>
            </a:r>
            <a:r>
              <a:rPr lang="es-ES" sz="1800" dirty="0"/>
              <a:t>, 30m </a:t>
            </a:r>
            <a:r>
              <a:rPr lang="es-ES" sz="1800" dirty="0" err="1"/>
              <a:t>initial</a:t>
            </a:r>
            <a:r>
              <a:rPr lang="es-ES" sz="1800" dirty="0"/>
              <a:t> </a:t>
            </a:r>
            <a:r>
              <a:rPr lang="es-ES" sz="1800" dirty="0" err="1"/>
              <a:t>grid</a:t>
            </a:r>
            <a:r>
              <a:rPr lang="es-ES" sz="1800" dirty="0"/>
              <a:t> </a:t>
            </a:r>
            <a:r>
              <a:rPr lang="es-ES" sz="1800" dirty="0" err="1"/>
              <a:t>spacing</a:t>
            </a:r>
            <a:r>
              <a:rPr lang="es-ES" sz="1800" dirty="0"/>
              <a:t>, 2500m </a:t>
            </a:r>
            <a:r>
              <a:rPr lang="es-ES" sz="1800" dirty="0" err="1"/>
              <a:t>maximum</a:t>
            </a:r>
            <a:r>
              <a:rPr lang="es-ES" sz="1800" dirty="0"/>
              <a:t> </a:t>
            </a:r>
            <a:r>
              <a:rPr lang="es-ES" sz="1800" dirty="0" err="1"/>
              <a:t>grid</a:t>
            </a:r>
            <a:r>
              <a:rPr lang="es-ES" sz="1800" dirty="0"/>
              <a:t> </a:t>
            </a:r>
            <a:r>
              <a:rPr lang="es-ES" sz="1800" dirty="0" err="1"/>
              <a:t>spacing</a:t>
            </a:r>
            <a:r>
              <a:rPr lang="es-ES" sz="1800" dirty="0"/>
              <a:t>, 1.12 </a:t>
            </a:r>
            <a:r>
              <a:rPr lang="es-ES" sz="1800" dirty="0" err="1"/>
              <a:t>stretch</a:t>
            </a:r>
            <a:r>
              <a:rPr lang="es-ES" sz="1800" dirty="0"/>
              <a:t> factor</a:t>
            </a:r>
          </a:p>
          <a:p>
            <a:pPr marL="285750" indent="-285750" algn="just">
              <a:buFont typeface="Arial"/>
              <a:buChar char="•"/>
              <a:defRPr/>
            </a:pPr>
            <a:endParaRPr lang="es-ES" dirty="0"/>
          </a:p>
          <a:p>
            <a:pPr algn="just">
              <a:defRPr/>
            </a:pPr>
            <a:endParaRPr lang="es-ES" dirty="0"/>
          </a:p>
          <a:p>
            <a:pPr algn="just">
              <a:defRPr/>
            </a:pPr>
            <a:endParaRPr lang="es-ES" dirty="0"/>
          </a:p>
          <a:p>
            <a:pPr marL="285750" indent="-285750" algn="just">
              <a:buFont typeface="Arial"/>
              <a:buChar char="•"/>
              <a:defRPr/>
            </a:pPr>
            <a:endParaRPr lang="es-ES" dirty="0"/>
          </a:p>
          <a:p>
            <a:pPr>
              <a:defRPr/>
            </a:pP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7" descr="at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810000"/>
            <a:ext cx="40147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78E739-C723-5944-BE74-1DE09ADD013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4579" name="Imagen 5" descr="gt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095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agen 6" descr="press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3935413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(1) Introduction (2) Experiment design </a:t>
            </a:r>
            <a:r>
              <a:rPr lang="en-US" sz="1500" b="1" dirty="0"/>
              <a:t>(3) Validation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(4) Interpretations 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582" name="Title 1"/>
          <p:cNvSpPr txBox="1">
            <a:spLocks/>
          </p:cNvSpPr>
          <p:nvPr/>
        </p:nvSpPr>
        <p:spPr bwMode="auto">
          <a:xfrm>
            <a:off x="6400800" y="4648200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/>
              <a:t>More details at </a:t>
            </a:r>
          </a:p>
          <a:p>
            <a:pPr algn="ctr" eaLnBrk="1" hangingPunct="1"/>
            <a:r>
              <a:rPr lang="es-ES" sz="1800"/>
              <a:t>Pla-Garcia et al. 2016</a:t>
            </a:r>
            <a:endParaRPr lang="en-US" sz="1800"/>
          </a:p>
        </p:txBody>
      </p:sp>
      <p:sp>
        <p:nvSpPr>
          <p:cNvPr id="24583" name="Title 1"/>
          <p:cNvSpPr txBox="1">
            <a:spLocks/>
          </p:cNvSpPr>
          <p:nvPr/>
        </p:nvSpPr>
        <p:spPr bwMode="auto">
          <a:xfrm>
            <a:off x="381000" y="381000"/>
            <a:ext cx="822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/>
              <a:t>Model validation: MRAMS vs REMS</a:t>
            </a:r>
            <a:endParaRPr lang="en-US" sz="1800"/>
          </a:p>
        </p:txBody>
      </p:sp>
      <p:sp>
        <p:nvSpPr>
          <p:cNvPr id="24584" name="Title 1"/>
          <p:cNvSpPr txBox="1">
            <a:spLocks/>
          </p:cNvSpPr>
          <p:nvPr/>
        </p:nvSpPr>
        <p:spPr bwMode="auto">
          <a:xfrm>
            <a:off x="5257800" y="762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/>
              <a:t>Pressure</a:t>
            </a:r>
            <a:endParaRPr lang="en-US" sz="1800"/>
          </a:p>
        </p:txBody>
      </p:sp>
      <p:sp>
        <p:nvSpPr>
          <p:cNvPr id="24585" name="Title 1"/>
          <p:cNvSpPr txBox="1">
            <a:spLocks/>
          </p:cNvSpPr>
          <p:nvPr/>
        </p:nvSpPr>
        <p:spPr bwMode="auto">
          <a:xfrm>
            <a:off x="990600" y="685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/>
              <a:t>Ground temperature</a:t>
            </a:r>
            <a:endParaRPr lang="en-US" sz="1800"/>
          </a:p>
        </p:txBody>
      </p:sp>
      <p:sp>
        <p:nvSpPr>
          <p:cNvPr id="24586" name="Title 1"/>
          <p:cNvSpPr txBox="1">
            <a:spLocks/>
          </p:cNvSpPr>
          <p:nvPr/>
        </p:nvSpPr>
        <p:spPr bwMode="auto">
          <a:xfrm>
            <a:off x="2971800" y="3657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/>
              <a:t>Air temperature</a:t>
            </a:r>
            <a:endParaRPr lang="en-US" sz="1800"/>
          </a:p>
        </p:txBody>
      </p:sp>
      <p:pic>
        <p:nvPicPr>
          <p:cNvPr id="2" name="Imagen 1" descr="plot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5715000"/>
            <a:ext cx="1360714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 txBox="1">
            <a:spLocks/>
          </p:cNvSpPr>
          <p:nvPr/>
        </p:nvSpPr>
        <p:spPr bwMode="auto">
          <a:xfrm>
            <a:off x="609600" y="2413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800" b="1"/>
              <a:t>Atmospheric circulations interpretation </a:t>
            </a:r>
          </a:p>
          <a:p>
            <a:pPr algn="ctr" eaLnBrk="1" hangingPunct="1"/>
            <a:r>
              <a:rPr lang="es-ES" sz="2800" b="1"/>
              <a:t>for methane tracking</a:t>
            </a:r>
            <a:endParaRPr lang="en-US" sz="2800" b="1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D49C2-8AF7-D14E-8D04-93041BBB2DB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(1) Introduction (2) Experiment design (3) Validation </a:t>
            </a:r>
            <a:r>
              <a:rPr lang="en-US" sz="1500" b="1" dirty="0"/>
              <a:t>(4) Interpretations </a:t>
            </a:r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</a:rPr>
              <a:t>(5) Conclusions</a:t>
            </a:r>
            <a:endParaRPr lang="en-US" sz="1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2911475" y="525463"/>
            <a:ext cx="2651125" cy="4960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0" y="525463"/>
            <a:ext cx="2819400" cy="6256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-76200" y="-209550"/>
            <a:ext cx="9220200" cy="89535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Local Weather is the Sum of Different Scale Circulations</a:t>
            </a:r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876300"/>
            <a:ext cx="2311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-76200" y="1143000"/>
            <a:ext cx="2648072" cy="5334000"/>
            <a:chOff x="-123408" y="1133933"/>
            <a:chExt cx="2648072" cy="5334000"/>
          </a:xfrm>
          <a:effectLst>
            <a:glow rad="101600">
              <a:schemeClr val="tx1">
                <a:alpha val="66000"/>
              </a:schemeClr>
            </a:glow>
          </a:effectLst>
        </p:grpSpPr>
        <p:sp>
          <p:nvSpPr>
            <p:cNvPr id="6" name="TextBox 5"/>
            <p:cNvSpPr txBox="1"/>
            <p:nvPr/>
          </p:nvSpPr>
          <p:spPr>
            <a:xfrm>
              <a:off x="-123408" y="1286333"/>
              <a:ext cx="761999" cy="6463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0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Fall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equinox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23408" y="2734133"/>
              <a:ext cx="64888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90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Winter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solstice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23408" y="4258133"/>
              <a:ext cx="6869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180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Spring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equinox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23408" y="5705933"/>
              <a:ext cx="712304" cy="646331"/>
            </a:xfrm>
            <a:prstGeom prst="rect">
              <a:avLst/>
            </a:prstGeom>
            <a:noFill/>
            <a:ln>
              <a:noFill/>
            </a:ln>
            <a:effectLst>
              <a:glow>
                <a:schemeClr val="accent1"/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270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Summer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solstice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39195" y="1485900"/>
              <a:ext cx="194380" cy="609600"/>
            </a:xfrm>
            <a:custGeom>
              <a:avLst/>
              <a:gdLst>
                <a:gd name="connsiteX0" fmla="*/ 194380 w 194380"/>
                <a:gd name="connsiteY0" fmla="*/ 609600 h 609600"/>
                <a:gd name="connsiteX1" fmla="*/ 13405 w 194380"/>
                <a:gd name="connsiteY1" fmla="*/ 400050 h 609600"/>
                <a:gd name="connsiteX2" fmla="*/ 13405 w 194380"/>
                <a:gd name="connsiteY2" fmla="*/ 85725 h 609600"/>
                <a:gd name="connsiteX3" fmla="*/ 13405 w 194380"/>
                <a:gd name="connsiteY3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380" h="609600">
                  <a:moveTo>
                    <a:pt x="194380" y="609600"/>
                  </a:moveTo>
                  <a:cubicBezTo>
                    <a:pt x="118973" y="548481"/>
                    <a:pt x="43567" y="487362"/>
                    <a:pt x="13405" y="400050"/>
                  </a:cubicBezTo>
                  <a:cubicBezTo>
                    <a:pt x="-16757" y="312738"/>
                    <a:pt x="13405" y="85725"/>
                    <a:pt x="13405" y="85725"/>
                  </a:cubicBezTo>
                  <a:lnTo>
                    <a:pt x="13405" y="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71650" y="1142685"/>
              <a:ext cx="352425" cy="257490"/>
            </a:xfrm>
            <a:custGeom>
              <a:avLst/>
              <a:gdLst>
                <a:gd name="connsiteX0" fmla="*/ 0 w 352425"/>
                <a:gd name="connsiteY0" fmla="*/ 257490 h 257490"/>
                <a:gd name="connsiteX1" fmla="*/ 85725 w 352425"/>
                <a:gd name="connsiteY1" fmla="*/ 315 h 257490"/>
                <a:gd name="connsiteX2" fmla="*/ 352425 w 352425"/>
                <a:gd name="connsiteY2" fmla="*/ 200340 h 257490"/>
                <a:gd name="connsiteX3" fmla="*/ 352425 w 352425"/>
                <a:gd name="connsiteY3" fmla="*/ 200340 h 25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57490">
                  <a:moveTo>
                    <a:pt x="0" y="257490"/>
                  </a:moveTo>
                  <a:cubicBezTo>
                    <a:pt x="13494" y="133665"/>
                    <a:pt x="26988" y="9840"/>
                    <a:pt x="85725" y="315"/>
                  </a:cubicBezTo>
                  <a:cubicBezTo>
                    <a:pt x="144463" y="-9210"/>
                    <a:pt x="352425" y="200340"/>
                    <a:pt x="352425" y="200340"/>
                  </a:cubicBezTo>
                  <a:lnTo>
                    <a:pt x="352425" y="20034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019175" y="1133933"/>
              <a:ext cx="695325" cy="256717"/>
            </a:xfrm>
            <a:custGeom>
              <a:avLst/>
              <a:gdLst>
                <a:gd name="connsiteX0" fmla="*/ 695325 w 695325"/>
                <a:gd name="connsiteY0" fmla="*/ 256717 h 256717"/>
                <a:gd name="connsiteX1" fmla="*/ 390525 w 695325"/>
                <a:gd name="connsiteY1" fmla="*/ 66217 h 256717"/>
                <a:gd name="connsiteX2" fmla="*/ 152400 w 695325"/>
                <a:gd name="connsiteY2" fmla="*/ 9067 h 256717"/>
                <a:gd name="connsiteX3" fmla="*/ 0 w 695325"/>
                <a:gd name="connsiteY3" fmla="*/ 237667 h 25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256717">
                  <a:moveTo>
                    <a:pt x="695325" y="256717"/>
                  </a:moveTo>
                  <a:cubicBezTo>
                    <a:pt x="588168" y="182104"/>
                    <a:pt x="481012" y="107492"/>
                    <a:pt x="390525" y="66217"/>
                  </a:cubicBezTo>
                  <a:cubicBezTo>
                    <a:pt x="300038" y="24942"/>
                    <a:pt x="217487" y="-19508"/>
                    <a:pt x="152400" y="9067"/>
                  </a:cubicBezTo>
                  <a:cubicBezTo>
                    <a:pt x="87313" y="37642"/>
                    <a:pt x="43656" y="137654"/>
                    <a:pt x="0" y="23766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46856" y="1543050"/>
              <a:ext cx="562869" cy="560421"/>
            </a:xfrm>
            <a:custGeom>
              <a:avLst/>
              <a:gdLst>
                <a:gd name="connsiteX0" fmla="*/ 10419 w 562869"/>
                <a:gd name="connsiteY0" fmla="*/ 0 h 560421"/>
                <a:gd name="connsiteX1" fmla="*/ 19944 w 562869"/>
                <a:gd name="connsiteY1" fmla="*/ 419100 h 560421"/>
                <a:gd name="connsiteX2" fmla="*/ 191394 w 562869"/>
                <a:gd name="connsiteY2" fmla="*/ 552450 h 560421"/>
                <a:gd name="connsiteX3" fmla="*/ 439044 w 562869"/>
                <a:gd name="connsiteY3" fmla="*/ 542925 h 560421"/>
                <a:gd name="connsiteX4" fmla="*/ 562869 w 562869"/>
                <a:gd name="connsiteY4" fmla="*/ 523875 h 56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69" h="560421">
                  <a:moveTo>
                    <a:pt x="10419" y="0"/>
                  </a:moveTo>
                  <a:cubicBezTo>
                    <a:pt x="100" y="163512"/>
                    <a:pt x="-10218" y="327025"/>
                    <a:pt x="19944" y="419100"/>
                  </a:cubicBezTo>
                  <a:cubicBezTo>
                    <a:pt x="50106" y="511175"/>
                    <a:pt x="121544" y="531813"/>
                    <a:pt x="191394" y="552450"/>
                  </a:cubicBezTo>
                  <a:cubicBezTo>
                    <a:pt x="261244" y="573087"/>
                    <a:pt x="377132" y="547688"/>
                    <a:pt x="439044" y="542925"/>
                  </a:cubicBezTo>
                  <a:cubicBezTo>
                    <a:pt x="500957" y="538163"/>
                    <a:pt x="531913" y="531019"/>
                    <a:pt x="562869" y="52387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143125" y="1295400"/>
              <a:ext cx="381539" cy="802569"/>
            </a:xfrm>
            <a:custGeom>
              <a:avLst/>
              <a:gdLst>
                <a:gd name="connsiteX0" fmla="*/ 114300 w 381539"/>
                <a:gd name="connsiteY0" fmla="*/ 0 h 802569"/>
                <a:gd name="connsiteX1" fmla="*/ 361950 w 381539"/>
                <a:gd name="connsiteY1" fmla="*/ 190500 h 802569"/>
                <a:gd name="connsiteX2" fmla="*/ 361950 w 381539"/>
                <a:gd name="connsiteY2" fmla="*/ 628650 h 802569"/>
                <a:gd name="connsiteX3" fmla="*/ 352425 w 381539"/>
                <a:gd name="connsiteY3" fmla="*/ 790575 h 802569"/>
                <a:gd name="connsiteX4" fmla="*/ 0 w 381539"/>
                <a:gd name="connsiteY4" fmla="*/ 790575 h 80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39" h="802569">
                  <a:moveTo>
                    <a:pt x="114300" y="0"/>
                  </a:moveTo>
                  <a:cubicBezTo>
                    <a:pt x="217487" y="42862"/>
                    <a:pt x="320675" y="85725"/>
                    <a:pt x="361950" y="190500"/>
                  </a:cubicBezTo>
                  <a:cubicBezTo>
                    <a:pt x="403225" y="295275"/>
                    <a:pt x="363537" y="528638"/>
                    <a:pt x="361950" y="628650"/>
                  </a:cubicBezTo>
                  <a:cubicBezTo>
                    <a:pt x="360363" y="728662"/>
                    <a:pt x="412750" y="763588"/>
                    <a:pt x="352425" y="790575"/>
                  </a:cubicBezTo>
                  <a:cubicBezTo>
                    <a:pt x="292100" y="817562"/>
                    <a:pt x="0" y="790575"/>
                    <a:pt x="0" y="79057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666875" y="2943225"/>
              <a:ext cx="649481" cy="619795"/>
            </a:xfrm>
            <a:custGeom>
              <a:avLst/>
              <a:gdLst>
                <a:gd name="connsiteX0" fmla="*/ 0 w 649481"/>
                <a:gd name="connsiteY0" fmla="*/ 581025 h 619795"/>
                <a:gd name="connsiteX1" fmla="*/ 352425 w 649481"/>
                <a:gd name="connsiteY1" fmla="*/ 619125 h 619795"/>
                <a:gd name="connsiteX2" fmla="*/ 628650 w 649481"/>
                <a:gd name="connsiteY2" fmla="*/ 552450 h 619795"/>
                <a:gd name="connsiteX3" fmla="*/ 619125 w 649481"/>
                <a:gd name="connsiteY3" fmla="*/ 247650 h 619795"/>
                <a:gd name="connsiteX4" fmla="*/ 533400 w 649481"/>
                <a:gd name="connsiteY4" fmla="*/ 0 h 61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481" h="619795">
                  <a:moveTo>
                    <a:pt x="0" y="581025"/>
                  </a:moveTo>
                  <a:cubicBezTo>
                    <a:pt x="123825" y="602456"/>
                    <a:pt x="247650" y="623888"/>
                    <a:pt x="352425" y="619125"/>
                  </a:cubicBezTo>
                  <a:cubicBezTo>
                    <a:pt x="457200" y="614362"/>
                    <a:pt x="584200" y="614363"/>
                    <a:pt x="628650" y="552450"/>
                  </a:cubicBezTo>
                  <a:cubicBezTo>
                    <a:pt x="673100" y="490537"/>
                    <a:pt x="635000" y="339725"/>
                    <a:pt x="619125" y="247650"/>
                  </a:cubicBezTo>
                  <a:cubicBezTo>
                    <a:pt x="603250" y="155575"/>
                    <a:pt x="568325" y="77787"/>
                    <a:pt x="533400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123660" y="2540982"/>
              <a:ext cx="1096085" cy="421293"/>
            </a:xfrm>
            <a:custGeom>
              <a:avLst/>
              <a:gdLst>
                <a:gd name="connsiteX0" fmla="*/ 1095665 w 1096085"/>
                <a:gd name="connsiteY0" fmla="*/ 297468 h 421293"/>
                <a:gd name="connsiteX1" fmla="*/ 1009940 w 1096085"/>
                <a:gd name="connsiteY1" fmla="*/ 49818 h 421293"/>
                <a:gd name="connsiteX2" fmla="*/ 562265 w 1096085"/>
                <a:gd name="connsiteY2" fmla="*/ 11718 h 421293"/>
                <a:gd name="connsiteX3" fmla="*/ 143165 w 1096085"/>
                <a:gd name="connsiteY3" fmla="*/ 21243 h 421293"/>
                <a:gd name="connsiteX4" fmla="*/ 290 w 1096085"/>
                <a:gd name="connsiteY4" fmla="*/ 240318 h 421293"/>
                <a:gd name="connsiteX5" fmla="*/ 171740 w 1096085"/>
                <a:gd name="connsiteY5" fmla="*/ 421293 h 421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085" h="421293">
                  <a:moveTo>
                    <a:pt x="1095665" y="297468"/>
                  </a:moveTo>
                  <a:cubicBezTo>
                    <a:pt x="1097252" y="197455"/>
                    <a:pt x="1098840" y="97443"/>
                    <a:pt x="1009940" y="49818"/>
                  </a:cubicBezTo>
                  <a:cubicBezTo>
                    <a:pt x="921040" y="2193"/>
                    <a:pt x="706727" y="16480"/>
                    <a:pt x="562265" y="11718"/>
                  </a:cubicBezTo>
                  <a:cubicBezTo>
                    <a:pt x="417803" y="6956"/>
                    <a:pt x="236827" y="-16857"/>
                    <a:pt x="143165" y="21243"/>
                  </a:cubicBezTo>
                  <a:cubicBezTo>
                    <a:pt x="49503" y="59343"/>
                    <a:pt x="-4473" y="173643"/>
                    <a:pt x="290" y="240318"/>
                  </a:cubicBezTo>
                  <a:cubicBezTo>
                    <a:pt x="5052" y="306993"/>
                    <a:pt x="88396" y="364143"/>
                    <a:pt x="171740" y="421293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266825" y="3074090"/>
              <a:ext cx="409575" cy="431110"/>
            </a:xfrm>
            <a:custGeom>
              <a:avLst/>
              <a:gdLst>
                <a:gd name="connsiteX0" fmla="*/ 0 w 409575"/>
                <a:gd name="connsiteY0" fmla="*/ 0 h 431110"/>
                <a:gd name="connsiteX1" fmla="*/ 76200 w 409575"/>
                <a:gd name="connsiteY1" fmla="*/ 209550 h 431110"/>
                <a:gd name="connsiteX2" fmla="*/ 285750 w 409575"/>
                <a:gd name="connsiteY2" fmla="*/ 400050 h 431110"/>
                <a:gd name="connsiteX3" fmla="*/ 409575 w 409575"/>
                <a:gd name="connsiteY3" fmla="*/ 428625 h 43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31110">
                  <a:moveTo>
                    <a:pt x="0" y="0"/>
                  </a:moveTo>
                  <a:cubicBezTo>
                    <a:pt x="14287" y="71437"/>
                    <a:pt x="28575" y="142875"/>
                    <a:pt x="76200" y="209550"/>
                  </a:cubicBezTo>
                  <a:cubicBezTo>
                    <a:pt x="123825" y="276225"/>
                    <a:pt x="230188" y="363538"/>
                    <a:pt x="285750" y="400050"/>
                  </a:cubicBezTo>
                  <a:cubicBezTo>
                    <a:pt x="341313" y="436563"/>
                    <a:pt x="375444" y="432594"/>
                    <a:pt x="409575" y="42862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720145" y="4333414"/>
              <a:ext cx="194380" cy="609600"/>
            </a:xfrm>
            <a:custGeom>
              <a:avLst/>
              <a:gdLst>
                <a:gd name="connsiteX0" fmla="*/ 194380 w 194380"/>
                <a:gd name="connsiteY0" fmla="*/ 609600 h 609600"/>
                <a:gd name="connsiteX1" fmla="*/ 13405 w 194380"/>
                <a:gd name="connsiteY1" fmla="*/ 400050 h 609600"/>
                <a:gd name="connsiteX2" fmla="*/ 13405 w 194380"/>
                <a:gd name="connsiteY2" fmla="*/ 85725 h 609600"/>
                <a:gd name="connsiteX3" fmla="*/ 13405 w 194380"/>
                <a:gd name="connsiteY3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380" h="609600">
                  <a:moveTo>
                    <a:pt x="194380" y="609600"/>
                  </a:moveTo>
                  <a:cubicBezTo>
                    <a:pt x="118973" y="548481"/>
                    <a:pt x="43567" y="487362"/>
                    <a:pt x="13405" y="400050"/>
                  </a:cubicBezTo>
                  <a:cubicBezTo>
                    <a:pt x="-16757" y="312738"/>
                    <a:pt x="13405" y="85725"/>
                    <a:pt x="13405" y="85725"/>
                  </a:cubicBezTo>
                  <a:lnTo>
                    <a:pt x="13405" y="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752600" y="3990199"/>
              <a:ext cx="352425" cy="257490"/>
            </a:xfrm>
            <a:custGeom>
              <a:avLst/>
              <a:gdLst>
                <a:gd name="connsiteX0" fmla="*/ 0 w 352425"/>
                <a:gd name="connsiteY0" fmla="*/ 257490 h 257490"/>
                <a:gd name="connsiteX1" fmla="*/ 85725 w 352425"/>
                <a:gd name="connsiteY1" fmla="*/ 315 h 257490"/>
                <a:gd name="connsiteX2" fmla="*/ 352425 w 352425"/>
                <a:gd name="connsiteY2" fmla="*/ 200340 h 257490"/>
                <a:gd name="connsiteX3" fmla="*/ 352425 w 352425"/>
                <a:gd name="connsiteY3" fmla="*/ 200340 h 25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57490">
                  <a:moveTo>
                    <a:pt x="0" y="257490"/>
                  </a:moveTo>
                  <a:cubicBezTo>
                    <a:pt x="13494" y="133665"/>
                    <a:pt x="26988" y="9840"/>
                    <a:pt x="85725" y="315"/>
                  </a:cubicBezTo>
                  <a:cubicBezTo>
                    <a:pt x="144463" y="-9210"/>
                    <a:pt x="352425" y="200340"/>
                    <a:pt x="352425" y="200340"/>
                  </a:cubicBezTo>
                  <a:lnTo>
                    <a:pt x="352425" y="20034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124075" y="4142914"/>
              <a:ext cx="381539" cy="802569"/>
            </a:xfrm>
            <a:custGeom>
              <a:avLst/>
              <a:gdLst>
                <a:gd name="connsiteX0" fmla="*/ 114300 w 381539"/>
                <a:gd name="connsiteY0" fmla="*/ 0 h 802569"/>
                <a:gd name="connsiteX1" fmla="*/ 361950 w 381539"/>
                <a:gd name="connsiteY1" fmla="*/ 190500 h 802569"/>
                <a:gd name="connsiteX2" fmla="*/ 361950 w 381539"/>
                <a:gd name="connsiteY2" fmla="*/ 628650 h 802569"/>
                <a:gd name="connsiteX3" fmla="*/ 352425 w 381539"/>
                <a:gd name="connsiteY3" fmla="*/ 790575 h 802569"/>
                <a:gd name="connsiteX4" fmla="*/ 0 w 381539"/>
                <a:gd name="connsiteY4" fmla="*/ 790575 h 80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39" h="802569">
                  <a:moveTo>
                    <a:pt x="114300" y="0"/>
                  </a:moveTo>
                  <a:cubicBezTo>
                    <a:pt x="217487" y="42862"/>
                    <a:pt x="320675" y="85725"/>
                    <a:pt x="361950" y="190500"/>
                  </a:cubicBezTo>
                  <a:cubicBezTo>
                    <a:pt x="403225" y="295275"/>
                    <a:pt x="363537" y="528638"/>
                    <a:pt x="361950" y="628650"/>
                  </a:cubicBezTo>
                  <a:cubicBezTo>
                    <a:pt x="360363" y="728662"/>
                    <a:pt x="412750" y="763588"/>
                    <a:pt x="352425" y="790575"/>
                  </a:cubicBezTo>
                  <a:cubicBezTo>
                    <a:pt x="292100" y="817562"/>
                    <a:pt x="0" y="790575"/>
                    <a:pt x="0" y="79057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981075" y="4059662"/>
              <a:ext cx="695325" cy="256717"/>
            </a:xfrm>
            <a:custGeom>
              <a:avLst/>
              <a:gdLst>
                <a:gd name="connsiteX0" fmla="*/ 695325 w 695325"/>
                <a:gd name="connsiteY0" fmla="*/ 256717 h 256717"/>
                <a:gd name="connsiteX1" fmla="*/ 390525 w 695325"/>
                <a:gd name="connsiteY1" fmla="*/ 66217 h 256717"/>
                <a:gd name="connsiteX2" fmla="*/ 152400 w 695325"/>
                <a:gd name="connsiteY2" fmla="*/ 9067 h 256717"/>
                <a:gd name="connsiteX3" fmla="*/ 0 w 695325"/>
                <a:gd name="connsiteY3" fmla="*/ 237667 h 25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256717">
                  <a:moveTo>
                    <a:pt x="695325" y="256717"/>
                  </a:moveTo>
                  <a:cubicBezTo>
                    <a:pt x="588168" y="182104"/>
                    <a:pt x="481012" y="107492"/>
                    <a:pt x="390525" y="66217"/>
                  </a:cubicBezTo>
                  <a:cubicBezTo>
                    <a:pt x="300038" y="24942"/>
                    <a:pt x="217487" y="-19508"/>
                    <a:pt x="152400" y="9067"/>
                  </a:cubicBezTo>
                  <a:cubicBezTo>
                    <a:pt x="87313" y="37642"/>
                    <a:pt x="43656" y="137654"/>
                    <a:pt x="0" y="23766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Freeform 25"/>
            <p:cNvSpPr/>
            <p:nvPr/>
          </p:nvSpPr>
          <p:spPr>
            <a:xfrm flipH="1">
              <a:off x="1095792" y="6010733"/>
              <a:ext cx="1143000" cy="457200"/>
            </a:xfrm>
            <a:custGeom>
              <a:avLst/>
              <a:gdLst>
                <a:gd name="connsiteX0" fmla="*/ 0 w 1058723"/>
                <a:gd name="connsiteY0" fmla="*/ 171450 h 238439"/>
                <a:gd name="connsiteX1" fmla="*/ 428625 w 1058723"/>
                <a:gd name="connsiteY1" fmla="*/ 180975 h 238439"/>
                <a:gd name="connsiteX2" fmla="*/ 809625 w 1058723"/>
                <a:gd name="connsiteY2" fmla="*/ 238125 h 238439"/>
                <a:gd name="connsiteX3" fmla="*/ 1038225 w 1058723"/>
                <a:gd name="connsiteY3" fmla="*/ 152400 h 238439"/>
                <a:gd name="connsiteX4" fmla="*/ 1047750 w 1058723"/>
                <a:gd name="connsiteY4" fmla="*/ 0 h 2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723" h="238439">
                  <a:moveTo>
                    <a:pt x="0" y="171450"/>
                  </a:moveTo>
                  <a:cubicBezTo>
                    <a:pt x="146844" y="170656"/>
                    <a:pt x="293688" y="169863"/>
                    <a:pt x="428625" y="180975"/>
                  </a:cubicBezTo>
                  <a:cubicBezTo>
                    <a:pt x="563562" y="192087"/>
                    <a:pt x="708025" y="242888"/>
                    <a:pt x="809625" y="238125"/>
                  </a:cubicBezTo>
                  <a:cubicBezTo>
                    <a:pt x="911225" y="233363"/>
                    <a:pt x="998538" y="192087"/>
                    <a:pt x="1038225" y="152400"/>
                  </a:cubicBezTo>
                  <a:cubicBezTo>
                    <a:pt x="1077912" y="112713"/>
                    <a:pt x="1047750" y="0"/>
                    <a:pt x="1047750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1378710" flipV="1">
              <a:off x="1062294" y="5492111"/>
              <a:ext cx="1124220" cy="452992"/>
            </a:xfrm>
            <a:custGeom>
              <a:avLst/>
              <a:gdLst>
                <a:gd name="connsiteX0" fmla="*/ 1029208 w 1059142"/>
                <a:gd name="connsiteY0" fmla="*/ 498371 h 498371"/>
                <a:gd name="connsiteX1" fmla="*/ 981583 w 1059142"/>
                <a:gd name="connsiteY1" fmla="*/ 136421 h 498371"/>
                <a:gd name="connsiteX2" fmla="*/ 362458 w 1059142"/>
                <a:gd name="connsiteY2" fmla="*/ 12596 h 498371"/>
                <a:gd name="connsiteX3" fmla="*/ 57658 w 1059142"/>
                <a:gd name="connsiteY3" fmla="*/ 3071 h 498371"/>
                <a:gd name="connsiteX4" fmla="*/ 508 w 1059142"/>
                <a:gd name="connsiteY4" fmla="*/ 3071 h 49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142" h="498371">
                  <a:moveTo>
                    <a:pt x="1029208" y="498371"/>
                  </a:moveTo>
                  <a:cubicBezTo>
                    <a:pt x="1060958" y="357877"/>
                    <a:pt x="1092708" y="217383"/>
                    <a:pt x="981583" y="136421"/>
                  </a:cubicBezTo>
                  <a:cubicBezTo>
                    <a:pt x="870458" y="55459"/>
                    <a:pt x="516445" y="34821"/>
                    <a:pt x="362458" y="12596"/>
                  </a:cubicBezTo>
                  <a:cubicBezTo>
                    <a:pt x="208471" y="-9629"/>
                    <a:pt x="117983" y="4658"/>
                    <a:pt x="57658" y="3071"/>
                  </a:cubicBezTo>
                  <a:cubicBezTo>
                    <a:pt x="-2667" y="1484"/>
                    <a:pt x="-1080" y="2277"/>
                    <a:pt x="508" y="3071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238792" y="5667689"/>
              <a:ext cx="45719" cy="619125"/>
            </a:xfrm>
            <a:custGeom>
              <a:avLst/>
              <a:gdLst>
                <a:gd name="connsiteX0" fmla="*/ 144310 w 144310"/>
                <a:gd name="connsiteY0" fmla="*/ 0 h 542925"/>
                <a:gd name="connsiteX1" fmla="*/ 20485 w 144310"/>
                <a:gd name="connsiteY1" fmla="*/ 323850 h 542925"/>
                <a:gd name="connsiteX2" fmla="*/ 1435 w 14431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310" h="542925">
                  <a:moveTo>
                    <a:pt x="144310" y="0"/>
                  </a:moveTo>
                  <a:cubicBezTo>
                    <a:pt x="94303" y="116681"/>
                    <a:pt x="44297" y="233363"/>
                    <a:pt x="20485" y="323850"/>
                  </a:cubicBezTo>
                  <a:cubicBezTo>
                    <a:pt x="-3327" y="414337"/>
                    <a:pt x="-946" y="478631"/>
                    <a:pt x="1435" y="54292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26630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950" y="1143000"/>
            <a:ext cx="231298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398838"/>
            <a:ext cx="239712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114800" y="1189996"/>
            <a:ext cx="5378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</a:rPr>
              <a:t>Day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66363" y="3409807"/>
            <a:ext cx="8636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</a:rPr>
              <a:t>Night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781093" y="1866901"/>
            <a:ext cx="266700" cy="597882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267200" y="1648600"/>
            <a:ext cx="282017" cy="5612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714293" y="1221194"/>
            <a:ext cx="382032" cy="42832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962400" y="1524000"/>
            <a:ext cx="304800" cy="45813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16701" y="4173025"/>
            <a:ext cx="241100" cy="529932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343400" y="4038600"/>
            <a:ext cx="342900" cy="46718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86200" y="3886200"/>
            <a:ext cx="461508" cy="3810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756126" y="3581145"/>
            <a:ext cx="420132" cy="30621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2" name="TextBox 57"/>
          <p:cNvSpPr txBox="1">
            <a:spLocks noChangeArrowheads="1"/>
          </p:cNvSpPr>
          <p:nvPr/>
        </p:nvSpPr>
        <p:spPr bwMode="auto">
          <a:xfrm>
            <a:off x="3076575" y="533400"/>
            <a:ext cx="2271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Regional Topographic </a:t>
            </a:r>
          </a:p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Dichotomy Circulation</a:t>
            </a:r>
          </a:p>
        </p:txBody>
      </p:sp>
      <p:sp>
        <p:nvSpPr>
          <p:cNvPr id="26643" name="TextBox 59"/>
          <p:cNvSpPr txBox="1">
            <a:spLocks noChangeArrowheads="1"/>
          </p:cNvSpPr>
          <p:nvPr/>
        </p:nvSpPr>
        <p:spPr bwMode="auto">
          <a:xfrm>
            <a:off x="295275" y="525463"/>
            <a:ext cx="2449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Global Mean Circulation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638800" y="525463"/>
            <a:ext cx="3352800" cy="4960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6645" name="Picture 6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088" y="1219200"/>
            <a:ext cx="3070225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6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7225" y="3435350"/>
            <a:ext cx="31083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7" name="TextBox 66"/>
          <p:cNvSpPr txBox="1">
            <a:spLocks noChangeArrowheads="1"/>
          </p:cNvSpPr>
          <p:nvPr/>
        </p:nvSpPr>
        <p:spPr bwMode="auto">
          <a:xfrm>
            <a:off x="5791200" y="609600"/>
            <a:ext cx="30444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Local Topographic </a:t>
            </a:r>
            <a:r>
              <a:rPr lang="en-US" sz="1800" dirty="0" smtClean="0">
                <a:solidFill>
                  <a:schemeClr val="bg1"/>
                </a:solidFill>
              </a:rPr>
              <a:t>Circulations</a:t>
            </a:r>
          </a:p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a</a:t>
            </a:r>
            <a:r>
              <a:rPr lang="en-US" sz="1800" dirty="0" smtClean="0">
                <a:solidFill>
                  <a:schemeClr val="bg1"/>
                </a:solidFill>
              </a:rPr>
              <a:t>t Gale crater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7009370" y="2410290"/>
            <a:ext cx="76715" cy="48531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7543800" y="2410290"/>
            <a:ext cx="76200" cy="48531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7981950" y="2398836"/>
            <a:ext cx="247650" cy="420564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8382000" y="2362200"/>
            <a:ext cx="228600" cy="19129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7543800" y="1371600"/>
            <a:ext cx="152400" cy="2286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229600" y="1729805"/>
            <a:ext cx="266700" cy="13709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981950" y="1570613"/>
            <a:ext cx="133350" cy="13709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711825" y="1447487"/>
            <a:ext cx="0" cy="20111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7009370" y="1447487"/>
            <a:ext cx="153430" cy="20203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 flipV="1">
            <a:off x="6477000" y="1554472"/>
            <a:ext cx="153430" cy="20203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5943600" y="1807891"/>
            <a:ext cx="304800" cy="5901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6124576" y="2246482"/>
            <a:ext cx="276224" cy="152354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6477000" y="2401139"/>
            <a:ext cx="191015" cy="27904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 flipV="1">
            <a:off x="7620000" y="2003544"/>
            <a:ext cx="76200" cy="35865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 flipV="1">
            <a:off x="7810500" y="1925809"/>
            <a:ext cx="419100" cy="216607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7086085" y="1962173"/>
            <a:ext cx="191016" cy="36048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6586538" y="1666875"/>
            <a:ext cx="1716087" cy="742950"/>
          </a:xfrm>
          <a:custGeom>
            <a:avLst/>
            <a:gdLst>
              <a:gd name="connsiteX0" fmla="*/ 71261 w 1715282"/>
              <a:gd name="connsiteY0" fmla="*/ 505266 h 743856"/>
              <a:gd name="connsiteX1" fmla="*/ 290336 w 1715282"/>
              <a:gd name="connsiteY1" fmla="*/ 629091 h 743856"/>
              <a:gd name="connsiteX2" fmla="*/ 547511 w 1715282"/>
              <a:gd name="connsiteY2" fmla="*/ 724341 h 743856"/>
              <a:gd name="connsiteX3" fmla="*/ 947561 w 1715282"/>
              <a:gd name="connsiteY3" fmla="*/ 743391 h 743856"/>
              <a:gd name="connsiteX4" fmla="*/ 1261886 w 1715282"/>
              <a:gd name="connsiteY4" fmla="*/ 714816 h 743856"/>
              <a:gd name="connsiteX5" fmla="*/ 1538111 w 1715282"/>
              <a:gd name="connsiteY5" fmla="*/ 610041 h 743856"/>
              <a:gd name="connsiteX6" fmla="*/ 1709561 w 1715282"/>
              <a:gd name="connsiteY6" fmla="*/ 429066 h 743856"/>
              <a:gd name="connsiteX7" fmla="*/ 1661936 w 1715282"/>
              <a:gd name="connsiteY7" fmla="*/ 295716 h 743856"/>
              <a:gd name="connsiteX8" fmla="*/ 1538111 w 1715282"/>
              <a:gd name="connsiteY8" fmla="*/ 209991 h 743856"/>
              <a:gd name="connsiteX9" fmla="*/ 1319036 w 1715282"/>
              <a:gd name="connsiteY9" fmla="*/ 105216 h 743856"/>
              <a:gd name="connsiteX10" fmla="*/ 1099961 w 1715282"/>
              <a:gd name="connsiteY10" fmla="*/ 48066 h 743856"/>
              <a:gd name="connsiteX11" fmla="*/ 718961 w 1715282"/>
              <a:gd name="connsiteY11" fmla="*/ 441 h 743856"/>
              <a:gd name="connsiteX12" fmla="*/ 433211 w 1715282"/>
              <a:gd name="connsiteY12" fmla="*/ 76641 h 743856"/>
              <a:gd name="connsiteX13" fmla="*/ 195086 w 1715282"/>
              <a:gd name="connsiteY13" fmla="*/ 124266 h 743856"/>
              <a:gd name="connsiteX14" fmla="*/ 61736 w 1715282"/>
              <a:gd name="connsiteY14" fmla="*/ 286191 h 743856"/>
              <a:gd name="connsiteX15" fmla="*/ 4586 w 1715282"/>
              <a:gd name="connsiteY15" fmla="*/ 448116 h 743856"/>
              <a:gd name="connsiteX16" fmla="*/ 176036 w 1715282"/>
              <a:gd name="connsiteY16" fmla="*/ 600516 h 743856"/>
              <a:gd name="connsiteX17" fmla="*/ 337961 w 1715282"/>
              <a:gd name="connsiteY17" fmla="*/ 629091 h 74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5282" h="743856">
                <a:moveTo>
                  <a:pt x="71261" y="505266"/>
                </a:moveTo>
                <a:cubicBezTo>
                  <a:pt x="141111" y="548922"/>
                  <a:pt x="210961" y="592579"/>
                  <a:pt x="290336" y="629091"/>
                </a:cubicBezTo>
                <a:cubicBezTo>
                  <a:pt x="369711" y="665603"/>
                  <a:pt x="437974" y="705291"/>
                  <a:pt x="547511" y="724341"/>
                </a:cubicBezTo>
                <a:cubicBezTo>
                  <a:pt x="657048" y="743391"/>
                  <a:pt x="828499" y="744978"/>
                  <a:pt x="947561" y="743391"/>
                </a:cubicBezTo>
                <a:cubicBezTo>
                  <a:pt x="1066623" y="741804"/>
                  <a:pt x="1163461" y="737041"/>
                  <a:pt x="1261886" y="714816"/>
                </a:cubicBezTo>
                <a:cubicBezTo>
                  <a:pt x="1360311" y="692591"/>
                  <a:pt x="1463499" y="657666"/>
                  <a:pt x="1538111" y="610041"/>
                </a:cubicBezTo>
                <a:cubicBezTo>
                  <a:pt x="1612723" y="562416"/>
                  <a:pt x="1688924" y="481453"/>
                  <a:pt x="1709561" y="429066"/>
                </a:cubicBezTo>
                <a:cubicBezTo>
                  <a:pt x="1730199" y="376678"/>
                  <a:pt x="1690511" y="332228"/>
                  <a:pt x="1661936" y="295716"/>
                </a:cubicBezTo>
                <a:cubicBezTo>
                  <a:pt x="1633361" y="259204"/>
                  <a:pt x="1595261" y="241741"/>
                  <a:pt x="1538111" y="209991"/>
                </a:cubicBezTo>
                <a:cubicBezTo>
                  <a:pt x="1480961" y="178241"/>
                  <a:pt x="1392061" y="132203"/>
                  <a:pt x="1319036" y="105216"/>
                </a:cubicBezTo>
                <a:cubicBezTo>
                  <a:pt x="1246011" y="78228"/>
                  <a:pt x="1199973" y="65528"/>
                  <a:pt x="1099961" y="48066"/>
                </a:cubicBezTo>
                <a:cubicBezTo>
                  <a:pt x="999949" y="30604"/>
                  <a:pt x="830086" y="-4322"/>
                  <a:pt x="718961" y="441"/>
                </a:cubicBezTo>
                <a:cubicBezTo>
                  <a:pt x="607836" y="5204"/>
                  <a:pt x="520524" y="56003"/>
                  <a:pt x="433211" y="76641"/>
                </a:cubicBezTo>
                <a:cubicBezTo>
                  <a:pt x="345898" y="97279"/>
                  <a:pt x="256999" y="89341"/>
                  <a:pt x="195086" y="124266"/>
                </a:cubicBezTo>
                <a:cubicBezTo>
                  <a:pt x="133174" y="159191"/>
                  <a:pt x="93486" y="232216"/>
                  <a:pt x="61736" y="286191"/>
                </a:cubicBezTo>
                <a:cubicBezTo>
                  <a:pt x="29986" y="340166"/>
                  <a:pt x="-14464" y="395728"/>
                  <a:pt x="4586" y="448116"/>
                </a:cubicBezTo>
                <a:cubicBezTo>
                  <a:pt x="23636" y="500503"/>
                  <a:pt x="120474" y="570354"/>
                  <a:pt x="176036" y="600516"/>
                </a:cubicBezTo>
                <a:cubicBezTo>
                  <a:pt x="231598" y="630678"/>
                  <a:pt x="284779" y="629884"/>
                  <a:pt x="337961" y="629091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Freeform 114"/>
          <p:cNvSpPr/>
          <p:nvPr/>
        </p:nvSpPr>
        <p:spPr>
          <a:xfrm>
            <a:off x="6553200" y="3903663"/>
            <a:ext cx="1714500" cy="744537"/>
          </a:xfrm>
          <a:custGeom>
            <a:avLst/>
            <a:gdLst>
              <a:gd name="connsiteX0" fmla="*/ 71261 w 1715282"/>
              <a:gd name="connsiteY0" fmla="*/ 505266 h 743856"/>
              <a:gd name="connsiteX1" fmla="*/ 290336 w 1715282"/>
              <a:gd name="connsiteY1" fmla="*/ 629091 h 743856"/>
              <a:gd name="connsiteX2" fmla="*/ 547511 w 1715282"/>
              <a:gd name="connsiteY2" fmla="*/ 724341 h 743856"/>
              <a:gd name="connsiteX3" fmla="*/ 947561 w 1715282"/>
              <a:gd name="connsiteY3" fmla="*/ 743391 h 743856"/>
              <a:gd name="connsiteX4" fmla="*/ 1261886 w 1715282"/>
              <a:gd name="connsiteY4" fmla="*/ 714816 h 743856"/>
              <a:gd name="connsiteX5" fmla="*/ 1538111 w 1715282"/>
              <a:gd name="connsiteY5" fmla="*/ 610041 h 743856"/>
              <a:gd name="connsiteX6" fmla="*/ 1709561 w 1715282"/>
              <a:gd name="connsiteY6" fmla="*/ 429066 h 743856"/>
              <a:gd name="connsiteX7" fmla="*/ 1661936 w 1715282"/>
              <a:gd name="connsiteY7" fmla="*/ 295716 h 743856"/>
              <a:gd name="connsiteX8" fmla="*/ 1538111 w 1715282"/>
              <a:gd name="connsiteY8" fmla="*/ 209991 h 743856"/>
              <a:gd name="connsiteX9" fmla="*/ 1319036 w 1715282"/>
              <a:gd name="connsiteY9" fmla="*/ 105216 h 743856"/>
              <a:gd name="connsiteX10" fmla="*/ 1099961 w 1715282"/>
              <a:gd name="connsiteY10" fmla="*/ 48066 h 743856"/>
              <a:gd name="connsiteX11" fmla="*/ 718961 w 1715282"/>
              <a:gd name="connsiteY11" fmla="*/ 441 h 743856"/>
              <a:gd name="connsiteX12" fmla="*/ 433211 w 1715282"/>
              <a:gd name="connsiteY12" fmla="*/ 76641 h 743856"/>
              <a:gd name="connsiteX13" fmla="*/ 195086 w 1715282"/>
              <a:gd name="connsiteY13" fmla="*/ 124266 h 743856"/>
              <a:gd name="connsiteX14" fmla="*/ 61736 w 1715282"/>
              <a:gd name="connsiteY14" fmla="*/ 286191 h 743856"/>
              <a:gd name="connsiteX15" fmla="*/ 4586 w 1715282"/>
              <a:gd name="connsiteY15" fmla="*/ 448116 h 743856"/>
              <a:gd name="connsiteX16" fmla="*/ 176036 w 1715282"/>
              <a:gd name="connsiteY16" fmla="*/ 600516 h 743856"/>
              <a:gd name="connsiteX17" fmla="*/ 337961 w 1715282"/>
              <a:gd name="connsiteY17" fmla="*/ 629091 h 74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5282" h="743856">
                <a:moveTo>
                  <a:pt x="71261" y="505266"/>
                </a:moveTo>
                <a:cubicBezTo>
                  <a:pt x="141111" y="548922"/>
                  <a:pt x="210961" y="592579"/>
                  <a:pt x="290336" y="629091"/>
                </a:cubicBezTo>
                <a:cubicBezTo>
                  <a:pt x="369711" y="665603"/>
                  <a:pt x="437974" y="705291"/>
                  <a:pt x="547511" y="724341"/>
                </a:cubicBezTo>
                <a:cubicBezTo>
                  <a:pt x="657048" y="743391"/>
                  <a:pt x="828499" y="744978"/>
                  <a:pt x="947561" y="743391"/>
                </a:cubicBezTo>
                <a:cubicBezTo>
                  <a:pt x="1066623" y="741804"/>
                  <a:pt x="1163461" y="737041"/>
                  <a:pt x="1261886" y="714816"/>
                </a:cubicBezTo>
                <a:cubicBezTo>
                  <a:pt x="1360311" y="692591"/>
                  <a:pt x="1463499" y="657666"/>
                  <a:pt x="1538111" y="610041"/>
                </a:cubicBezTo>
                <a:cubicBezTo>
                  <a:pt x="1612723" y="562416"/>
                  <a:pt x="1688924" y="481453"/>
                  <a:pt x="1709561" y="429066"/>
                </a:cubicBezTo>
                <a:cubicBezTo>
                  <a:pt x="1730199" y="376678"/>
                  <a:pt x="1690511" y="332228"/>
                  <a:pt x="1661936" y="295716"/>
                </a:cubicBezTo>
                <a:cubicBezTo>
                  <a:pt x="1633361" y="259204"/>
                  <a:pt x="1595261" y="241741"/>
                  <a:pt x="1538111" y="209991"/>
                </a:cubicBezTo>
                <a:cubicBezTo>
                  <a:pt x="1480961" y="178241"/>
                  <a:pt x="1392061" y="132203"/>
                  <a:pt x="1319036" y="105216"/>
                </a:cubicBezTo>
                <a:cubicBezTo>
                  <a:pt x="1246011" y="78228"/>
                  <a:pt x="1199973" y="65528"/>
                  <a:pt x="1099961" y="48066"/>
                </a:cubicBezTo>
                <a:cubicBezTo>
                  <a:pt x="999949" y="30604"/>
                  <a:pt x="830086" y="-4322"/>
                  <a:pt x="718961" y="441"/>
                </a:cubicBezTo>
                <a:cubicBezTo>
                  <a:pt x="607836" y="5204"/>
                  <a:pt x="520524" y="56003"/>
                  <a:pt x="433211" y="76641"/>
                </a:cubicBezTo>
                <a:cubicBezTo>
                  <a:pt x="345898" y="97279"/>
                  <a:pt x="256999" y="89341"/>
                  <a:pt x="195086" y="124266"/>
                </a:cubicBezTo>
                <a:cubicBezTo>
                  <a:pt x="133174" y="159191"/>
                  <a:pt x="93486" y="232216"/>
                  <a:pt x="61736" y="286191"/>
                </a:cubicBezTo>
                <a:cubicBezTo>
                  <a:pt x="29986" y="340166"/>
                  <a:pt x="-14464" y="395728"/>
                  <a:pt x="4586" y="448116"/>
                </a:cubicBezTo>
                <a:cubicBezTo>
                  <a:pt x="23636" y="500503"/>
                  <a:pt x="120474" y="570354"/>
                  <a:pt x="176036" y="600516"/>
                </a:cubicBezTo>
                <a:cubicBezTo>
                  <a:pt x="231598" y="630678"/>
                  <a:pt x="284779" y="629884"/>
                  <a:pt x="337961" y="629091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7543800" y="4228307"/>
            <a:ext cx="76200" cy="363202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endCxn id="115" idx="6"/>
          </p:cNvCxnSpPr>
          <p:nvPr/>
        </p:nvCxnSpPr>
        <p:spPr>
          <a:xfrm>
            <a:off x="7696200" y="4190225"/>
            <a:ext cx="566561" cy="14318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5943600" y="3976371"/>
            <a:ext cx="566561" cy="14318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V="1">
            <a:off x="6553200" y="4591510"/>
            <a:ext cx="283280" cy="24594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7266341" y="4685525"/>
            <a:ext cx="10760" cy="2749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 flipV="1">
            <a:off x="8020050" y="4591509"/>
            <a:ext cx="209550" cy="23146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endCxn id="115" idx="6"/>
          </p:cNvCxnSpPr>
          <p:nvPr/>
        </p:nvCxnSpPr>
        <p:spPr>
          <a:xfrm flipH="1" flipV="1">
            <a:off x="8262761" y="4333410"/>
            <a:ext cx="443089" cy="4731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endCxn id="115" idx="8"/>
          </p:cNvCxnSpPr>
          <p:nvPr/>
        </p:nvCxnSpPr>
        <p:spPr>
          <a:xfrm flipH="1">
            <a:off x="8091311" y="3924380"/>
            <a:ext cx="255059" cy="18995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H="1">
            <a:off x="7315201" y="3581400"/>
            <a:ext cx="16419" cy="24194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>
            <a:off x="7772607" y="3733800"/>
            <a:ext cx="152193" cy="19519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6707996" y="3762393"/>
            <a:ext cx="276432" cy="233208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7123672" y="4137734"/>
            <a:ext cx="210115" cy="45377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7505700" y="1698580"/>
            <a:ext cx="38100" cy="168321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6781800" y="1828800"/>
            <a:ext cx="265927" cy="10797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>
            <a:off x="7162800" y="1676400"/>
            <a:ext cx="152401" cy="194171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 flipV="1">
            <a:off x="6707997" y="4093786"/>
            <a:ext cx="454803" cy="2054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endCxn id="115" idx="10"/>
          </p:cNvCxnSpPr>
          <p:nvPr/>
        </p:nvCxnSpPr>
        <p:spPr>
          <a:xfrm flipV="1">
            <a:off x="7562617" y="3952410"/>
            <a:ext cx="90544" cy="131914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11475" y="5597525"/>
            <a:ext cx="6080125" cy="87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Circulations interact in complex, nonlinear ways to produce observed weather at any give location.</a:t>
            </a:r>
          </a:p>
        </p:txBody>
      </p:sp>
      <p:sp>
        <p:nvSpPr>
          <p:cNvPr id="82" name="TextBox 30"/>
          <p:cNvSpPr txBox="1"/>
          <p:nvPr/>
        </p:nvSpPr>
        <p:spPr>
          <a:xfrm>
            <a:off x="8305800" y="2590800"/>
            <a:ext cx="58221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n>
                  <a:solidFill>
                    <a:schemeClr val="tx1"/>
                  </a:solidFill>
                </a:ln>
              </a:rPr>
              <a:t>Day</a:t>
            </a:r>
          </a:p>
        </p:txBody>
      </p:sp>
      <p:sp>
        <p:nvSpPr>
          <p:cNvPr id="84" name="TextBox 31"/>
          <p:cNvSpPr txBox="1"/>
          <p:nvPr/>
        </p:nvSpPr>
        <p:spPr>
          <a:xfrm>
            <a:off x="8153400" y="4876800"/>
            <a:ext cx="75047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n>
                  <a:solidFill>
                    <a:schemeClr val="tx1"/>
                  </a:solidFill>
                </a:ln>
              </a:rPr>
              <a:t>Night</a:t>
            </a:r>
          </a:p>
        </p:txBody>
      </p:sp>
      <p:sp>
        <p:nvSpPr>
          <p:cNvPr id="86" name="Elipse 85"/>
          <p:cNvSpPr/>
          <p:nvPr/>
        </p:nvSpPr>
        <p:spPr>
          <a:xfrm>
            <a:off x="1524000" y="3886200"/>
            <a:ext cx="381000" cy="1447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8" name="Elipse 87"/>
          <p:cNvSpPr/>
          <p:nvPr/>
        </p:nvSpPr>
        <p:spPr>
          <a:xfrm>
            <a:off x="1524000" y="990600"/>
            <a:ext cx="381000" cy="1447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6688" name="CuadroTexto 15"/>
          <p:cNvSpPr txBox="1">
            <a:spLocks noChangeArrowheads="1"/>
          </p:cNvSpPr>
          <p:nvPr/>
        </p:nvSpPr>
        <p:spPr bwMode="auto">
          <a:xfrm>
            <a:off x="4953000" y="25146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S</a:t>
            </a:r>
          </a:p>
        </p:txBody>
      </p:sp>
      <p:sp>
        <p:nvSpPr>
          <p:cNvPr id="26689" name="CuadroTexto 91"/>
          <p:cNvSpPr txBox="1">
            <a:spLocks noChangeArrowheads="1"/>
          </p:cNvSpPr>
          <p:nvPr/>
        </p:nvSpPr>
        <p:spPr bwMode="auto">
          <a:xfrm>
            <a:off x="4953000" y="10668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N</a:t>
            </a:r>
          </a:p>
        </p:txBody>
      </p:sp>
      <p:sp>
        <p:nvSpPr>
          <p:cNvPr id="26690" name="CuadroTexto 93"/>
          <p:cNvSpPr txBox="1">
            <a:spLocks noChangeArrowheads="1"/>
          </p:cNvSpPr>
          <p:nvPr/>
        </p:nvSpPr>
        <p:spPr bwMode="auto">
          <a:xfrm>
            <a:off x="5105400" y="48006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S</a:t>
            </a:r>
          </a:p>
        </p:txBody>
      </p:sp>
      <p:sp>
        <p:nvSpPr>
          <p:cNvPr id="26691" name="CuadroTexto 94"/>
          <p:cNvSpPr txBox="1">
            <a:spLocks noChangeArrowheads="1"/>
          </p:cNvSpPr>
          <p:nvPr/>
        </p:nvSpPr>
        <p:spPr bwMode="auto">
          <a:xfrm>
            <a:off x="5029200" y="33528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N</a:t>
            </a:r>
          </a:p>
        </p:txBody>
      </p:sp>
      <p:sp>
        <p:nvSpPr>
          <p:cNvPr id="26692" name="CuadroTexto 96"/>
          <p:cNvSpPr txBox="1">
            <a:spLocks noChangeArrowheads="1"/>
          </p:cNvSpPr>
          <p:nvPr/>
        </p:nvSpPr>
        <p:spPr bwMode="auto">
          <a:xfrm>
            <a:off x="2286000" y="21336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3" name="CuadroTexto 99"/>
          <p:cNvSpPr txBox="1">
            <a:spLocks noChangeArrowheads="1"/>
          </p:cNvSpPr>
          <p:nvPr/>
        </p:nvSpPr>
        <p:spPr bwMode="auto">
          <a:xfrm>
            <a:off x="838200" y="21336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26694" name="CuadroTexto 101"/>
          <p:cNvSpPr txBox="1">
            <a:spLocks noChangeArrowheads="1"/>
          </p:cNvSpPr>
          <p:nvPr/>
        </p:nvSpPr>
        <p:spPr bwMode="auto">
          <a:xfrm>
            <a:off x="2286000" y="50292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5" name="CuadroTexto 103"/>
          <p:cNvSpPr txBox="1">
            <a:spLocks noChangeArrowheads="1"/>
          </p:cNvSpPr>
          <p:nvPr/>
        </p:nvSpPr>
        <p:spPr bwMode="auto">
          <a:xfrm>
            <a:off x="838200" y="50292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105" name="Elipse 104"/>
          <p:cNvSpPr/>
          <p:nvPr/>
        </p:nvSpPr>
        <p:spPr>
          <a:xfrm rot="18391725">
            <a:off x="1406525" y="2784476"/>
            <a:ext cx="363537" cy="119221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6697" name="CuadroTexto 105"/>
          <p:cNvSpPr txBox="1">
            <a:spLocks noChangeArrowheads="1"/>
          </p:cNvSpPr>
          <p:nvPr/>
        </p:nvSpPr>
        <p:spPr bwMode="auto">
          <a:xfrm>
            <a:off x="2286000" y="645795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8" name="CuadroTexto 107"/>
          <p:cNvSpPr txBox="1">
            <a:spLocks noChangeArrowheads="1"/>
          </p:cNvSpPr>
          <p:nvPr/>
        </p:nvSpPr>
        <p:spPr bwMode="auto">
          <a:xfrm>
            <a:off x="2286000" y="3581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9" name="CuadroTexto 108"/>
          <p:cNvSpPr txBox="1">
            <a:spLocks noChangeArrowheads="1"/>
          </p:cNvSpPr>
          <p:nvPr/>
        </p:nvSpPr>
        <p:spPr bwMode="auto">
          <a:xfrm>
            <a:off x="838200" y="645795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26700" name="CuadroTexto 109"/>
          <p:cNvSpPr txBox="1">
            <a:spLocks noChangeArrowheads="1"/>
          </p:cNvSpPr>
          <p:nvPr/>
        </p:nvSpPr>
        <p:spPr bwMode="auto">
          <a:xfrm>
            <a:off x="838200" y="3581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111" name="Elipse 110"/>
          <p:cNvSpPr/>
          <p:nvPr/>
        </p:nvSpPr>
        <p:spPr>
          <a:xfrm rot="17167297">
            <a:off x="1183481" y="5661819"/>
            <a:ext cx="627063" cy="1190625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Marcador de número de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A9387-A566-1F4B-8EA7-5FC5BFEEC0CE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cxnSp>
        <p:nvCxnSpPr>
          <p:cNvPr id="114" name="Straight Arrow Connector 21"/>
          <p:cNvCxnSpPr/>
          <p:nvPr/>
        </p:nvCxnSpPr>
        <p:spPr>
          <a:xfrm flipH="1">
            <a:off x="1171575" y="6403975"/>
            <a:ext cx="1092200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cto 111"/>
          <p:cNvCxnSpPr/>
          <p:nvPr/>
        </p:nvCxnSpPr>
        <p:spPr>
          <a:xfrm>
            <a:off x="1676400" y="1066800"/>
            <a:ext cx="0" cy="55626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Estrella de 5 puntas 101"/>
          <p:cNvSpPr/>
          <p:nvPr/>
        </p:nvSpPr>
        <p:spPr>
          <a:xfrm>
            <a:off x="4648200" y="182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4" name="TextBox 66"/>
          <p:cNvSpPr txBox="1">
            <a:spLocks noChangeArrowheads="1"/>
          </p:cNvSpPr>
          <p:nvPr/>
        </p:nvSpPr>
        <p:spPr bwMode="auto">
          <a:xfrm>
            <a:off x="4572000" y="1524000"/>
            <a:ext cx="561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Gale</a:t>
            </a:r>
          </a:p>
        </p:txBody>
      </p:sp>
      <p:sp>
        <p:nvSpPr>
          <p:cNvPr id="106" name="TextBox 66"/>
          <p:cNvSpPr txBox="1">
            <a:spLocks noChangeArrowheads="1"/>
          </p:cNvSpPr>
          <p:nvPr/>
        </p:nvSpPr>
        <p:spPr bwMode="auto">
          <a:xfrm>
            <a:off x="4724400" y="3810000"/>
            <a:ext cx="561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Gale</a:t>
            </a:r>
          </a:p>
        </p:txBody>
      </p:sp>
      <p:sp>
        <p:nvSpPr>
          <p:cNvPr id="108" name="Estrella de 5 puntas 107"/>
          <p:cNvSpPr/>
          <p:nvPr/>
        </p:nvSpPr>
        <p:spPr>
          <a:xfrm>
            <a:off x="4724400" y="4114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s-ES">
              <a:solidFill>
                <a:schemeClr val="dk1"/>
              </a:solidFill>
            </a:endParaRPr>
          </a:p>
        </p:txBody>
      </p:sp>
      <p:sp>
        <p:nvSpPr>
          <p:cNvPr id="113" name="TextBox 66"/>
          <p:cNvSpPr txBox="1">
            <a:spLocks noChangeArrowheads="1"/>
          </p:cNvSpPr>
          <p:nvPr/>
        </p:nvSpPr>
        <p:spPr bwMode="auto">
          <a:xfrm>
            <a:off x="1371600" y="6506746"/>
            <a:ext cx="5703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Gale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88" grpId="0" animBg="1"/>
      <p:bldP spid="88" grpId="1" animBg="1"/>
      <p:bldP spid="105" grpId="0" animBg="1"/>
      <p:bldP spid="105" grpId="1" animBg="1"/>
      <p:bldP spid="111" grpId="0" animBg="1"/>
      <p:bldP spid="113" grpId="0"/>
      <p:bldP spid="1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sz="3000">
                <a:solidFill>
                  <a:schemeClr val="bg1"/>
                </a:solidFill>
                <a:latin typeface="Calibri" charset="0"/>
              </a:rPr>
              <a:t>Global scale circulation</a:t>
            </a:r>
          </a:p>
        </p:txBody>
      </p:sp>
      <p:pic>
        <p:nvPicPr>
          <p:cNvPr id="28675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59213"/>
            <a:ext cx="2541588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2413" y="3810000"/>
            <a:ext cx="2541587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2105025" y="4044950"/>
            <a:ext cx="1176338" cy="657225"/>
          </a:xfrm>
          <a:custGeom>
            <a:avLst/>
            <a:gdLst>
              <a:gd name="connsiteX0" fmla="*/ 275098 w 1175851"/>
              <a:gd name="connsiteY0" fmla="*/ 656593 h 656593"/>
              <a:gd name="connsiteX1" fmla="*/ 131797 w 1175851"/>
              <a:gd name="connsiteY1" fmla="*/ 472348 h 656593"/>
              <a:gd name="connsiteX2" fmla="*/ 2143 w 1175851"/>
              <a:gd name="connsiteY2" fmla="*/ 213040 h 656593"/>
              <a:gd name="connsiteX3" fmla="*/ 240979 w 1175851"/>
              <a:gd name="connsiteY3" fmla="*/ 21972 h 656593"/>
              <a:gd name="connsiteX4" fmla="*/ 739122 w 1175851"/>
              <a:gd name="connsiteY4" fmla="*/ 49267 h 656593"/>
              <a:gd name="connsiteX5" fmla="*/ 1175851 w 1175851"/>
              <a:gd name="connsiteY5" fmla="*/ 424581 h 65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851" h="656593">
                <a:moveTo>
                  <a:pt x="275098" y="656593"/>
                </a:moveTo>
                <a:cubicBezTo>
                  <a:pt x="226193" y="601433"/>
                  <a:pt x="177289" y="546273"/>
                  <a:pt x="131797" y="472348"/>
                </a:cubicBezTo>
                <a:cubicBezTo>
                  <a:pt x="86305" y="398423"/>
                  <a:pt x="-16054" y="288103"/>
                  <a:pt x="2143" y="213040"/>
                </a:cubicBezTo>
                <a:cubicBezTo>
                  <a:pt x="20340" y="137977"/>
                  <a:pt x="118149" y="49267"/>
                  <a:pt x="240979" y="21972"/>
                </a:cubicBezTo>
                <a:cubicBezTo>
                  <a:pt x="363809" y="-5323"/>
                  <a:pt x="583310" y="-17834"/>
                  <a:pt x="739122" y="49267"/>
                </a:cubicBezTo>
                <a:cubicBezTo>
                  <a:pt x="894934" y="116368"/>
                  <a:pt x="1035392" y="270474"/>
                  <a:pt x="1175851" y="424581"/>
                </a:cubicBezTo>
              </a:path>
            </a:pathLst>
          </a:custGeom>
          <a:noFill/>
          <a:ln w="41275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Freeform 17"/>
          <p:cNvSpPr/>
          <p:nvPr/>
        </p:nvSpPr>
        <p:spPr>
          <a:xfrm>
            <a:off x="2714625" y="4586288"/>
            <a:ext cx="741363" cy="1508125"/>
          </a:xfrm>
          <a:custGeom>
            <a:avLst/>
            <a:gdLst>
              <a:gd name="connsiteX0" fmla="*/ 586854 w 741633"/>
              <a:gd name="connsiteY0" fmla="*/ 0 h 1508077"/>
              <a:gd name="connsiteX1" fmla="*/ 716508 w 741633"/>
              <a:gd name="connsiteY1" fmla="*/ 259307 h 1508077"/>
              <a:gd name="connsiteX2" fmla="*/ 730156 w 741633"/>
              <a:gd name="connsiteY2" fmla="*/ 655092 h 1508077"/>
              <a:gd name="connsiteX3" fmla="*/ 586854 w 741633"/>
              <a:gd name="connsiteY3" fmla="*/ 1098645 h 1508077"/>
              <a:gd name="connsiteX4" fmla="*/ 320723 w 741633"/>
              <a:gd name="connsiteY4" fmla="*/ 1419367 h 1508077"/>
              <a:gd name="connsiteX5" fmla="*/ 0 w 741633"/>
              <a:gd name="connsiteY5" fmla="*/ 1508077 h 150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633" h="1508077">
                <a:moveTo>
                  <a:pt x="586854" y="0"/>
                </a:moveTo>
                <a:cubicBezTo>
                  <a:pt x="639739" y="75062"/>
                  <a:pt x="692624" y="150125"/>
                  <a:pt x="716508" y="259307"/>
                </a:cubicBezTo>
                <a:cubicBezTo>
                  <a:pt x="740392" y="368489"/>
                  <a:pt x="751765" y="515202"/>
                  <a:pt x="730156" y="655092"/>
                </a:cubicBezTo>
                <a:cubicBezTo>
                  <a:pt x="708547" y="794982"/>
                  <a:pt x="655093" y="971266"/>
                  <a:pt x="586854" y="1098645"/>
                </a:cubicBezTo>
                <a:cubicBezTo>
                  <a:pt x="518615" y="1226024"/>
                  <a:pt x="418532" y="1351128"/>
                  <a:pt x="320723" y="1419367"/>
                </a:cubicBezTo>
                <a:cubicBezTo>
                  <a:pt x="222914" y="1487606"/>
                  <a:pt x="111457" y="1497841"/>
                  <a:pt x="0" y="1508077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Freeform 18"/>
          <p:cNvSpPr/>
          <p:nvPr/>
        </p:nvSpPr>
        <p:spPr>
          <a:xfrm>
            <a:off x="2322513" y="4995863"/>
            <a:ext cx="288925" cy="1084262"/>
          </a:xfrm>
          <a:custGeom>
            <a:avLst/>
            <a:gdLst>
              <a:gd name="connsiteX0" fmla="*/ 288881 w 288881"/>
              <a:gd name="connsiteY0" fmla="*/ 1084997 h 1084997"/>
              <a:gd name="connsiteX1" fmla="*/ 43222 w 288881"/>
              <a:gd name="connsiteY1" fmla="*/ 982638 h 1084997"/>
              <a:gd name="connsiteX2" fmla="*/ 9102 w 288881"/>
              <a:gd name="connsiteY2" fmla="*/ 743803 h 1084997"/>
              <a:gd name="connsiteX3" fmla="*/ 145580 w 288881"/>
              <a:gd name="connsiteY3" fmla="*/ 259307 h 1084997"/>
              <a:gd name="connsiteX4" fmla="*/ 166051 w 288881"/>
              <a:gd name="connsiteY4" fmla="*/ 0 h 108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1" h="1084997">
                <a:moveTo>
                  <a:pt x="288881" y="1084997"/>
                </a:moveTo>
                <a:cubicBezTo>
                  <a:pt x="189366" y="1062250"/>
                  <a:pt x="89852" y="1039504"/>
                  <a:pt x="43222" y="982638"/>
                </a:cubicBezTo>
                <a:cubicBezTo>
                  <a:pt x="-3408" y="925772"/>
                  <a:pt x="-7958" y="864358"/>
                  <a:pt x="9102" y="743803"/>
                </a:cubicBezTo>
                <a:cubicBezTo>
                  <a:pt x="26162" y="623248"/>
                  <a:pt x="119422" y="383274"/>
                  <a:pt x="145580" y="259307"/>
                </a:cubicBezTo>
                <a:cubicBezTo>
                  <a:pt x="171738" y="135340"/>
                  <a:pt x="168894" y="67670"/>
                  <a:pt x="166051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28680" name="Group 22"/>
          <p:cNvGrpSpPr>
            <a:grpSpLocks/>
          </p:cNvGrpSpPr>
          <p:nvPr/>
        </p:nvGrpSpPr>
        <p:grpSpPr bwMode="auto">
          <a:xfrm rot="10800000">
            <a:off x="5715000" y="4102100"/>
            <a:ext cx="1350963" cy="2047875"/>
            <a:chOff x="4704033" y="4161067"/>
            <a:chExt cx="1351101" cy="2048664"/>
          </a:xfrm>
        </p:grpSpPr>
        <p:sp>
          <p:nvSpPr>
            <p:cNvPr id="20" name="Freeform 19"/>
            <p:cNvSpPr/>
            <p:nvPr/>
          </p:nvSpPr>
          <p:spPr>
            <a:xfrm>
              <a:off x="4738962" y="4230944"/>
              <a:ext cx="1176458" cy="655890"/>
            </a:xfrm>
            <a:custGeom>
              <a:avLst/>
              <a:gdLst>
                <a:gd name="connsiteX0" fmla="*/ 275098 w 1175851"/>
                <a:gd name="connsiteY0" fmla="*/ 656593 h 656593"/>
                <a:gd name="connsiteX1" fmla="*/ 131797 w 1175851"/>
                <a:gd name="connsiteY1" fmla="*/ 472348 h 656593"/>
                <a:gd name="connsiteX2" fmla="*/ 2143 w 1175851"/>
                <a:gd name="connsiteY2" fmla="*/ 213040 h 656593"/>
                <a:gd name="connsiteX3" fmla="*/ 240979 w 1175851"/>
                <a:gd name="connsiteY3" fmla="*/ 21972 h 656593"/>
                <a:gd name="connsiteX4" fmla="*/ 739122 w 1175851"/>
                <a:gd name="connsiteY4" fmla="*/ 49267 h 656593"/>
                <a:gd name="connsiteX5" fmla="*/ 1175851 w 1175851"/>
                <a:gd name="connsiteY5" fmla="*/ 424581 h 65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851" h="656593">
                  <a:moveTo>
                    <a:pt x="275098" y="656593"/>
                  </a:moveTo>
                  <a:cubicBezTo>
                    <a:pt x="226193" y="601433"/>
                    <a:pt x="177289" y="546273"/>
                    <a:pt x="131797" y="472348"/>
                  </a:cubicBezTo>
                  <a:cubicBezTo>
                    <a:pt x="86305" y="398423"/>
                    <a:pt x="-16054" y="288103"/>
                    <a:pt x="2143" y="213040"/>
                  </a:cubicBezTo>
                  <a:cubicBezTo>
                    <a:pt x="20340" y="137977"/>
                    <a:pt x="118149" y="49267"/>
                    <a:pt x="240979" y="21972"/>
                  </a:cubicBezTo>
                  <a:cubicBezTo>
                    <a:pt x="363809" y="-5323"/>
                    <a:pt x="583310" y="-17834"/>
                    <a:pt x="739122" y="49267"/>
                  </a:cubicBezTo>
                  <a:cubicBezTo>
                    <a:pt x="894934" y="116368"/>
                    <a:pt x="1035392" y="270474"/>
                    <a:pt x="1175851" y="424581"/>
                  </a:cubicBezTo>
                </a:path>
              </a:pathLst>
            </a:custGeom>
            <a:noFill/>
            <a:ln w="41275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348624" y="4735963"/>
              <a:ext cx="741439" cy="1508706"/>
            </a:xfrm>
            <a:custGeom>
              <a:avLst/>
              <a:gdLst>
                <a:gd name="connsiteX0" fmla="*/ 586854 w 741633"/>
                <a:gd name="connsiteY0" fmla="*/ 0 h 1508077"/>
                <a:gd name="connsiteX1" fmla="*/ 716508 w 741633"/>
                <a:gd name="connsiteY1" fmla="*/ 259307 h 1508077"/>
                <a:gd name="connsiteX2" fmla="*/ 730156 w 741633"/>
                <a:gd name="connsiteY2" fmla="*/ 655092 h 1508077"/>
                <a:gd name="connsiteX3" fmla="*/ 586854 w 741633"/>
                <a:gd name="connsiteY3" fmla="*/ 1098645 h 1508077"/>
                <a:gd name="connsiteX4" fmla="*/ 320723 w 741633"/>
                <a:gd name="connsiteY4" fmla="*/ 1419367 h 1508077"/>
                <a:gd name="connsiteX5" fmla="*/ 0 w 741633"/>
                <a:gd name="connsiteY5" fmla="*/ 1508077 h 150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1633" h="1508077">
                  <a:moveTo>
                    <a:pt x="586854" y="0"/>
                  </a:moveTo>
                  <a:cubicBezTo>
                    <a:pt x="639739" y="75062"/>
                    <a:pt x="692624" y="150125"/>
                    <a:pt x="716508" y="259307"/>
                  </a:cubicBezTo>
                  <a:cubicBezTo>
                    <a:pt x="740392" y="368489"/>
                    <a:pt x="751765" y="515202"/>
                    <a:pt x="730156" y="655092"/>
                  </a:cubicBezTo>
                  <a:cubicBezTo>
                    <a:pt x="708547" y="794982"/>
                    <a:pt x="655093" y="971266"/>
                    <a:pt x="586854" y="1098645"/>
                  </a:cubicBezTo>
                  <a:cubicBezTo>
                    <a:pt x="518615" y="1226024"/>
                    <a:pt x="418532" y="1351128"/>
                    <a:pt x="320723" y="1419367"/>
                  </a:cubicBezTo>
                  <a:cubicBezTo>
                    <a:pt x="222914" y="1487606"/>
                    <a:pt x="111457" y="1497841"/>
                    <a:pt x="0" y="1508077"/>
                  </a:cubicBezTo>
                </a:path>
              </a:pathLst>
            </a:custGeom>
            <a:noFill/>
            <a:ln w="38100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921543" y="5180635"/>
              <a:ext cx="288955" cy="1084680"/>
            </a:xfrm>
            <a:custGeom>
              <a:avLst/>
              <a:gdLst>
                <a:gd name="connsiteX0" fmla="*/ 288881 w 288881"/>
                <a:gd name="connsiteY0" fmla="*/ 1084997 h 1084997"/>
                <a:gd name="connsiteX1" fmla="*/ 43222 w 288881"/>
                <a:gd name="connsiteY1" fmla="*/ 982638 h 1084997"/>
                <a:gd name="connsiteX2" fmla="*/ 9102 w 288881"/>
                <a:gd name="connsiteY2" fmla="*/ 743803 h 1084997"/>
                <a:gd name="connsiteX3" fmla="*/ 145580 w 288881"/>
                <a:gd name="connsiteY3" fmla="*/ 259307 h 1084997"/>
                <a:gd name="connsiteX4" fmla="*/ 166051 w 288881"/>
                <a:gd name="connsiteY4" fmla="*/ 0 h 108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881" h="1084997">
                  <a:moveTo>
                    <a:pt x="288881" y="1084997"/>
                  </a:moveTo>
                  <a:cubicBezTo>
                    <a:pt x="189366" y="1062250"/>
                    <a:pt x="89852" y="1039504"/>
                    <a:pt x="43222" y="982638"/>
                  </a:cubicBezTo>
                  <a:cubicBezTo>
                    <a:pt x="-3408" y="925772"/>
                    <a:pt x="-7958" y="864358"/>
                    <a:pt x="9102" y="743803"/>
                  </a:cubicBezTo>
                  <a:cubicBezTo>
                    <a:pt x="26162" y="623248"/>
                    <a:pt x="119422" y="383274"/>
                    <a:pt x="145580" y="259307"/>
                  </a:cubicBezTo>
                  <a:cubicBezTo>
                    <a:pt x="171738" y="135340"/>
                    <a:pt x="168894" y="67670"/>
                    <a:pt x="166051" y="0"/>
                  </a:cubicBezTo>
                </a:path>
              </a:pathLst>
            </a:custGeom>
            <a:noFill/>
            <a:ln w="38100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pic>
        <p:nvPicPr>
          <p:cNvPr id="28681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810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138" y="1066800"/>
            <a:ext cx="3810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ight Arrow 28"/>
          <p:cNvSpPr/>
          <p:nvPr/>
        </p:nvSpPr>
        <p:spPr>
          <a:xfrm rot="16200000">
            <a:off x="1304926" y="2582862"/>
            <a:ext cx="1600200" cy="3397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0" name="Right Arrow 29"/>
          <p:cNvSpPr/>
          <p:nvPr/>
        </p:nvSpPr>
        <p:spPr>
          <a:xfrm rot="5400000">
            <a:off x="5389563" y="2368550"/>
            <a:ext cx="1600200" cy="3397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DBFBAB-0DF9-194E-92CD-EF5C201010B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JpGU. May/23/2016                                      Jorge Pla-García </a:t>
            </a:r>
            <a:endParaRPr lang="en-US" dirty="0"/>
          </a:p>
        </p:txBody>
      </p:sp>
      <p:sp>
        <p:nvSpPr>
          <p:cNvPr id="28687" name="TextBox 26"/>
          <p:cNvSpPr txBox="1">
            <a:spLocks noChangeArrowheads="1"/>
          </p:cNvSpPr>
          <p:nvPr/>
        </p:nvSpPr>
        <p:spPr bwMode="auto">
          <a:xfrm>
            <a:off x="1524000" y="914400"/>
            <a:ext cx="190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Mean Winds Ls 90</a:t>
            </a:r>
          </a:p>
        </p:txBody>
      </p:sp>
      <p:sp>
        <p:nvSpPr>
          <p:cNvPr id="28688" name="TextBox 27"/>
          <p:cNvSpPr txBox="1">
            <a:spLocks noChangeArrowheads="1"/>
          </p:cNvSpPr>
          <p:nvPr/>
        </p:nvSpPr>
        <p:spPr bwMode="auto">
          <a:xfrm>
            <a:off x="5527675" y="925513"/>
            <a:ext cx="2017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Mean Winds Ls 270</a:t>
            </a:r>
          </a:p>
        </p:txBody>
      </p:sp>
      <p:sp>
        <p:nvSpPr>
          <p:cNvPr id="28689" name="TextBox 23"/>
          <p:cNvSpPr txBox="1">
            <a:spLocks noChangeArrowheads="1"/>
          </p:cNvSpPr>
          <p:nvPr/>
        </p:nvSpPr>
        <p:spPr bwMode="auto">
          <a:xfrm>
            <a:off x="3505200" y="4495800"/>
            <a:ext cx="2093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Seasonal Reversal of</a:t>
            </a:r>
          </a:p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Mean Circulation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8117</TotalTime>
  <Words>2059</Words>
  <Application>Microsoft Macintosh PowerPoint</Application>
  <PresentationFormat>Presentación en pantalla (4:3)</PresentationFormat>
  <Paragraphs>331</Paragraphs>
  <Slides>29</Slides>
  <Notes>12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Office Theme</vt:lpstr>
      <vt:lpstr>Presentación de PowerPoint</vt:lpstr>
      <vt:lpstr>Outline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Local Weather is the Sum of Different Scale Circulations</vt:lpstr>
      <vt:lpstr>Global scale circulation</vt:lpstr>
      <vt:lpstr>Presentación de PowerPoint</vt:lpstr>
      <vt:lpstr>Presentación de PowerPoint</vt:lpstr>
      <vt:lpstr>Presentación de PowerPoint</vt:lpstr>
      <vt:lpstr>Upslope/Downslope Winds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Conclusions</vt:lpstr>
      <vt:lpstr>ありがとう!</vt:lpstr>
      <vt:lpstr>Backup Slides</vt:lpstr>
      <vt:lpstr>Presentación de PowerPoint</vt:lpstr>
      <vt:lpstr>Implications for Water, Dust and Trace Gasses</vt:lpstr>
      <vt:lpstr>Presentación de PowerPoint</vt:lpstr>
      <vt:lpstr>Presentación de PowerPoint</vt:lpstr>
      <vt:lpstr>Evening pressure oscillations</vt:lpstr>
      <vt:lpstr>Origin of Nocturnal Turbulence</vt:lpstr>
    </vt:vector>
  </TitlesOfParts>
  <Company>SwRI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Dynamic Mesoscale Meteorology of Gale Crater</dc:title>
  <dc:creator>rafkin</dc:creator>
  <cp:lastModifiedBy>CSIC</cp:lastModifiedBy>
  <cp:revision>651</cp:revision>
  <dcterms:created xsi:type="dcterms:W3CDTF">2013-12-06T14:45:43Z</dcterms:created>
  <dcterms:modified xsi:type="dcterms:W3CDTF">2016-05-23T10:11:46Z</dcterms:modified>
</cp:coreProperties>
</file>