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 b="def" i="def"/>
      <a:tcStyle>
        <a:tcBdr/>
        <a:fill>
          <a:solidFill>
            <a:srgbClr val="E6F0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 b="def" i="def"/>
      <a:tcStyle>
        <a:tcBdr/>
        <a:fill>
          <a:solidFill>
            <a:srgbClr val="EAF8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D1E1"/>
          </a:solidFill>
        </a:fill>
      </a:tcStyle>
    </a:wholeTbl>
    <a:band2H>
      <a:tcTxStyle b="def" i="def"/>
      <a:tcStyle>
        <a:tcBdr/>
        <a:fill>
          <a:solidFill>
            <a:srgbClr val="FCE9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ody Level One…"/>
          <p:cNvSpPr txBox="1"/>
          <p:nvPr>
            <p:ph type="body" sz="quarter" idx="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  <a:lvl2pPr marL="777875" indent="-333375" algn="ctr">
              <a:spcBef>
                <a:spcPts val="0"/>
              </a:spcBef>
              <a:defRPr i="1" sz="2400"/>
            </a:lvl2pPr>
            <a:lvl3pPr marL="1222375" indent="-333375" algn="ctr">
              <a:spcBef>
                <a:spcPts val="0"/>
              </a:spcBef>
              <a:defRPr i="1" sz="2400"/>
            </a:lvl3pPr>
            <a:lvl4pPr marL="1666875" indent="-333375" algn="ctr">
              <a:spcBef>
                <a:spcPts val="0"/>
              </a:spcBef>
              <a:defRPr i="1" sz="2400"/>
            </a:lvl4pPr>
            <a:lvl5pPr marL="2111375" indent="-333375" algn="ctr">
              <a:spcBef>
                <a:spcPts val="0"/>
              </a:spcBef>
              <a:defRPr i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“Type a quote here.”"/>
          <p:cNvSpPr txBox="1"/>
          <p:nvPr>
            <p:ph type="body" sz="quarter" idx="13"/>
          </p:nvPr>
        </p:nvSpPr>
        <p:spPr>
          <a:xfrm>
            <a:off x="1270000" y="4267112"/>
            <a:ext cx="10464800" cy="609777"/>
          </a:xfrm>
          <a:prstGeom prst="rect">
            <a:avLst/>
          </a:prstGeom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None/>
              <a:defRPr sz="3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2088" y="289098"/>
            <a:ext cx="9753604" cy="650579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13"/>
          </p:nvPr>
        </p:nvSpPr>
        <p:spPr>
          <a:xfrm>
            <a:off x="2263775" y="613832"/>
            <a:ext cx="12401550" cy="826770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13"/>
          </p:nvPr>
        </p:nvSpPr>
        <p:spPr>
          <a:xfrm>
            <a:off x="4086225" y="2586565"/>
            <a:ext cx="9429750" cy="628650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502400" y="889000"/>
            <a:ext cx="5867400" cy="391160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For a constant “a”, larger “e” implies F1 and F2 farther from C."/>
          <p:cNvSpPr txBox="1"/>
          <p:nvPr/>
        </p:nvSpPr>
        <p:spPr>
          <a:xfrm>
            <a:off x="712946" y="5344897"/>
            <a:ext cx="5077971" cy="829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just">
              <a:defRPr b="1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For a constant “a”, larger “e” implies F1 and F2 farther from C. </a:t>
            </a:r>
          </a:p>
        </p:txBody>
      </p:sp>
      <p:sp>
        <p:nvSpPr>
          <p:cNvPr id="120" name="As the Sun is always either in F1 or F2, larger “e” decreases the perihelion distance q=a*(1-e)."/>
          <p:cNvSpPr txBox="1"/>
          <p:nvPr/>
        </p:nvSpPr>
        <p:spPr>
          <a:xfrm>
            <a:off x="693283" y="6639718"/>
            <a:ext cx="5117296" cy="1197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just">
              <a:defRPr b="1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As the Sun is always either in F1 or F2, larger “e” decreases the perihelion distance q=a*(1-e). </a:t>
            </a:r>
          </a:p>
        </p:txBody>
      </p:sp>
      <p:grpSp>
        <p:nvGrpSpPr>
          <p:cNvPr id="130" name="Group"/>
          <p:cNvGrpSpPr/>
          <p:nvPr/>
        </p:nvGrpSpPr>
        <p:grpSpPr>
          <a:xfrm>
            <a:off x="7635940" y="4722197"/>
            <a:ext cx="4951930" cy="2198162"/>
            <a:chOff x="0" y="0"/>
            <a:chExt cx="4951929" cy="2198161"/>
          </a:xfrm>
        </p:grpSpPr>
        <p:sp>
          <p:nvSpPr>
            <p:cNvPr id="121" name="Oval"/>
            <p:cNvSpPr/>
            <p:nvPr/>
          </p:nvSpPr>
          <p:spPr>
            <a:xfrm>
              <a:off x="3201" y="56872"/>
              <a:ext cx="3076670" cy="2122517"/>
            </a:xfrm>
            <a:prstGeom prst="ellipse">
              <a:avLst/>
            </a:prstGeom>
            <a:solidFill>
              <a:srgbClr val="FFFFFF"/>
            </a:solidFill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2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2" name="Line"/>
            <p:cNvSpPr/>
            <p:nvPr/>
          </p:nvSpPr>
          <p:spPr>
            <a:xfrm>
              <a:off x="-1" y="1118129"/>
              <a:ext cx="3114771" cy="2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23" name="F1"/>
            <p:cNvSpPr txBox="1"/>
            <p:nvPr/>
          </p:nvSpPr>
          <p:spPr>
            <a:xfrm>
              <a:off x="546465" y="1311034"/>
              <a:ext cx="376962" cy="3870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 sz="1800">
                  <a:latin typeface="+mn-lt"/>
                  <a:ea typeface="+mn-ea"/>
                  <a:cs typeface="+mn-cs"/>
                  <a:sym typeface="Helvetica Neue"/>
                </a:defRPr>
              </a:lvl1pPr>
            </a:lstStyle>
            <a:p>
              <a:pPr/>
              <a:r>
                <a:t>F1</a:t>
              </a:r>
            </a:p>
          </p:txBody>
        </p:sp>
        <p:sp>
          <p:nvSpPr>
            <p:cNvPr id="124" name="F2"/>
            <p:cNvSpPr txBox="1"/>
            <p:nvPr/>
          </p:nvSpPr>
          <p:spPr>
            <a:xfrm>
              <a:off x="2065808" y="1311034"/>
              <a:ext cx="376962" cy="3870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 sz="1800">
                  <a:latin typeface="+mn-lt"/>
                  <a:ea typeface="+mn-ea"/>
                  <a:cs typeface="+mn-cs"/>
                  <a:sym typeface="Helvetica Neue"/>
                </a:defRPr>
              </a:lvl1pPr>
            </a:lstStyle>
            <a:p>
              <a:pPr/>
              <a:r>
                <a:t>F2</a:t>
              </a:r>
            </a:p>
          </p:txBody>
        </p:sp>
        <p:sp>
          <p:nvSpPr>
            <p:cNvPr id="125" name="x"/>
            <p:cNvSpPr txBox="1"/>
            <p:nvPr/>
          </p:nvSpPr>
          <p:spPr>
            <a:xfrm>
              <a:off x="2127999" y="862200"/>
              <a:ext cx="277978" cy="4610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>
                  <a:latin typeface="+mn-lt"/>
                  <a:ea typeface="+mn-ea"/>
                  <a:cs typeface="+mn-cs"/>
                  <a:sym typeface="Helvetica Neue"/>
                </a:defRPr>
              </a:lvl1pPr>
            </a:lstStyle>
            <a:p>
              <a:pPr/>
              <a:r>
                <a:t>x</a:t>
              </a:r>
            </a:p>
          </p:txBody>
        </p:sp>
        <p:sp>
          <p:nvSpPr>
            <p:cNvPr id="126" name="e = 0.5…"/>
            <p:cNvSpPr txBox="1"/>
            <p:nvPr/>
          </p:nvSpPr>
          <p:spPr>
            <a:xfrm>
              <a:off x="3377103" y="607095"/>
              <a:ext cx="1574827" cy="9712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>
                <a:defRPr b="1" sz="18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e = 0.5</a:t>
              </a:r>
            </a:p>
            <a:p>
              <a:pPr>
                <a:defRPr b="1" sz="18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F1 = F2 = a/2</a:t>
              </a:r>
            </a:p>
            <a:p>
              <a:pPr>
                <a:defRPr b="1" sz="18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q = a/2 </a:t>
              </a:r>
            </a:p>
          </p:txBody>
        </p:sp>
        <p:sp>
          <p:nvSpPr>
            <p:cNvPr id="127" name="Star"/>
            <p:cNvSpPr/>
            <p:nvPr/>
          </p:nvSpPr>
          <p:spPr>
            <a:xfrm>
              <a:off x="350097" y="764855"/>
              <a:ext cx="806779" cy="655750"/>
            </a:xfrm>
            <a:prstGeom prst="star5">
              <a:avLst>
                <a:gd name="adj" fmla="val 19100"/>
                <a:gd name="hf" fmla="val 105146"/>
                <a:gd name="vf" fmla="val 110557"/>
              </a:avLst>
            </a:pr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2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8" name="Line"/>
            <p:cNvSpPr/>
            <p:nvPr/>
          </p:nvSpPr>
          <p:spPr>
            <a:xfrm flipH="1">
              <a:off x="1541535" y="38100"/>
              <a:ext cx="2" cy="2160062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29" name="Circle"/>
            <p:cNvSpPr/>
            <p:nvPr/>
          </p:nvSpPr>
          <p:spPr>
            <a:xfrm>
              <a:off x="1095028" y="-1"/>
              <a:ext cx="170337" cy="165515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200">
                  <a:solidFill>
                    <a:srgbClr val="FFFFFF"/>
                  </a:solidFill>
                </a:defRPr>
              </a:pPr>
            </a:p>
          </p:txBody>
        </p:sp>
      </p:grpSp>
      <p:grpSp>
        <p:nvGrpSpPr>
          <p:cNvPr id="141" name="Group"/>
          <p:cNvGrpSpPr/>
          <p:nvPr/>
        </p:nvGrpSpPr>
        <p:grpSpPr>
          <a:xfrm>
            <a:off x="7572919" y="707311"/>
            <a:ext cx="5077971" cy="3709670"/>
            <a:chOff x="0" y="0"/>
            <a:chExt cx="5077970" cy="3709668"/>
          </a:xfrm>
        </p:grpSpPr>
        <p:sp>
          <p:nvSpPr>
            <p:cNvPr id="131" name="Circle"/>
            <p:cNvSpPr/>
            <p:nvPr/>
          </p:nvSpPr>
          <p:spPr>
            <a:xfrm>
              <a:off x="15848" y="-1"/>
              <a:ext cx="3114770" cy="3112111"/>
            </a:xfrm>
            <a:prstGeom prst="ellipse">
              <a:avLst/>
            </a:prstGeom>
            <a:solidFill>
              <a:srgbClr val="FFFFFF"/>
            </a:solidFill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2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32" name="Line"/>
            <p:cNvSpPr/>
            <p:nvPr/>
          </p:nvSpPr>
          <p:spPr>
            <a:xfrm flipH="1">
              <a:off x="1573232" y="52600"/>
              <a:ext cx="2" cy="3006909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33" name="Line"/>
            <p:cNvSpPr/>
            <p:nvPr/>
          </p:nvSpPr>
          <p:spPr>
            <a:xfrm>
              <a:off x="0" y="1556054"/>
              <a:ext cx="3114770" cy="2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34" name="Star"/>
            <p:cNvSpPr/>
            <p:nvPr/>
          </p:nvSpPr>
          <p:spPr>
            <a:xfrm>
              <a:off x="1170833" y="1229126"/>
              <a:ext cx="804802" cy="653857"/>
            </a:xfrm>
            <a:prstGeom prst="star5">
              <a:avLst>
                <a:gd name="adj" fmla="val 19100"/>
                <a:gd name="hf" fmla="val 105146"/>
                <a:gd name="vf" fmla="val 110557"/>
              </a:avLst>
            </a:pr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2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35" name="Circle"/>
            <p:cNvSpPr/>
            <p:nvPr/>
          </p:nvSpPr>
          <p:spPr>
            <a:xfrm>
              <a:off x="2947938" y="928887"/>
              <a:ext cx="170337" cy="165515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2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36" name="e = 0.0…"/>
            <p:cNvSpPr txBox="1"/>
            <p:nvPr/>
          </p:nvSpPr>
          <p:spPr>
            <a:xfrm>
              <a:off x="3332684" y="1070419"/>
              <a:ext cx="1745287" cy="9712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>
                <a:defRPr b="1" sz="18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e = 0.0</a:t>
              </a:r>
            </a:p>
            <a:p>
              <a:pPr>
                <a:defRPr b="1" sz="18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F1 = F2 = C</a:t>
              </a:r>
            </a:p>
            <a:p>
              <a:pPr>
                <a:defRPr b="1" sz="18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q = a</a:t>
              </a:r>
            </a:p>
          </p:txBody>
        </p:sp>
        <p:sp>
          <p:nvSpPr>
            <p:cNvPr id="137" name="a"/>
            <p:cNvSpPr txBox="1"/>
            <p:nvPr/>
          </p:nvSpPr>
          <p:spPr>
            <a:xfrm>
              <a:off x="2214409" y="3106508"/>
              <a:ext cx="289257" cy="4610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>
                  <a:latin typeface="+mn-lt"/>
                  <a:ea typeface="+mn-ea"/>
                  <a:cs typeface="+mn-cs"/>
                  <a:sym typeface="Helvetica Neue"/>
                </a:defRPr>
              </a:lvl1pPr>
            </a:lstStyle>
            <a:p>
              <a:pPr/>
              <a:r>
                <a:t>a</a:t>
              </a:r>
            </a:p>
          </p:txBody>
        </p:sp>
        <p:sp>
          <p:nvSpPr>
            <p:cNvPr id="138" name="Line"/>
            <p:cNvSpPr/>
            <p:nvPr/>
          </p:nvSpPr>
          <p:spPr>
            <a:xfrm flipV="1">
              <a:off x="1570084" y="3303572"/>
              <a:ext cx="2" cy="374813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39" name="Line"/>
            <p:cNvSpPr/>
            <p:nvPr/>
          </p:nvSpPr>
          <p:spPr>
            <a:xfrm flipV="1">
              <a:off x="3164976" y="1775408"/>
              <a:ext cx="2" cy="193426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40" name="Line"/>
            <p:cNvSpPr/>
            <p:nvPr/>
          </p:nvSpPr>
          <p:spPr>
            <a:xfrm flipH="1">
              <a:off x="1563788" y="3534100"/>
              <a:ext cx="1590502" cy="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153" name="Group"/>
          <p:cNvGrpSpPr/>
          <p:nvPr/>
        </p:nvGrpSpPr>
        <p:grpSpPr>
          <a:xfrm>
            <a:off x="7403045" y="7560981"/>
            <a:ext cx="5096538" cy="1818884"/>
            <a:chOff x="20759" y="0"/>
            <a:chExt cx="5096537" cy="1818883"/>
          </a:xfrm>
        </p:grpSpPr>
        <p:sp>
          <p:nvSpPr>
            <p:cNvPr id="142" name="Oval"/>
            <p:cNvSpPr/>
            <p:nvPr/>
          </p:nvSpPr>
          <p:spPr>
            <a:xfrm>
              <a:off x="272703" y="135308"/>
              <a:ext cx="3076671" cy="977125"/>
            </a:xfrm>
            <a:prstGeom prst="ellipse">
              <a:avLst/>
            </a:prstGeom>
            <a:solidFill>
              <a:srgbClr val="FFFFFF"/>
            </a:solidFill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2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43" name="Line"/>
            <p:cNvSpPr/>
            <p:nvPr/>
          </p:nvSpPr>
          <p:spPr>
            <a:xfrm>
              <a:off x="323543" y="623869"/>
              <a:ext cx="2974991" cy="2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44" name="Line"/>
            <p:cNvSpPr/>
            <p:nvPr/>
          </p:nvSpPr>
          <p:spPr>
            <a:xfrm flipH="1">
              <a:off x="1811037" y="130259"/>
              <a:ext cx="2" cy="1015224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45" name="Star"/>
            <p:cNvSpPr/>
            <p:nvPr/>
          </p:nvSpPr>
          <p:spPr>
            <a:xfrm>
              <a:off x="20759" y="257895"/>
              <a:ext cx="806779" cy="655751"/>
            </a:xfrm>
            <a:prstGeom prst="star5">
              <a:avLst>
                <a:gd name="adj" fmla="val 19100"/>
                <a:gd name="hf" fmla="val 105146"/>
                <a:gd name="vf" fmla="val 110557"/>
              </a:avLst>
            </a:pr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2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46" name="x"/>
            <p:cNvSpPr txBox="1"/>
            <p:nvPr/>
          </p:nvSpPr>
          <p:spPr>
            <a:xfrm>
              <a:off x="3044690" y="380640"/>
              <a:ext cx="277978" cy="46105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>
                  <a:latin typeface="+mn-lt"/>
                  <a:ea typeface="+mn-ea"/>
                  <a:cs typeface="+mn-cs"/>
                  <a:sym typeface="Helvetica Neue"/>
                </a:defRPr>
              </a:lvl1pPr>
            </a:lstStyle>
            <a:p>
              <a:pPr/>
              <a:r>
                <a:t>x</a:t>
              </a:r>
            </a:p>
          </p:txBody>
        </p:sp>
        <p:sp>
          <p:nvSpPr>
            <p:cNvPr id="147" name="F1"/>
            <p:cNvSpPr txBox="1"/>
            <p:nvPr/>
          </p:nvSpPr>
          <p:spPr>
            <a:xfrm>
              <a:off x="238524" y="806837"/>
              <a:ext cx="376962" cy="3870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 sz="1800">
                  <a:latin typeface="+mn-lt"/>
                  <a:ea typeface="+mn-ea"/>
                  <a:cs typeface="+mn-cs"/>
                  <a:sym typeface="Helvetica Neue"/>
                </a:defRPr>
              </a:lvl1pPr>
            </a:lstStyle>
            <a:p>
              <a:pPr/>
              <a:r>
                <a:t>F1</a:t>
              </a:r>
            </a:p>
          </p:txBody>
        </p:sp>
        <p:sp>
          <p:nvSpPr>
            <p:cNvPr id="148" name="F2"/>
            <p:cNvSpPr txBox="1"/>
            <p:nvPr/>
          </p:nvSpPr>
          <p:spPr>
            <a:xfrm>
              <a:off x="3006590" y="806837"/>
              <a:ext cx="376962" cy="3870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 sz="1800">
                  <a:latin typeface="+mn-lt"/>
                  <a:ea typeface="+mn-ea"/>
                  <a:cs typeface="+mn-cs"/>
                  <a:sym typeface="Helvetica Neue"/>
                </a:defRPr>
              </a:lvl1pPr>
            </a:lstStyle>
            <a:p>
              <a:pPr/>
              <a:r>
                <a:t>F2</a:t>
              </a:r>
            </a:p>
          </p:txBody>
        </p:sp>
        <p:sp>
          <p:nvSpPr>
            <p:cNvPr id="149" name="e &gt; 0.9…"/>
            <p:cNvSpPr txBox="1"/>
            <p:nvPr/>
          </p:nvSpPr>
          <p:spPr>
            <a:xfrm>
              <a:off x="3749414" y="100135"/>
              <a:ext cx="1362914" cy="9712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>
                <a:defRPr b="1" sz="18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e &gt; 0.9</a:t>
              </a:r>
            </a:p>
            <a:p>
              <a:pPr>
                <a:defRPr b="1" sz="18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F1 = F2 ≈ a</a:t>
              </a:r>
            </a:p>
            <a:p>
              <a:pPr>
                <a:defRPr b="1" sz="18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q &lt; R</a:t>
              </a:r>
              <a:r>
                <a:rPr baseline="-5998"/>
                <a:t>Sun</a:t>
              </a:r>
            </a:p>
          </p:txBody>
        </p:sp>
        <p:sp>
          <p:nvSpPr>
            <p:cNvPr id="150" name="Circle"/>
            <p:cNvSpPr/>
            <p:nvPr/>
          </p:nvSpPr>
          <p:spPr>
            <a:xfrm>
              <a:off x="296001" y="363802"/>
              <a:ext cx="170337" cy="165515"/>
            </a:xfrm>
            <a:prstGeom prst="ellips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2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51" name="Fire"/>
            <p:cNvSpPr/>
            <p:nvPr/>
          </p:nvSpPr>
          <p:spPr>
            <a:xfrm>
              <a:off x="192690" y="0"/>
              <a:ext cx="376953" cy="440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868" h="21600" fill="norm" stroke="1" extrusionOk="0">
                  <a:moveTo>
                    <a:pt x="11239" y="0"/>
                  </a:moveTo>
                  <a:cubicBezTo>
                    <a:pt x="2970" y="4003"/>
                    <a:pt x="2989" y="11005"/>
                    <a:pt x="3722" y="14791"/>
                  </a:cubicBezTo>
                  <a:cubicBezTo>
                    <a:pt x="2739" y="13911"/>
                    <a:pt x="1717" y="12459"/>
                    <a:pt x="1372" y="10120"/>
                  </a:cubicBezTo>
                  <a:cubicBezTo>
                    <a:pt x="-1043" y="14091"/>
                    <a:pt x="-153" y="18364"/>
                    <a:pt x="3127" y="21600"/>
                  </a:cubicBezTo>
                  <a:cubicBezTo>
                    <a:pt x="4667" y="20445"/>
                    <a:pt x="8635" y="16716"/>
                    <a:pt x="8134" y="10564"/>
                  </a:cubicBezTo>
                  <a:cubicBezTo>
                    <a:pt x="10070" y="11636"/>
                    <a:pt x="11307" y="14756"/>
                    <a:pt x="11441" y="17747"/>
                  </a:cubicBezTo>
                  <a:cubicBezTo>
                    <a:pt x="12400" y="16981"/>
                    <a:pt x="13309" y="15598"/>
                    <a:pt x="13699" y="14116"/>
                  </a:cubicBezTo>
                  <a:cubicBezTo>
                    <a:pt x="15274" y="15860"/>
                    <a:pt x="16001" y="18709"/>
                    <a:pt x="15599" y="21600"/>
                  </a:cubicBezTo>
                  <a:cubicBezTo>
                    <a:pt x="15613" y="21600"/>
                    <a:pt x="15624" y="21600"/>
                    <a:pt x="15637" y="21600"/>
                  </a:cubicBezTo>
                  <a:cubicBezTo>
                    <a:pt x="20557" y="18093"/>
                    <a:pt x="19757" y="8611"/>
                    <a:pt x="13922" y="5682"/>
                  </a:cubicBezTo>
                  <a:cubicBezTo>
                    <a:pt x="14632" y="7271"/>
                    <a:pt x="14621" y="8912"/>
                    <a:pt x="14346" y="10290"/>
                  </a:cubicBezTo>
                  <a:cubicBezTo>
                    <a:pt x="12223" y="8105"/>
                    <a:pt x="9861" y="5847"/>
                    <a:pt x="11239" y="0"/>
                  </a:cubicBezTo>
                  <a:close/>
                </a:path>
              </a:pathLst>
            </a:custGeom>
            <a:solidFill>
              <a:srgbClr val="EE230C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2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52" name="Your asteroid burned !"/>
            <p:cNvSpPr txBox="1"/>
            <p:nvPr/>
          </p:nvSpPr>
          <p:spPr>
            <a:xfrm>
              <a:off x="341942" y="1357824"/>
              <a:ext cx="4775356" cy="4610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just">
                <a:defRPr b="1">
                  <a:solidFill>
                    <a:srgbClr val="EE230C"/>
                  </a:solidFill>
                  <a:latin typeface="+mn-lt"/>
                  <a:ea typeface="+mn-ea"/>
                  <a:cs typeface="+mn-cs"/>
                  <a:sym typeface="Helvetica Neue"/>
                </a:defRPr>
              </a:lvl1pPr>
            </a:lstStyle>
            <a:p>
              <a:pPr/>
              <a:r>
                <a:t>Your asteroid burned !</a:t>
              </a:r>
            </a:p>
          </p:txBody>
        </p:sp>
      </p:grpSp>
      <p:sp>
        <p:nvSpPr>
          <p:cNvPr id="154" name="Eccentricity Evolution"/>
          <p:cNvSpPr txBox="1"/>
          <p:nvPr/>
        </p:nvSpPr>
        <p:spPr>
          <a:xfrm>
            <a:off x="4829512" y="60062"/>
            <a:ext cx="477535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just">
              <a:defRPr b="1" u="sng">
                <a:solidFill>
                  <a:srgbClr val="0934FF"/>
                </a:solidFill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Eccentricity Evolution</a:t>
            </a:r>
          </a:p>
        </p:txBody>
      </p:sp>
      <p:sp>
        <p:nvSpPr>
          <p:cNvPr id="155" name="This causes the orbit to get closer or even inside the radius of the Sun."/>
          <p:cNvSpPr txBox="1"/>
          <p:nvPr/>
        </p:nvSpPr>
        <p:spPr>
          <a:xfrm>
            <a:off x="667268" y="8161618"/>
            <a:ext cx="5169326" cy="11976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just">
              <a:defRPr b="1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This causes the orbit to get closer or even inside the radius of the Sun.</a:t>
            </a:r>
          </a:p>
        </p:txBody>
      </p:sp>
      <p:grpSp>
        <p:nvGrpSpPr>
          <p:cNvPr id="179" name="Group"/>
          <p:cNvGrpSpPr/>
          <p:nvPr/>
        </p:nvGrpSpPr>
        <p:grpSpPr>
          <a:xfrm>
            <a:off x="486778" y="653012"/>
            <a:ext cx="5530306" cy="4223790"/>
            <a:chOff x="0" y="-1"/>
            <a:chExt cx="5530305" cy="4223789"/>
          </a:xfrm>
        </p:grpSpPr>
        <p:sp>
          <p:nvSpPr>
            <p:cNvPr id="156" name="Oval"/>
            <p:cNvSpPr/>
            <p:nvPr/>
          </p:nvSpPr>
          <p:spPr>
            <a:xfrm>
              <a:off x="243126" y="521924"/>
              <a:ext cx="4595380" cy="3074013"/>
            </a:xfrm>
            <a:prstGeom prst="ellipse">
              <a:avLst/>
            </a:prstGeom>
            <a:solidFill>
              <a:srgbClr val="FFFFFF"/>
            </a:solidFill>
            <a:ln w="381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2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57" name="Line"/>
            <p:cNvSpPr/>
            <p:nvPr/>
          </p:nvSpPr>
          <p:spPr>
            <a:xfrm>
              <a:off x="239923" y="2058929"/>
              <a:ext cx="4601784" cy="2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58" name="Line"/>
            <p:cNvSpPr/>
            <p:nvPr/>
          </p:nvSpPr>
          <p:spPr>
            <a:xfrm flipH="1">
              <a:off x="2540814" y="505424"/>
              <a:ext cx="2" cy="3107012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59" name="F1"/>
            <p:cNvSpPr txBox="1"/>
            <p:nvPr/>
          </p:nvSpPr>
          <p:spPr>
            <a:xfrm>
              <a:off x="897082" y="2247890"/>
              <a:ext cx="464516" cy="46105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>
                  <a:latin typeface="+mn-lt"/>
                  <a:ea typeface="+mn-ea"/>
                  <a:cs typeface="+mn-cs"/>
                  <a:sym typeface="Helvetica Neue"/>
                </a:defRPr>
              </a:lvl1pPr>
            </a:lstStyle>
            <a:p>
              <a:pPr/>
              <a:r>
                <a:t>F1</a:t>
              </a:r>
            </a:p>
          </p:txBody>
        </p:sp>
        <p:sp>
          <p:nvSpPr>
            <p:cNvPr id="160" name="F2"/>
            <p:cNvSpPr txBox="1"/>
            <p:nvPr/>
          </p:nvSpPr>
          <p:spPr>
            <a:xfrm>
              <a:off x="3720031" y="2247890"/>
              <a:ext cx="464516" cy="46105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>
                  <a:latin typeface="+mn-lt"/>
                  <a:ea typeface="+mn-ea"/>
                  <a:cs typeface="+mn-cs"/>
                  <a:sym typeface="Helvetica Neue"/>
                </a:defRPr>
              </a:lvl1pPr>
            </a:lstStyle>
            <a:p>
              <a:pPr/>
              <a:r>
                <a:t>F2</a:t>
              </a:r>
            </a:p>
          </p:txBody>
        </p:sp>
        <p:sp>
          <p:nvSpPr>
            <p:cNvPr id="161" name="a"/>
            <p:cNvSpPr txBox="1"/>
            <p:nvPr/>
          </p:nvSpPr>
          <p:spPr>
            <a:xfrm>
              <a:off x="3598750" y="3656800"/>
              <a:ext cx="289256" cy="4610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>
                  <a:latin typeface="+mn-lt"/>
                  <a:ea typeface="+mn-ea"/>
                  <a:cs typeface="+mn-cs"/>
                  <a:sym typeface="Helvetica Neue"/>
                </a:defRPr>
              </a:lvl1pPr>
            </a:lstStyle>
            <a:p>
              <a:pPr/>
              <a:r>
                <a:t>a</a:t>
              </a:r>
            </a:p>
          </p:txBody>
        </p:sp>
        <p:sp>
          <p:nvSpPr>
            <p:cNvPr id="162" name="b"/>
            <p:cNvSpPr txBox="1"/>
            <p:nvPr/>
          </p:nvSpPr>
          <p:spPr>
            <a:xfrm>
              <a:off x="5229772" y="1051689"/>
              <a:ext cx="300533" cy="4610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>
                  <a:latin typeface="+mn-lt"/>
                  <a:ea typeface="+mn-ea"/>
                  <a:cs typeface="+mn-cs"/>
                  <a:sym typeface="Helvetica Neue"/>
                </a:defRPr>
              </a:lvl1pPr>
            </a:lstStyle>
            <a:p>
              <a:pPr/>
              <a:r>
                <a:t>b</a:t>
              </a:r>
            </a:p>
          </p:txBody>
        </p:sp>
        <p:sp>
          <p:nvSpPr>
            <p:cNvPr id="163" name="e*a"/>
            <p:cNvSpPr txBox="1"/>
            <p:nvPr/>
          </p:nvSpPr>
          <p:spPr>
            <a:xfrm>
              <a:off x="2948853" y="1345409"/>
              <a:ext cx="588265" cy="4610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>
                  <a:latin typeface="+mn-lt"/>
                  <a:ea typeface="+mn-ea"/>
                  <a:cs typeface="+mn-cs"/>
                  <a:sym typeface="Helvetica Neue"/>
                </a:defRPr>
              </a:lvl1pPr>
            </a:lstStyle>
            <a:p>
              <a:pPr/>
              <a:r>
                <a:t>e*a</a:t>
              </a:r>
            </a:p>
          </p:txBody>
        </p:sp>
        <p:sp>
          <p:nvSpPr>
            <p:cNvPr id="164" name="Line"/>
            <p:cNvSpPr/>
            <p:nvPr/>
          </p:nvSpPr>
          <p:spPr>
            <a:xfrm flipV="1">
              <a:off x="2540815" y="3733000"/>
              <a:ext cx="2" cy="461061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65" name="Line"/>
            <p:cNvSpPr/>
            <p:nvPr/>
          </p:nvSpPr>
          <p:spPr>
            <a:xfrm flipV="1">
              <a:off x="4884349" y="2247889"/>
              <a:ext cx="2" cy="1975900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66" name="Line"/>
            <p:cNvSpPr/>
            <p:nvPr/>
          </p:nvSpPr>
          <p:spPr>
            <a:xfrm flipH="1">
              <a:off x="2543011" y="4036493"/>
              <a:ext cx="2349936" cy="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67" name="Line"/>
            <p:cNvSpPr/>
            <p:nvPr/>
          </p:nvSpPr>
          <p:spPr>
            <a:xfrm flipH="1" flipV="1">
              <a:off x="3094822" y="511858"/>
              <a:ext cx="2349936" cy="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68" name="Line"/>
            <p:cNvSpPr/>
            <p:nvPr/>
          </p:nvSpPr>
          <p:spPr>
            <a:xfrm flipH="1">
              <a:off x="4925440" y="2058929"/>
              <a:ext cx="464517" cy="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69" name="Line"/>
            <p:cNvSpPr/>
            <p:nvPr/>
          </p:nvSpPr>
          <p:spPr>
            <a:xfrm flipV="1">
              <a:off x="5157697" y="506406"/>
              <a:ext cx="2" cy="1551627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70" name="Line"/>
            <p:cNvSpPr/>
            <p:nvPr/>
          </p:nvSpPr>
          <p:spPr>
            <a:xfrm flipV="1">
              <a:off x="3952289" y="1601325"/>
              <a:ext cx="2" cy="344845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71" name="Line"/>
            <p:cNvSpPr/>
            <p:nvPr/>
          </p:nvSpPr>
          <p:spPr>
            <a:xfrm flipH="1">
              <a:off x="2543010" y="1730255"/>
              <a:ext cx="1399953" cy="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72" name="C"/>
            <p:cNvSpPr txBox="1"/>
            <p:nvPr/>
          </p:nvSpPr>
          <p:spPr>
            <a:xfrm>
              <a:off x="2521765" y="2090983"/>
              <a:ext cx="340158" cy="4610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>
                  <a:latin typeface="+mn-lt"/>
                  <a:ea typeface="+mn-ea"/>
                  <a:cs typeface="+mn-cs"/>
                  <a:sym typeface="Helvetica Neue"/>
                </a:defRPr>
              </a:lvl1pPr>
            </a:lstStyle>
            <a:p>
              <a:pPr/>
              <a:r>
                <a:t>C</a:t>
              </a:r>
            </a:p>
          </p:txBody>
        </p:sp>
        <p:sp>
          <p:nvSpPr>
            <p:cNvPr id="173" name="x"/>
            <p:cNvSpPr txBox="1"/>
            <p:nvPr/>
          </p:nvSpPr>
          <p:spPr>
            <a:xfrm>
              <a:off x="3792840" y="1728057"/>
              <a:ext cx="318898" cy="56045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 sz="3000">
                  <a:latin typeface="+mn-lt"/>
                  <a:ea typeface="+mn-ea"/>
                  <a:cs typeface="+mn-cs"/>
                  <a:sym typeface="Helvetica Neue"/>
                </a:defRPr>
              </a:lvl1pPr>
            </a:lstStyle>
            <a:p>
              <a:pPr/>
              <a:r>
                <a:t>x</a:t>
              </a:r>
            </a:p>
          </p:txBody>
        </p:sp>
        <p:sp>
          <p:nvSpPr>
            <p:cNvPr id="174" name="x"/>
            <p:cNvSpPr txBox="1"/>
            <p:nvPr/>
          </p:nvSpPr>
          <p:spPr>
            <a:xfrm>
              <a:off x="957762" y="1728057"/>
              <a:ext cx="318898" cy="56045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 sz="3000">
                  <a:latin typeface="+mn-lt"/>
                  <a:ea typeface="+mn-ea"/>
                  <a:cs typeface="+mn-cs"/>
                  <a:sym typeface="Helvetica Neue"/>
                </a:defRPr>
              </a:lvl1pPr>
            </a:lstStyle>
            <a:p>
              <a:pPr/>
              <a:r>
                <a:t>x</a:t>
              </a:r>
            </a:p>
          </p:txBody>
        </p:sp>
        <p:sp>
          <p:nvSpPr>
            <p:cNvPr id="175" name="q = a*(1-e)"/>
            <p:cNvSpPr txBox="1"/>
            <p:nvPr/>
          </p:nvSpPr>
          <p:spPr>
            <a:xfrm>
              <a:off x="-2" y="-2"/>
              <a:ext cx="1600811" cy="46106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>
                  <a:latin typeface="+mn-lt"/>
                  <a:ea typeface="+mn-ea"/>
                  <a:cs typeface="+mn-cs"/>
                  <a:sym typeface="Helvetica Neue"/>
                </a:defRPr>
              </a:lvl1pPr>
            </a:lstStyle>
            <a:p>
              <a:pPr/>
              <a:r>
                <a:t>q = a*(1-e)</a:t>
              </a:r>
            </a:p>
          </p:txBody>
        </p:sp>
        <p:sp>
          <p:nvSpPr>
            <p:cNvPr id="176" name="Line"/>
            <p:cNvSpPr/>
            <p:nvPr/>
          </p:nvSpPr>
          <p:spPr>
            <a:xfrm flipH="1" flipV="1">
              <a:off x="206210" y="653238"/>
              <a:ext cx="910432" cy="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77" name="Line"/>
            <p:cNvSpPr/>
            <p:nvPr/>
          </p:nvSpPr>
          <p:spPr>
            <a:xfrm flipV="1">
              <a:off x="200719" y="511858"/>
              <a:ext cx="2" cy="146634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78" name="Line"/>
            <p:cNvSpPr/>
            <p:nvPr/>
          </p:nvSpPr>
          <p:spPr>
            <a:xfrm flipV="1">
              <a:off x="1117211" y="487860"/>
              <a:ext cx="2" cy="1466342"/>
            </a:xfrm>
            <a:prstGeom prst="lin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ID="9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3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4" presetID="2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id="28" dur="2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5" grpId="3"/>
      <p:bldP build="whole" bldLvl="1" animBg="1" rev="0" advAuto="0" spid="141" grpId="4"/>
      <p:bldP build="whole" bldLvl="1" animBg="1" rev="0" advAuto="0" spid="130" grpId="5"/>
      <p:bldP build="whole" bldLvl="1" animBg="1" rev="0" advAuto="0" spid="153" grpId="6"/>
      <p:bldP build="whole" bldLvl="1" animBg="1" rev="0" advAuto="0" spid="120" grpId="2"/>
      <p:bldP build="whole" bldLvl="1" animBg="1" rev="0" advAuto="0" spid="119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